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5"/>
  </p:notesMasterIdLst>
  <p:handoutMasterIdLst>
    <p:handoutMasterId r:id="rId56"/>
  </p:handoutMasterIdLst>
  <p:sldIdLst>
    <p:sldId id="337" r:id="rId2"/>
    <p:sldId id="363" r:id="rId3"/>
    <p:sldId id="364" r:id="rId4"/>
    <p:sldId id="385" r:id="rId5"/>
    <p:sldId id="386" r:id="rId6"/>
    <p:sldId id="407" r:id="rId7"/>
    <p:sldId id="409" r:id="rId8"/>
    <p:sldId id="394" r:id="rId9"/>
    <p:sldId id="413" r:id="rId10"/>
    <p:sldId id="414" r:id="rId11"/>
    <p:sldId id="367" r:id="rId12"/>
    <p:sldId id="375" r:id="rId13"/>
    <p:sldId id="376" r:id="rId14"/>
    <p:sldId id="415" r:id="rId15"/>
    <p:sldId id="419" r:id="rId16"/>
    <p:sldId id="420" r:id="rId17"/>
    <p:sldId id="421" r:id="rId18"/>
    <p:sldId id="371" r:id="rId19"/>
    <p:sldId id="379" r:id="rId20"/>
    <p:sldId id="426" r:id="rId21"/>
    <p:sldId id="424" r:id="rId22"/>
    <p:sldId id="460" r:id="rId23"/>
    <p:sldId id="380" r:id="rId24"/>
    <p:sldId id="381" r:id="rId25"/>
    <p:sldId id="383" r:id="rId26"/>
    <p:sldId id="402" r:id="rId27"/>
    <p:sldId id="429" r:id="rId28"/>
    <p:sldId id="433" r:id="rId29"/>
    <p:sldId id="455" r:id="rId30"/>
    <p:sldId id="432" r:id="rId31"/>
    <p:sldId id="370" r:id="rId32"/>
    <p:sldId id="440" r:id="rId33"/>
    <p:sldId id="436" r:id="rId34"/>
    <p:sldId id="456" r:id="rId35"/>
    <p:sldId id="457" r:id="rId36"/>
    <p:sldId id="438" r:id="rId37"/>
    <p:sldId id="439" r:id="rId38"/>
    <p:sldId id="461" r:id="rId39"/>
    <p:sldId id="442" r:id="rId40"/>
    <p:sldId id="443" r:id="rId41"/>
    <p:sldId id="452" r:id="rId42"/>
    <p:sldId id="444" r:id="rId43"/>
    <p:sldId id="445" r:id="rId44"/>
    <p:sldId id="450" r:id="rId45"/>
    <p:sldId id="446" r:id="rId46"/>
    <p:sldId id="451" r:id="rId47"/>
    <p:sldId id="377" r:id="rId48"/>
    <p:sldId id="441" r:id="rId49"/>
    <p:sldId id="447" r:id="rId50"/>
    <p:sldId id="453" r:id="rId51"/>
    <p:sldId id="378" r:id="rId52"/>
    <p:sldId id="454" r:id="rId53"/>
    <p:sldId id="372"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76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66" autoAdjust="0"/>
  </p:normalViewPr>
  <p:slideViewPr>
    <p:cSldViewPr snapToGrid="0">
      <p:cViewPr varScale="1">
        <p:scale>
          <a:sx n="110" d="100"/>
          <a:sy n="110" d="100"/>
        </p:scale>
        <p:origin x="372" y="102"/>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19968;&#27425;&#2461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20854;&#20182;&#32467;&#265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20854;&#20182;&#32467;&#2652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20854;&#20182;&#32467;&#26524;-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00-&#26377;&#32487;&#25215;&#20154;-&#19968;&#27425;&#2461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00-&#26377;&#32487;&#25215;&#20154;-&#19968;&#27425;&#24615;.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00-&#32467;&#26524;&#20998;&#26512;-&#24180;&#37329;.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00-&#32467;&#26524;&#20998;&#26512;-&#24180;&#37329;.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4_&#32467;&#26524;&#21407;&#22987;&#25991;&#20214;\00-&#32467;&#26524;&#20998;&#26512;-&#24180;&#37329;.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2_&#26426;&#29575;&#26816;&#39564;&#36807;&#31243;\&#25214;&#22353;-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02_&#26426;&#29575;&#26816;&#39564;&#36807;&#31243;\&#25214;&#22353;-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25105;&#30340;&#36164;&#26009;\&#30740;&#31350;&#25152;\&#35770;&#25991;&#30456;&#20851;\Reverse%20Mortgage\01_&#25253;&#21578;\04_&#32467;&#26524;&#21407;&#22987;&#25991;&#20214;\&#20854;&#20182;&#32467;&#26524;-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19968;&#27425;&#2461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24180;&#3732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25105;&#30340;&#36164;&#26009;\&#30740;&#31350;&#25152;\&#35770;&#25991;&#30456;&#20851;\Reverse%20Mortgage\01_&#25253;&#21578;\&#32467;&#26524;&#21407;&#22987;&#25991;&#20214;\01-&#32467;&#26524;&#20998;&#26512;-&#19968;&#27425;&#2461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zh-CN" altLang="en-US" sz="1200" b="1" i="0" u="none" strike="noStrike" kern="1200" spc="0" baseline="0" dirty="0">
                <a:solidFill>
                  <a:sysClr val="windowText" lastClr="000000">
                    <a:lumMod val="65000"/>
                    <a:lumOff val="35000"/>
                  </a:sysClr>
                </a:solidFill>
              </a:rPr>
              <a:t>某一結算時點</a:t>
            </a:r>
            <a:r>
              <a:rPr lang="en-US" altLang="zh-CN" sz="1200" b="1" i="0" u="none" strike="noStrike" kern="1200" spc="0" baseline="0" dirty="0">
                <a:solidFill>
                  <a:sysClr val="windowText" lastClr="000000">
                    <a:lumMod val="65000"/>
                    <a:lumOff val="35000"/>
                  </a:sysClr>
                </a:solidFill>
              </a:rPr>
              <a:t>RM</a:t>
            </a:r>
            <a:r>
              <a:rPr lang="zh-CN" altLang="en-US" sz="1200" b="1" i="0" u="none" strike="noStrike" kern="1200" spc="0" baseline="0" dirty="0">
                <a:solidFill>
                  <a:sysClr val="windowText" lastClr="000000">
                    <a:lumMod val="65000"/>
                    <a:lumOff val="35000"/>
                  </a:sysClr>
                </a:solidFill>
              </a:rPr>
              <a:t>損益</a:t>
            </a:r>
            <a:r>
              <a:rPr lang="zh-CN" altLang="en-US" sz="1200" b="1" i="0" u="none" strike="noStrike" kern="1200" spc="0" baseline="0" dirty="0">
                <a:solidFill>
                  <a:srgbClr val="C00000"/>
                </a:solidFill>
              </a:rPr>
              <a:t>機率</a:t>
            </a:r>
            <a:r>
              <a:rPr lang="zh-CN" altLang="en-US" sz="1200" b="1" i="0" u="none" strike="noStrike" kern="1200" spc="0" baseline="0" dirty="0">
                <a:solidFill>
                  <a:sysClr val="windowText" lastClr="000000">
                    <a:lumMod val="65000"/>
                    <a:lumOff val="35000"/>
                  </a:sysClr>
                </a:solidFill>
              </a:rPr>
              <a:t>圖</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Sheet10!$E$1</c:f>
              <c:strCache>
                <c:ptCount val="1"/>
                <c:pt idx="0">
                  <c:v>機率</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Sheet10!$B$2:$B$1200</c:f>
              <c:numCache>
                <c:formatCode>General</c:formatCode>
                <c:ptCount val="1199"/>
                <c:pt idx="0">
                  <c:v>-7473481.4429733902</c:v>
                </c:pt>
                <c:pt idx="1">
                  <c:v>-7472330.6360160802</c:v>
                </c:pt>
                <c:pt idx="2">
                  <c:v>-7471988.7103575598</c:v>
                </c:pt>
                <c:pt idx="3">
                  <c:v>-7470466.3684667703</c:v>
                </c:pt>
                <c:pt idx="4">
                  <c:v>-7469845.8050557198</c:v>
                </c:pt>
                <c:pt idx="5">
                  <c:v>-7466029.5394921899</c:v>
                </c:pt>
                <c:pt idx="6">
                  <c:v>-7465785.7666878495</c:v>
                </c:pt>
                <c:pt idx="7">
                  <c:v>-7465308.9943048703</c:v>
                </c:pt>
                <c:pt idx="8">
                  <c:v>-7464802.7495212797</c:v>
                </c:pt>
                <c:pt idx="9">
                  <c:v>-7463912.27435154</c:v>
                </c:pt>
                <c:pt idx="10">
                  <c:v>-7460996.86566443</c:v>
                </c:pt>
                <c:pt idx="11">
                  <c:v>-7460885.0937771602</c:v>
                </c:pt>
                <c:pt idx="12">
                  <c:v>-7459143.3798404597</c:v>
                </c:pt>
                <c:pt idx="13">
                  <c:v>-7458635.1889904803</c:v>
                </c:pt>
                <c:pt idx="14">
                  <c:v>-7458097.9358785301</c:v>
                </c:pt>
                <c:pt idx="15">
                  <c:v>-7457041.8510588203</c:v>
                </c:pt>
                <c:pt idx="16">
                  <c:v>-7455503.3041084604</c:v>
                </c:pt>
                <c:pt idx="17">
                  <c:v>-7454416.3852778403</c:v>
                </c:pt>
                <c:pt idx="18">
                  <c:v>-7453488.2562361499</c:v>
                </c:pt>
                <c:pt idx="19">
                  <c:v>-7452158.3083509495</c:v>
                </c:pt>
                <c:pt idx="20">
                  <c:v>-7452049.9377713604</c:v>
                </c:pt>
                <c:pt idx="21">
                  <c:v>-7451967.2891841</c:v>
                </c:pt>
                <c:pt idx="22">
                  <c:v>-7450417.94254723</c:v>
                </c:pt>
                <c:pt idx="23">
                  <c:v>-7448064.8802550603</c:v>
                </c:pt>
                <c:pt idx="24">
                  <c:v>-7447837.3755226703</c:v>
                </c:pt>
                <c:pt idx="25">
                  <c:v>-7447103.7148099104</c:v>
                </c:pt>
                <c:pt idx="26">
                  <c:v>-7446627.9915554998</c:v>
                </c:pt>
                <c:pt idx="27">
                  <c:v>-7446024.2285967497</c:v>
                </c:pt>
                <c:pt idx="28">
                  <c:v>-7445305.2896600701</c:v>
                </c:pt>
                <c:pt idx="29">
                  <c:v>-7443330.1209344398</c:v>
                </c:pt>
                <c:pt idx="30">
                  <c:v>-7443225.1476719202</c:v>
                </c:pt>
                <c:pt idx="31">
                  <c:v>-7442745.7787039103</c:v>
                </c:pt>
                <c:pt idx="32">
                  <c:v>-7442190.7345166598</c:v>
                </c:pt>
                <c:pt idx="33">
                  <c:v>-7439098.6143003497</c:v>
                </c:pt>
                <c:pt idx="34">
                  <c:v>-7438968.2203650298</c:v>
                </c:pt>
                <c:pt idx="35">
                  <c:v>-7438824.8369513303</c:v>
                </c:pt>
                <c:pt idx="36">
                  <c:v>-7438713.49599062</c:v>
                </c:pt>
                <c:pt idx="37">
                  <c:v>-7438649.1851973496</c:v>
                </c:pt>
                <c:pt idx="38">
                  <c:v>-7437641.4341031797</c:v>
                </c:pt>
                <c:pt idx="39">
                  <c:v>-7436548.3300372101</c:v>
                </c:pt>
                <c:pt idx="40">
                  <c:v>-7435081.4363667099</c:v>
                </c:pt>
                <c:pt idx="41">
                  <c:v>-7434512.2912483504</c:v>
                </c:pt>
                <c:pt idx="42">
                  <c:v>-7434410.7113169497</c:v>
                </c:pt>
                <c:pt idx="43">
                  <c:v>-7432184.3419651696</c:v>
                </c:pt>
                <c:pt idx="44">
                  <c:v>-7431998.9705795599</c:v>
                </c:pt>
                <c:pt idx="45">
                  <c:v>-7431316.2580468003</c:v>
                </c:pt>
                <c:pt idx="46">
                  <c:v>-7431007.4099994795</c:v>
                </c:pt>
                <c:pt idx="47">
                  <c:v>-7430910.1589057297</c:v>
                </c:pt>
                <c:pt idx="48">
                  <c:v>-7430332.6371969804</c:v>
                </c:pt>
                <c:pt idx="49">
                  <c:v>-7430143.04042939</c:v>
                </c:pt>
                <c:pt idx="50">
                  <c:v>-7429267.99135279</c:v>
                </c:pt>
                <c:pt idx="51">
                  <c:v>-7427424.9075618302</c:v>
                </c:pt>
                <c:pt idx="52">
                  <c:v>-7425704.8071403699</c:v>
                </c:pt>
                <c:pt idx="53">
                  <c:v>-7425606.6165588796</c:v>
                </c:pt>
                <c:pt idx="54">
                  <c:v>-7425549.7230114304</c:v>
                </c:pt>
                <c:pt idx="55">
                  <c:v>-7425383.8682539295</c:v>
                </c:pt>
                <c:pt idx="56">
                  <c:v>-7425354.6405948699</c:v>
                </c:pt>
                <c:pt idx="57">
                  <c:v>-7425276.2179460898</c:v>
                </c:pt>
                <c:pt idx="58">
                  <c:v>-7423672.0966398902</c:v>
                </c:pt>
                <c:pt idx="59">
                  <c:v>-7421961.1279870896</c:v>
                </c:pt>
                <c:pt idx="60">
                  <c:v>-7421198.1458920799</c:v>
                </c:pt>
                <c:pt idx="61">
                  <c:v>-7420903.8899128903</c:v>
                </c:pt>
                <c:pt idx="62">
                  <c:v>-7419776.1843236703</c:v>
                </c:pt>
                <c:pt idx="63">
                  <c:v>-7419764.5457041804</c:v>
                </c:pt>
                <c:pt idx="64">
                  <c:v>-7419646.5039844699</c:v>
                </c:pt>
                <c:pt idx="65">
                  <c:v>-7418920.9748905199</c:v>
                </c:pt>
                <c:pt idx="66">
                  <c:v>-7418716.1900361096</c:v>
                </c:pt>
                <c:pt idx="67">
                  <c:v>-7416907.6564725302</c:v>
                </c:pt>
                <c:pt idx="68">
                  <c:v>-7416812.8512643501</c:v>
                </c:pt>
                <c:pt idx="69">
                  <c:v>-7416035.7281915601</c:v>
                </c:pt>
                <c:pt idx="70">
                  <c:v>-7414149.4391846303</c:v>
                </c:pt>
                <c:pt idx="71">
                  <c:v>-7413598.9579306496</c:v>
                </c:pt>
                <c:pt idx="72">
                  <c:v>-7412549.1193623999</c:v>
                </c:pt>
                <c:pt idx="73">
                  <c:v>-7412298.0924074799</c:v>
                </c:pt>
                <c:pt idx="74">
                  <c:v>-7412263.9179535601</c:v>
                </c:pt>
                <c:pt idx="75">
                  <c:v>-7412135.25869474</c:v>
                </c:pt>
                <c:pt idx="76">
                  <c:v>-7412083.6137006897</c:v>
                </c:pt>
                <c:pt idx="77">
                  <c:v>-7408538.5455321502</c:v>
                </c:pt>
                <c:pt idx="78">
                  <c:v>-7408407.1447571702</c:v>
                </c:pt>
                <c:pt idx="79">
                  <c:v>-7408120.8271210296</c:v>
                </c:pt>
                <c:pt idx="80">
                  <c:v>-7408029.4033142496</c:v>
                </c:pt>
                <c:pt idx="81">
                  <c:v>-7405681.0703719202</c:v>
                </c:pt>
                <c:pt idx="82">
                  <c:v>-7405246.1166089997</c:v>
                </c:pt>
                <c:pt idx="83">
                  <c:v>-7404502.1227256004</c:v>
                </c:pt>
                <c:pt idx="84">
                  <c:v>-7404203.6692919396</c:v>
                </c:pt>
                <c:pt idx="85">
                  <c:v>-7403340.3438941296</c:v>
                </c:pt>
                <c:pt idx="86">
                  <c:v>-7402931.8615858899</c:v>
                </c:pt>
                <c:pt idx="87">
                  <c:v>-7400786.3384001404</c:v>
                </c:pt>
                <c:pt idx="88">
                  <c:v>-7399344.30697631</c:v>
                </c:pt>
                <c:pt idx="89">
                  <c:v>-7399256.2606036598</c:v>
                </c:pt>
                <c:pt idx="90">
                  <c:v>-7399069.9035980701</c:v>
                </c:pt>
                <c:pt idx="91">
                  <c:v>-7397329.3841874599</c:v>
                </c:pt>
                <c:pt idx="92">
                  <c:v>-7396902.5936151501</c:v>
                </c:pt>
                <c:pt idx="93">
                  <c:v>-7395867.5293036699</c:v>
                </c:pt>
                <c:pt idx="94">
                  <c:v>-7394427.4110092605</c:v>
                </c:pt>
                <c:pt idx="95">
                  <c:v>-7393173.3011920201</c:v>
                </c:pt>
                <c:pt idx="96">
                  <c:v>-7392464.5869047204</c:v>
                </c:pt>
                <c:pt idx="97">
                  <c:v>-7391731.1101807598</c:v>
                </c:pt>
                <c:pt idx="98">
                  <c:v>-7390578.0839430299</c:v>
                </c:pt>
                <c:pt idx="99">
                  <c:v>-7390493.4110419396</c:v>
                </c:pt>
                <c:pt idx="100">
                  <c:v>-7387540.6890113698</c:v>
                </c:pt>
                <c:pt idx="101">
                  <c:v>-7386137.0364121301</c:v>
                </c:pt>
                <c:pt idx="102">
                  <c:v>-7385865.11511527</c:v>
                </c:pt>
                <c:pt idx="103">
                  <c:v>-7385568.0252124602</c:v>
                </c:pt>
                <c:pt idx="104">
                  <c:v>-7385525.1066095699</c:v>
                </c:pt>
                <c:pt idx="105">
                  <c:v>-7381740.8425525501</c:v>
                </c:pt>
                <c:pt idx="106">
                  <c:v>-7380547.15973021</c:v>
                </c:pt>
                <c:pt idx="107">
                  <c:v>-7379271.4830576796</c:v>
                </c:pt>
                <c:pt idx="108">
                  <c:v>-7379223.1380404402</c:v>
                </c:pt>
                <c:pt idx="109">
                  <c:v>-7377970.50254911</c:v>
                </c:pt>
                <c:pt idx="110">
                  <c:v>-7364676.2604643004</c:v>
                </c:pt>
                <c:pt idx="111">
                  <c:v>-7364285.2876749998</c:v>
                </c:pt>
                <c:pt idx="112">
                  <c:v>-7363691.6762782903</c:v>
                </c:pt>
                <c:pt idx="113">
                  <c:v>-7362522.1551190801</c:v>
                </c:pt>
                <c:pt idx="114">
                  <c:v>-7360021.1957146702</c:v>
                </c:pt>
                <c:pt idx="115">
                  <c:v>-7359390.9093452897</c:v>
                </c:pt>
                <c:pt idx="116">
                  <c:v>-7356277.9088981999</c:v>
                </c:pt>
                <c:pt idx="117">
                  <c:v>-7356257.8987997603</c:v>
                </c:pt>
                <c:pt idx="118">
                  <c:v>-7355995.9999927403</c:v>
                </c:pt>
                <c:pt idx="119">
                  <c:v>-7355436.34828371</c:v>
                </c:pt>
                <c:pt idx="120">
                  <c:v>-7354896.2444117703</c:v>
                </c:pt>
                <c:pt idx="121">
                  <c:v>-7353534.4666857198</c:v>
                </c:pt>
                <c:pt idx="122">
                  <c:v>-7353341.4796619797</c:v>
                </c:pt>
                <c:pt idx="123">
                  <c:v>-7350614.2899527103</c:v>
                </c:pt>
                <c:pt idx="124">
                  <c:v>-7350555.7533394899</c:v>
                </c:pt>
                <c:pt idx="125">
                  <c:v>-7349043.4994642204</c:v>
                </c:pt>
                <c:pt idx="126">
                  <c:v>-7348308.1691834303</c:v>
                </c:pt>
                <c:pt idx="127">
                  <c:v>-7347848.9285566797</c:v>
                </c:pt>
                <c:pt idx="128">
                  <c:v>-7346667.6743475804</c:v>
                </c:pt>
                <c:pt idx="129">
                  <c:v>-7346597.7909702398</c:v>
                </c:pt>
                <c:pt idx="130">
                  <c:v>-7346504.0877306797</c:v>
                </c:pt>
                <c:pt idx="131">
                  <c:v>-7344954.9202718902</c:v>
                </c:pt>
                <c:pt idx="132">
                  <c:v>-7344557.4958819496</c:v>
                </c:pt>
                <c:pt idx="133">
                  <c:v>-7343138.3456155797</c:v>
                </c:pt>
                <c:pt idx="134">
                  <c:v>-7341730.9632400498</c:v>
                </c:pt>
                <c:pt idx="135">
                  <c:v>-7341383.7282737503</c:v>
                </c:pt>
                <c:pt idx="136">
                  <c:v>-7340628.1758521199</c:v>
                </c:pt>
                <c:pt idx="137">
                  <c:v>-7339999.7745412001</c:v>
                </c:pt>
                <c:pt idx="138">
                  <c:v>-7339449.3392581297</c:v>
                </c:pt>
                <c:pt idx="139">
                  <c:v>-7339299.7966675796</c:v>
                </c:pt>
                <c:pt idx="140">
                  <c:v>-7338121.2932371004</c:v>
                </c:pt>
                <c:pt idx="141">
                  <c:v>-7337769.6035537301</c:v>
                </c:pt>
                <c:pt idx="142">
                  <c:v>-7337182.0036471896</c:v>
                </c:pt>
                <c:pt idx="143">
                  <c:v>-7336497.85062942</c:v>
                </c:pt>
                <c:pt idx="144">
                  <c:v>-7335591.2299272502</c:v>
                </c:pt>
                <c:pt idx="145">
                  <c:v>-7333731.7659555096</c:v>
                </c:pt>
                <c:pt idx="146">
                  <c:v>-7333648.9159541</c:v>
                </c:pt>
                <c:pt idx="147">
                  <c:v>-7333337.7750171795</c:v>
                </c:pt>
                <c:pt idx="148">
                  <c:v>-7332956.0120088104</c:v>
                </c:pt>
                <c:pt idx="149">
                  <c:v>-7332916.5268850802</c:v>
                </c:pt>
                <c:pt idx="150">
                  <c:v>-7331558.4619016498</c:v>
                </c:pt>
                <c:pt idx="151">
                  <c:v>-7331059.1204388402</c:v>
                </c:pt>
                <c:pt idx="152">
                  <c:v>-7329863.2316756798</c:v>
                </c:pt>
                <c:pt idx="153">
                  <c:v>-7329747.8504867097</c:v>
                </c:pt>
                <c:pt idx="154">
                  <c:v>-7328951.7738676304</c:v>
                </c:pt>
                <c:pt idx="155">
                  <c:v>-7328002.2749480903</c:v>
                </c:pt>
                <c:pt idx="156">
                  <c:v>-7326681.67055446</c:v>
                </c:pt>
                <c:pt idx="157">
                  <c:v>-7326635.6560562802</c:v>
                </c:pt>
                <c:pt idx="158">
                  <c:v>-7326087.6045485996</c:v>
                </c:pt>
                <c:pt idx="159">
                  <c:v>-7325939.1393518904</c:v>
                </c:pt>
                <c:pt idx="160">
                  <c:v>-7325291.6696715998</c:v>
                </c:pt>
                <c:pt idx="161">
                  <c:v>-7324112.4321270101</c:v>
                </c:pt>
                <c:pt idx="162">
                  <c:v>-7323234.4835547796</c:v>
                </c:pt>
                <c:pt idx="163">
                  <c:v>-7322678.2616451997</c:v>
                </c:pt>
                <c:pt idx="164">
                  <c:v>-7322359.8704686398</c:v>
                </c:pt>
                <c:pt idx="165">
                  <c:v>-7321383.74904681</c:v>
                </c:pt>
                <c:pt idx="166">
                  <c:v>-7320324.0328323497</c:v>
                </c:pt>
                <c:pt idx="167">
                  <c:v>-7320144.2897596601</c:v>
                </c:pt>
                <c:pt idx="168">
                  <c:v>-7320031.4559366601</c:v>
                </c:pt>
                <c:pt idx="169">
                  <c:v>-7318451.2361002704</c:v>
                </c:pt>
                <c:pt idx="170">
                  <c:v>-7317690.7615189701</c:v>
                </c:pt>
                <c:pt idx="171">
                  <c:v>-7317635.1408667304</c:v>
                </c:pt>
                <c:pt idx="172">
                  <c:v>-7316721.6993371602</c:v>
                </c:pt>
                <c:pt idx="173">
                  <c:v>-7316611.6010717396</c:v>
                </c:pt>
                <c:pt idx="174">
                  <c:v>-7315318.6668324796</c:v>
                </c:pt>
                <c:pt idx="175">
                  <c:v>-7314713.1391798602</c:v>
                </c:pt>
                <c:pt idx="176">
                  <c:v>-7314306.7524353098</c:v>
                </c:pt>
                <c:pt idx="177">
                  <c:v>-7313387.1259519802</c:v>
                </c:pt>
                <c:pt idx="178">
                  <c:v>-7313028.9784963299</c:v>
                </c:pt>
                <c:pt idx="179">
                  <c:v>-7311347.1390918102</c:v>
                </c:pt>
                <c:pt idx="180">
                  <c:v>-7311087.7583775204</c:v>
                </c:pt>
                <c:pt idx="181">
                  <c:v>-7310822.6526658796</c:v>
                </c:pt>
                <c:pt idx="182">
                  <c:v>-7309994.5790361697</c:v>
                </c:pt>
                <c:pt idx="183">
                  <c:v>-7309986.4176285705</c:v>
                </c:pt>
                <c:pt idx="184">
                  <c:v>-7309106.4552336102</c:v>
                </c:pt>
                <c:pt idx="185">
                  <c:v>-7308756.5335804597</c:v>
                </c:pt>
                <c:pt idx="186">
                  <c:v>-7306748.6753932098</c:v>
                </c:pt>
                <c:pt idx="187">
                  <c:v>-7306535.2188823801</c:v>
                </c:pt>
                <c:pt idx="188">
                  <c:v>-7305944.5823788699</c:v>
                </c:pt>
                <c:pt idx="189">
                  <c:v>-7305458.0444158996</c:v>
                </c:pt>
                <c:pt idx="190">
                  <c:v>-7304683.5284258705</c:v>
                </c:pt>
                <c:pt idx="191">
                  <c:v>-7303503.97783517</c:v>
                </c:pt>
                <c:pt idx="192">
                  <c:v>-7303383.4122623196</c:v>
                </c:pt>
                <c:pt idx="193">
                  <c:v>-7303201.8463088498</c:v>
                </c:pt>
                <c:pt idx="194">
                  <c:v>-7302560.3097403096</c:v>
                </c:pt>
                <c:pt idx="195">
                  <c:v>-7302345.4919996299</c:v>
                </c:pt>
                <c:pt idx="196">
                  <c:v>-7300116.0990577899</c:v>
                </c:pt>
                <c:pt idx="197">
                  <c:v>-7299832.9595210198</c:v>
                </c:pt>
                <c:pt idx="198">
                  <c:v>-7297905.7038284699</c:v>
                </c:pt>
                <c:pt idx="199">
                  <c:v>-7297762.0761717902</c:v>
                </c:pt>
                <c:pt idx="200">
                  <c:v>-7297591.7410572199</c:v>
                </c:pt>
                <c:pt idx="201">
                  <c:v>-7296778.0955689698</c:v>
                </c:pt>
                <c:pt idx="202">
                  <c:v>-7296347.3884375999</c:v>
                </c:pt>
                <c:pt idx="203">
                  <c:v>-7295588.8091007397</c:v>
                </c:pt>
                <c:pt idx="204">
                  <c:v>-7294712.3560304996</c:v>
                </c:pt>
                <c:pt idx="205">
                  <c:v>-7293783.78959559</c:v>
                </c:pt>
                <c:pt idx="206">
                  <c:v>-7292311.6300598402</c:v>
                </c:pt>
                <c:pt idx="207">
                  <c:v>-7290920.0266361497</c:v>
                </c:pt>
                <c:pt idx="208">
                  <c:v>-7290178.6237795204</c:v>
                </c:pt>
                <c:pt idx="209">
                  <c:v>-7289248.2180633703</c:v>
                </c:pt>
                <c:pt idx="210">
                  <c:v>-7288999.2266100598</c:v>
                </c:pt>
                <c:pt idx="211">
                  <c:v>-7288020.5481452998</c:v>
                </c:pt>
                <c:pt idx="212">
                  <c:v>-7287983.5331211695</c:v>
                </c:pt>
                <c:pt idx="213">
                  <c:v>-7286721.7533779303</c:v>
                </c:pt>
                <c:pt idx="214">
                  <c:v>-7285017.5665623099</c:v>
                </c:pt>
                <c:pt idx="215">
                  <c:v>-7283584.99172193</c:v>
                </c:pt>
                <c:pt idx="216">
                  <c:v>-7282017.7222364703</c:v>
                </c:pt>
                <c:pt idx="217">
                  <c:v>-7280386.0104578203</c:v>
                </c:pt>
                <c:pt idx="218">
                  <c:v>-7280246.6581206797</c:v>
                </c:pt>
                <c:pt idx="219">
                  <c:v>-7279702.9971743599</c:v>
                </c:pt>
                <c:pt idx="220">
                  <c:v>-7110186.1477314103</c:v>
                </c:pt>
                <c:pt idx="221">
                  <c:v>-7109826.8364985697</c:v>
                </c:pt>
                <c:pt idx="222">
                  <c:v>-7109092.9699900197</c:v>
                </c:pt>
                <c:pt idx="223">
                  <c:v>-7108007.8244856503</c:v>
                </c:pt>
                <c:pt idx="224">
                  <c:v>-7107854.8106245603</c:v>
                </c:pt>
                <c:pt idx="225">
                  <c:v>-7106474.69093912</c:v>
                </c:pt>
                <c:pt idx="226">
                  <c:v>-7104722.5078290002</c:v>
                </c:pt>
                <c:pt idx="227">
                  <c:v>-7101793.99105033</c:v>
                </c:pt>
                <c:pt idx="228">
                  <c:v>-7101433.1987995496</c:v>
                </c:pt>
                <c:pt idx="229">
                  <c:v>-7101214.3156383997</c:v>
                </c:pt>
                <c:pt idx="230">
                  <c:v>-7100991.6804927699</c:v>
                </c:pt>
                <c:pt idx="231">
                  <c:v>-7100851.14919357</c:v>
                </c:pt>
                <c:pt idx="232">
                  <c:v>-7099964.8922921997</c:v>
                </c:pt>
                <c:pt idx="233">
                  <c:v>-7099020.1360522797</c:v>
                </c:pt>
                <c:pt idx="234">
                  <c:v>-7095873.5684377104</c:v>
                </c:pt>
                <c:pt idx="235">
                  <c:v>-7095231.8266438199</c:v>
                </c:pt>
                <c:pt idx="236">
                  <c:v>-7094579.6966846604</c:v>
                </c:pt>
                <c:pt idx="237">
                  <c:v>-7093781.2364813099</c:v>
                </c:pt>
                <c:pt idx="238">
                  <c:v>-7093729.5943452697</c:v>
                </c:pt>
                <c:pt idx="239">
                  <c:v>-7093411.1965567498</c:v>
                </c:pt>
                <c:pt idx="240">
                  <c:v>-7092166.8903933298</c:v>
                </c:pt>
                <c:pt idx="241">
                  <c:v>-7091546.5306276605</c:v>
                </c:pt>
                <c:pt idx="242">
                  <c:v>-7090043.1652485197</c:v>
                </c:pt>
                <c:pt idx="243">
                  <c:v>-7089616.7201242698</c:v>
                </c:pt>
                <c:pt idx="244">
                  <c:v>-7087950.9485637499</c:v>
                </c:pt>
                <c:pt idx="245">
                  <c:v>-7087035.01112423</c:v>
                </c:pt>
                <c:pt idx="246">
                  <c:v>-7086137.0750743998</c:v>
                </c:pt>
                <c:pt idx="247">
                  <c:v>-7086033.91805973</c:v>
                </c:pt>
                <c:pt idx="248">
                  <c:v>-7085037.7538063601</c:v>
                </c:pt>
                <c:pt idx="249">
                  <c:v>-7084704.2488647504</c:v>
                </c:pt>
                <c:pt idx="250">
                  <c:v>-7084005.8264717897</c:v>
                </c:pt>
                <c:pt idx="251">
                  <c:v>-7083352.4540383602</c:v>
                </c:pt>
                <c:pt idx="252">
                  <c:v>-7083137.5603845697</c:v>
                </c:pt>
                <c:pt idx="253">
                  <c:v>-7081328.0660807099</c:v>
                </c:pt>
                <c:pt idx="254">
                  <c:v>-7081076.8992938101</c:v>
                </c:pt>
                <c:pt idx="255">
                  <c:v>-7078500.7066260697</c:v>
                </c:pt>
                <c:pt idx="256">
                  <c:v>-7078399.1425255304</c:v>
                </c:pt>
                <c:pt idx="257">
                  <c:v>-7078346.0872504096</c:v>
                </c:pt>
                <c:pt idx="258">
                  <c:v>-7078206.8237077203</c:v>
                </c:pt>
                <c:pt idx="259">
                  <c:v>-7078024.5328120599</c:v>
                </c:pt>
                <c:pt idx="260">
                  <c:v>-7076673.6523664603</c:v>
                </c:pt>
                <c:pt idx="261">
                  <c:v>-7075499.8800727697</c:v>
                </c:pt>
                <c:pt idx="262">
                  <c:v>-7074737.9710860299</c:v>
                </c:pt>
                <c:pt idx="263">
                  <c:v>-7074711.0440451503</c:v>
                </c:pt>
                <c:pt idx="264">
                  <c:v>-7074548.3592802901</c:v>
                </c:pt>
                <c:pt idx="265">
                  <c:v>-7072796.6651271004</c:v>
                </c:pt>
                <c:pt idx="266">
                  <c:v>-7072121.3254228504</c:v>
                </c:pt>
                <c:pt idx="267">
                  <c:v>-7071350.7274976699</c:v>
                </c:pt>
                <c:pt idx="268">
                  <c:v>-7070872.1231916798</c:v>
                </c:pt>
                <c:pt idx="269">
                  <c:v>-7070666.0939191002</c:v>
                </c:pt>
                <c:pt idx="270">
                  <c:v>-7069836.2611272903</c:v>
                </c:pt>
                <c:pt idx="271">
                  <c:v>-7069388.9940216299</c:v>
                </c:pt>
                <c:pt idx="272">
                  <c:v>-7068318.8818159802</c:v>
                </c:pt>
                <c:pt idx="273">
                  <c:v>-7068099.8772713002</c:v>
                </c:pt>
                <c:pt idx="274">
                  <c:v>-7067198.3911204003</c:v>
                </c:pt>
                <c:pt idx="275">
                  <c:v>-7066347.7522667404</c:v>
                </c:pt>
                <c:pt idx="276">
                  <c:v>-7065754.5939857597</c:v>
                </c:pt>
                <c:pt idx="277">
                  <c:v>-7064682.8276912803</c:v>
                </c:pt>
                <c:pt idx="278">
                  <c:v>-7064176.89144646</c:v>
                </c:pt>
                <c:pt idx="279">
                  <c:v>-7063251.31683465</c:v>
                </c:pt>
                <c:pt idx="280">
                  <c:v>-7063176.4308855403</c:v>
                </c:pt>
                <c:pt idx="281">
                  <c:v>-7062993.9300757898</c:v>
                </c:pt>
                <c:pt idx="282">
                  <c:v>-7061604.3173517697</c:v>
                </c:pt>
                <c:pt idx="283">
                  <c:v>-7061494.5605779504</c:v>
                </c:pt>
                <c:pt idx="284">
                  <c:v>-7060581.5099136503</c:v>
                </c:pt>
                <c:pt idx="285">
                  <c:v>-7059973.4317455096</c:v>
                </c:pt>
                <c:pt idx="286">
                  <c:v>-7058521.7678421503</c:v>
                </c:pt>
                <c:pt idx="287">
                  <c:v>-7058020.8281672597</c:v>
                </c:pt>
                <c:pt idx="288">
                  <c:v>-7057966.8934730999</c:v>
                </c:pt>
                <c:pt idx="289">
                  <c:v>-7056971.1460356601</c:v>
                </c:pt>
                <c:pt idx="290">
                  <c:v>-7056014.4406698504</c:v>
                </c:pt>
                <c:pt idx="291">
                  <c:v>-7055638.2796265399</c:v>
                </c:pt>
                <c:pt idx="292">
                  <c:v>-7055329.5877385903</c:v>
                </c:pt>
                <c:pt idx="293">
                  <c:v>-7054895.0887885001</c:v>
                </c:pt>
                <c:pt idx="294">
                  <c:v>-7054242.2029470196</c:v>
                </c:pt>
                <c:pt idx="295">
                  <c:v>-7052870.8871286698</c:v>
                </c:pt>
                <c:pt idx="296">
                  <c:v>-7051784.3592458097</c:v>
                </c:pt>
                <c:pt idx="297">
                  <c:v>-7051637.2917572502</c:v>
                </c:pt>
                <c:pt idx="298">
                  <c:v>-7051364.7237045402</c:v>
                </c:pt>
                <c:pt idx="299">
                  <c:v>-7049595.38426321</c:v>
                </c:pt>
                <c:pt idx="300">
                  <c:v>-7048301.4567309096</c:v>
                </c:pt>
                <c:pt idx="301">
                  <c:v>-7048198.0033250703</c:v>
                </c:pt>
                <c:pt idx="302">
                  <c:v>-7048033.0036469698</c:v>
                </c:pt>
                <c:pt idx="303">
                  <c:v>-7047673.0589337097</c:v>
                </c:pt>
                <c:pt idx="304">
                  <c:v>-7047224.2461226601</c:v>
                </c:pt>
                <c:pt idx="305">
                  <c:v>-7045318.62888759</c:v>
                </c:pt>
                <c:pt idx="306">
                  <c:v>-7044714.5090867402</c:v>
                </c:pt>
                <c:pt idx="307">
                  <c:v>-7043310.4514649399</c:v>
                </c:pt>
                <c:pt idx="308">
                  <c:v>-7042997.52989431</c:v>
                </c:pt>
                <c:pt idx="309">
                  <c:v>-7041581.8416432096</c:v>
                </c:pt>
                <c:pt idx="310">
                  <c:v>-7041233.2142067701</c:v>
                </c:pt>
                <c:pt idx="311">
                  <c:v>-7040435.4809836196</c:v>
                </c:pt>
                <c:pt idx="312">
                  <c:v>-7040024.3356955498</c:v>
                </c:pt>
                <c:pt idx="313">
                  <c:v>-7039435.1537633399</c:v>
                </c:pt>
                <c:pt idx="314">
                  <c:v>-7038070.1791020604</c:v>
                </c:pt>
                <c:pt idx="315">
                  <c:v>-7036405.6960027199</c:v>
                </c:pt>
                <c:pt idx="316">
                  <c:v>-7035943.6705117403</c:v>
                </c:pt>
                <c:pt idx="317">
                  <c:v>-7034992.9004940102</c:v>
                </c:pt>
                <c:pt idx="318">
                  <c:v>-7034221.0097495904</c:v>
                </c:pt>
                <c:pt idx="319">
                  <c:v>-7032880.3728851201</c:v>
                </c:pt>
                <c:pt idx="320">
                  <c:v>-7032383.4100666204</c:v>
                </c:pt>
                <c:pt idx="321">
                  <c:v>-7031431.7285432899</c:v>
                </c:pt>
                <c:pt idx="322">
                  <c:v>-7030682.5852739597</c:v>
                </c:pt>
                <c:pt idx="323">
                  <c:v>-7030309.7295520902</c:v>
                </c:pt>
                <c:pt idx="324">
                  <c:v>-7027503.3916030303</c:v>
                </c:pt>
                <c:pt idx="325">
                  <c:v>-7025454.7867163103</c:v>
                </c:pt>
                <c:pt idx="326">
                  <c:v>-7024799.1522078803</c:v>
                </c:pt>
                <c:pt idx="327">
                  <c:v>-7024750.2740974799</c:v>
                </c:pt>
                <c:pt idx="328">
                  <c:v>-7024680.0155904703</c:v>
                </c:pt>
                <c:pt idx="329">
                  <c:v>-7024536.8498912696</c:v>
                </c:pt>
                <c:pt idx="330">
                  <c:v>-6539188.4280144004</c:v>
                </c:pt>
                <c:pt idx="331">
                  <c:v>-6533564.8862688504</c:v>
                </c:pt>
                <c:pt idx="332">
                  <c:v>-6529316.0737026604</c:v>
                </c:pt>
                <c:pt idx="333">
                  <c:v>-6527945.5637191003</c:v>
                </c:pt>
                <c:pt idx="334">
                  <c:v>-6522675.5787164997</c:v>
                </c:pt>
                <c:pt idx="335">
                  <c:v>-6522330.4571995502</c:v>
                </c:pt>
                <c:pt idx="336">
                  <c:v>-6519078.5592874503</c:v>
                </c:pt>
                <c:pt idx="337">
                  <c:v>-6516719.5635470701</c:v>
                </c:pt>
                <c:pt idx="338">
                  <c:v>-6516040.9597627502</c:v>
                </c:pt>
                <c:pt idx="339">
                  <c:v>-6511418.7880969802</c:v>
                </c:pt>
                <c:pt idx="340">
                  <c:v>-6511112.8796008099</c:v>
                </c:pt>
                <c:pt idx="341">
                  <c:v>-6509412.2116418499</c:v>
                </c:pt>
                <c:pt idx="342">
                  <c:v>-6508468.4361589104</c:v>
                </c:pt>
                <c:pt idx="343">
                  <c:v>-6505510.4022023799</c:v>
                </c:pt>
                <c:pt idx="344">
                  <c:v>-6503766.8257787498</c:v>
                </c:pt>
                <c:pt idx="345">
                  <c:v>-6502789.32915881</c:v>
                </c:pt>
                <c:pt idx="346">
                  <c:v>-6500076.2794778198</c:v>
                </c:pt>
                <c:pt idx="347">
                  <c:v>-6499912.1281956797</c:v>
                </c:pt>
                <c:pt idx="348">
                  <c:v>-6496173.6818426996</c:v>
                </c:pt>
                <c:pt idx="349">
                  <c:v>-6496172.3071232503</c:v>
                </c:pt>
                <c:pt idx="350">
                  <c:v>-6496122.6643718397</c:v>
                </c:pt>
                <c:pt idx="351">
                  <c:v>-6494318.0544270501</c:v>
                </c:pt>
                <c:pt idx="352">
                  <c:v>-6491693.4849842396</c:v>
                </c:pt>
                <c:pt idx="353">
                  <c:v>-6489561.14034939</c:v>
                </c:pt>
                <c:pt idx="354">
                  <c:v>-6488728.1777451299</c:v>
                </c:pt>
                <c:pt idx="355">
                  <c:v>-6488486.2959235003</c:v>
                </c:pt>
                <c:pt idx="356">
                  <c:v>-6487338.5258368999</c:v>
                </c:pt>
                <c:pt idx="357">
                  <c:v>-6483320.0422338499</c:v>
                </c:pt>
                <c:pt idx="358">
                  <c:v>-6482955.8236560496</c:v>
                </c:pt>
                <c:pt idx="359">
                  <c:v>-6482182.4798485599</c:v>
                </c:pt>
                <c:pt idx="360">
                  <c:v>-6480857.7124891197</c:v>
                </c:pt>
                <c:pt idx="361">
                  <c:v>-6478513.7357374504</c:v>
                </c:pt>
                <c:pt idx="362">
                  <c:v>-6476356.3518665899</c:v>
                </c:pt>
                <c:pt idx="363">
                  <c:v>-6474955.9407939501</c:v>
                </c:pt>
                <c:pt idx="364">
                  <c:v>-6473236.9061320899</c:v>
                </c:pt>
                <c:pt idx="365">
                  <c:v>-6473194.7914151903</c:v>
                </c:pt>
                <c:pt idx="366">
                  <c:v>-6469762.7198090097</c:v>
                </c:pt>
                <c:pt idx="367">
                  <c:v>-6469699.2993824799</c:v>
                </c:pt>
                <c:pt idx="368">
                  <c:v>-6466601.17024347</c:v>
                </c:pt>
                <c:pt idx="369">
                  <c:v>-6466483.5302916504</c:v>
                </c:pt>
                <c:pt idx="370">
                  <c:v>-6465623.8689239696</c:v>
                </c:pt>
                <c:pt idx="371">
                  <c:v>-6464217.8206114303</c:v>
                </c:pt>
                <c:pt idx="372">
                  <c:v>-6460895.2046244098</c:v>
                </c:pt>
                <c:pt idx="373">
                  <c:v>-6458255.7201730004</c:v>
                </c:pt>
                <c:pt idx="374">
                  <c:v>-6458018.5929444004</c:v>
                </c:pt>
                <c:pt idx="375">
                  <c:v>-6457634.5909003597</c:v>
                </c:pt>
                <c:pt idx="376">
                  <c:v>-6455251.5546567198</c:v>
                </c:pt>
                <c:pt idx="377">
                  <c:v>-6452101.4393298803</c:v>
                </c:pt>
                <c:pt idx="378">
                  <c:v>-6450421.0702810604</c:v>
                </c:pt>
                <c:pt idx="379">
                  <c:v>-6449919.58018474</c:v>
                </c:pt>
                <c:pt idx="380">
                  <c:v>-6449066.0497658802</c:v>
                </c:pt>
                <c:pt idx="381">
                  <c:v>-6448796.0335868904</c:v>
                </c:pt>
                <c:pt idx="382">
                  <c:v>-6446295.9807857601</c:v>
                </c:pt>
                <c:pt idx="383">
                  <c:v>-6443317.9913797798</c:v>
                </c:pt>
                <c:pt idx="384">
                  <c:v>-6441592.7398924399</c:v>
                </c:pt>
                <c:pt idx="385">
                  <c:v>-6440647.6881013298</c:v>
                </c:pt>
                <c:pt idx="386">
                  <c:v>-6439967.8461703798</c:v>
                </c:pt>
                <c:pt idx="387">
                  <c:v>-6437351.08624845</c:v>
                </c:pt>
                <c:pt idx="388">
                  <c:v>-6434544.8486692002</c:v>
                </c:pt>
                <c:pt idx="389">
                  <c:v>-6433275.1889215</c:v>
                </c:pt>
                <c:pt idx="390">
                  <c:v>-6432238.7178582503</c:v>
                </c:pt>
                <c:pt idx="391">
                  <c:v>-6431150.0164842801</c:v>
                </c:pt>
                <c:pt idx="392">
                  <c:v>-6429919.7705754396</c:v>
                </c:pt>
                <c:pt idx="393">
                  <c:v>-6428416.8583099302</c:v>
                </c:pt>
                <c:pt idx="394">
                  <c:v>-6425781.9991074698</c:v>
                </c:pt>
                <c:pt idx="395">
                  <c:v>-6423839.1285597105</c:v>
                </c:pt>
                <c:pt idx="396">
                  <c:v>-6422342.5323763099</c:v>
                </c:pt>
                <c:pt idx="397">
                  <c:v>-6422224.0942898896</c:v>
                </c:pt>
                <c:pt idx="398">
                  <c:v>-6419493.2842504997</c:v>
                </c:pt>
                <c:pt idx="399">
                  <c:v>-6417029.4306180803</c:v>
                </c:pt>
                <c:pt idx="400">
                  <c:v>-6415448.9097404201</c:v>
                </c:pt>
                <c:pt idx="401">
                  <c:v>-6414536.2634805702</c:v>
                </c:pt>
                <c:pt idx="402">
                  <c:v>-6413545.3817084599</c:v>
                </c:pt>
                <c:pt idx="403">
                  <c:v>-6410580.3513656296</c:v>
                </c:pt>
                <c:pt idx="404">
                  <c:v>-6407727.3465505997</c:v>
                </c:pt>
                <c:pt idx="405">
                  <c:v>-6407068.0509467795</c:v>
                </c:pt>
                <c:pt idx="406">
                  <c:v>-6406856.2701492701</c:v>
                </c:pt>
                <c:pt idx="407">
                  <c:v>-6404758.5523569603</c:v>
                </c:pt>
                <c:pt idx="408">
                  <c:v>-6401678.0469659399</c:v>
                </c:pt>
                <c:pt idx="409">
                  <c:v>-6401047.6304979101</c:v>
                </c:pt>
                <c:pt idx="410">
                  <c:v>-6399184.1063059596</c:v>
                </c:pt>
                <c:pt idx="411">
                  <c:v>-6398696.5417368803</c:v>
                </c:pt>
                <c:pt idx="412">
                  <c:v>-6395982.0322122397</c:v>
                </c:pt>
                <c:pt idx="413">
                  <c:v>-6394373.8251835098</c:v>
                </c:pt>
                <c:pt idx="414">
                  <c:v>-6391519.7639687499</c:v>
                </c:pt>
                <c:pt idx="415">
                  <c:v>-6390334.3716804404</c:v>
                </c:pt>
                <c:pt idx="416">
                  <c:v>-6387705.9253771296</c:v>
                </c:pt>
                <c:pt idx="417">
                  <c:v>-6387215.8091789596</c:v>
                </c:pt>
                <c:pt idx="418">
                  <c:v>-6385094.72206508</c:v>
                </c:pt>
                <c:pt idx="419">
                  <c:v>-6383863.2351638796</c:v>
                </c:pt>
                <c:pt idx="420">
                  <c:v>-6381981.5303587904</c:v>
                </c:pt>
                <c:pt idx="421">
                  <c:v>-6381043.9258530997</c:v>
                </c:pt>
                <c:pt idx="422">
                  <c:v>-6379431.1031195996</c:v>
                </c:pt>
                <c:pt idx="423">
                  <c:v>-6376214.5119257197</c:v>
                </c:pt>
                <c:pt idx="424">
                  <c:v>-6374387.8213903904</c:v>
                </c:pt>
                <c:pt idx="425">
                  <c:v>-6373771.7334387703</c:v>
                </c:pt>
                <c:pt idx="426">
                  <c:v>-6373638.0073649399</c:v>
                </c:pt>
                <c:pt idx="427">
                  <c:v>-6368573.58629678</c:v>
                </c:pt>
                <c:pt idx="428">
                  <c:v>-6368116.6098344596</c:v>
                </c:pt>
                <c:pt idx="429">
                  <c:v>-6367737.6067725904</c:v>
                </c:pt>
                <c:pt idx="430">
                  <c:v>-6362465.72912098</c:v>
                </c:pt>
                <c:pt idx="431">
                  <c:v>-6361093.2767879004</c:v>
                </c:pt>
                <c:pt idx="432">
                  <c:v>-6360940.4503276497</c:v>
                </c:pt>
                <c:pt idx="433">
                  <c:v>-6356819.0881149704</c:v>
                </c:pt>
                <c:pt idx="434">
                  <c:v>-6354454.8262291402</c:v>
                </c:pt>
                <c:pt idx="435">
                  <c:v>-6351176.6836355198</c:v>
                </c:pt>
                <c:pt idx="436">
                  <c:v>-6347822.2498937203</c:v>
                </c:pt>
                <c:pt idx="437">
                  <c:v>-6345538.5125040496</c:v>
                </c:pt>
                <c:pt idx="438">
                  <c:v>-6339904.5715444004</c:v>
                </c:pt>
                <c:pt idx="439">
                  <c:v>-6334274.8575827796</c:v>
                </c:pt>
                <c:pt idx="440">
                  <c:v>-5144288.1089668404</c:v>
                </c:pt>
                <c:pt idx="441">
                  <c:v>-5138664.5672212997</c:v>
                </c:pt>
                <c:pt idx="442">
                  <c:v>-5133045.2446715403</c:v>
                </c:pt>
                <c:pt idx="443">
                  <c:v>-5127430.1381519996</c:v>
                </c:pt>
                <c:pt idx="444">
                  <c:v>-5121819.2444995102</c:v>
                </c:pt>
                <c:pt idx="445">
                  <c:v>-5116212.5605532601</c:v>
                </c:pt>
                <c:pt idx="446">
                  <c:v>-5110610.0831548199</c:v>
                </c:pt>
                <c:pt idx="447">
                  <c:v>-5106747.0438214904</c:v>
                </c:pt>
                <c:pt idx="448">
                  <c:v>-5105011.8091481198</c:v>
                </c:pt>
                <c:pt idx="449">
                  <c:v>-5100106.5488353297</c:v>
                </c:pt>
                <c:pt idx="450">
                  <c:v>-5099417.7353794901</c:v>
                </c:pt>
                <c:pt idx="451">
                  <c:v>-5093827.8586975802</c:v>
                </c:pt>
                <c:pt idx="452">
                  <c:v>-5093471.9298815904</c:v>
                </c:pt>
                <c:pt idx="453">
                  <c:v>-5086843.1817606799</c:v>
                </c:pt>
                <c:pt idx="454">
                  <c:v>-5080220.2992776399</c:v>
                </c:pt>
                <c:pt idx="455">
                  <c:v>-5073603.2772420803</c:v>
                </c:pt>
                <c:pt idx="456">
                  <c:v>-5068291.9925750503</c:v>
                </c:pt>
                <c:pt idx="457">
                  <c:v>-5066992.1104682302</c:v>
                </c:pt>
                <c:pt idx="458">
                  <c:v>-5060632.2213845802</c:v>
                </c:pt>
                <c:pt idx="459">
                  <c:v>-5060386.7937748795</c:v>
                </c:pt>
                <c:pt idx="460">
                  <c:v>-5053787.3219854301</c:v>
                </c:pt>
                <c:pt idx="461">
                  <c:v>-5052980.2590663396</c:v>
                </c:pt>
                <c:pt idx="462">
                  <c:v>-5047193.6899278397</c:v>
                </c:pt>
                <c:pt idx="463">
                  <c:v>-5045336.0976594295</c:v>
                </c:pt>
                <c:pt idx="464">
                  <c:v>-5037699.7292111004</c:v>
                </c:pt>
                <c:pt idx="465">
                  <c:v>-5030071.1457767095</c:v>
                </c:pt>
                <c:pt idx="466">
                  <c:v>-5028904.6203144202</c:v>
                </c:pt>
                <c:pt idx="467">
                  <c:v>-5022450.3394196797</c:v>
                </c:pt>
                <c:pt idx="468">
                  <c:v>-5020512.4636333296</c:v>
                </c:pt>
                <c:pt idx="469">
                  <c:v>-5014837.3022115696</c:v>
                </c:pt>
                <c:pt idx="470">
                  <c:v>-5012129.6691397503</c:v>
                </c:pt>
                <c:pt idx="471">
                  <c:v>-5007232.0262320004</c:v>
                </c:pt>
                <c:pt idx="472">
                  <c:v>-5003756.2263893597</c:v>
                </c:pt>
                <c:pt idx="473">
                  <c:v>-4999634.5035686502</c:v>
                </c:pt>
                <c:pt idx="474">
                  <c:v>-4995392.1249494599</c:v>
                </c:pt>
                <c:pt idx="475">
                  <c:v>-4987261.8023255104</c:v>
                </c:pt>
                <c:pt idx="476">
                  <c:v>-4987037.3543989798</c:v>
                </c:pt>
                <c:pt idx="477">
                  <c:v>-4978691.9043285204</c:v>
                </c:pt>
                <c:pt idx="478">
                  <c:v>-4978426.6463197097</c:v>
                </c:pt>
                <c:pt idx="479">
                  <c:v>-4970355.7643402498</c:v>
                </c:pt>
                <c:pt idx="480">
                  <c:v>-4969601.8562202696</c:v>
                </c:pt>
                <c:pt idx="481">
                  <c:v>-4962028.9240479497</c:v>
                </c:pt>
                <c:pt idx="482">
                  <c:v>-4960787.4198652999</c:v>
                </c:pt>
                <c:pt idx="483">
                  <c:v>-4953711.37307702</c:v>
                </c:pt>
                <c:pt idx="484">
                  <c:v>-4951983.3251072299</c:v>
                </c:pt>
                <c:pt idx="485">
                  <c:v>-4943340.39965849</c:v>
                </c:pt>
                <c:pt idx="486">
                  <c:v>-4943189.5598127004</c:v>
                </c:pt>
                <c:pt idx="487">
                  <c:v>-4934406.1118625998</c:v>
                </c:pt>
                <c:pt idx="488">
                  <c:v>-4934352.7112251204</c:v>
                </c:pt>
                <c:pt idx="489">
                  <c:v>-4925632.9691520203</c:v>
                </c:pt>
                <c:pt idx="490">
                  <c:v>-4925375.7404213604</c:v>
                </c:pt>
                <c:pt idx="491">
                  <c:v>-4916870.1195902899</c:v>
                </c:pt>
                <c:pt idx="492">
                  <c:v>-4916409.4744666498</c:v>
                </c:pt>
                <c:pt idx="493">
                  <c:v>-4908117.5511009004</c:v>
                </c:pt>
                <c:pt idx="494">
                  <c:v>-4907453.9005956901</c:v>
                </c:pt>
                <c:pt idx="495">
                  <c:v>-4898509.00605838</c:v>
                </c:pt>
                <c:pt idx="496">
                  <c:v>-4897117.5653809598</c:v>
                </c:pt>
                <c:pt idx="497">
                  <c:v>-4889574.7781198602</c:v>
                </c:pt>
                <c:pt idx="498">
                  <c:v>-4888268.6259896699</c:v>
                </c:pt>
                <c:pt idx="499">
                  <c:v>-4880651.2040604297</c:v>
                </c:pt>
                <c:pt idx="500">
                  <c:v>-4879430.0686761998</c:v>
                </c:pt>
                <c:pt idx="501">
                  <c:v>-4871738.2711755596</c:v>
                </c:pt>
                <c:pt idx="502">
                  <c:v>-4870601.88125969</c:v>
                </c:pt>
                <c:pt idx="503">
                  <c:v>-4862835.9667758802</c:v>
                </c:pt>
                <c:pt idx="504">
                  <c:v>-4861784.0515735904</c:v>
                </c:pt>
                <c:pt idx="505">
                  <c:v>-4852976.5674656201</c:v>
                </c:pt>
                <c:pt idx="506">
                  <c:v>-4848570.7399964305</c:v>
                </c:pt>
                <c:pt idx="507">
                  <c:v>-4844179.4167977702</c:v>
                </c:pt>
                <c:pt idx="508">
                  <c:v>-4840152.3783318801</c:v>
                </c:pt>
                <c:pt idx="509">
                  <c:v>-4835392.5874462696</c:v>
                </c:pt>
                <c:pt idx="510">
                  <c:v>-4831743.4080887996</c:v>
                </c:pt>
                <c:pt idx="511">
                  <c:v>-4826616.0673015499</c:v>
                </c:pt>
                <c:pt idx="512">
                  <c:v>-4823343.8187902598</c:v>
                </c:pt>
                <c:pt idx="513">
                  <c:v>-4817849.8442682698</c:v>
                </c:pt>
                <c:pt idx="514">
                  <c:v>-4814953.5999709703</c:v>
                </c:pt>
                <c:pt idx="515">
                  <c:v>-4806572.7411773298</c:v>
                </c:pt>
                <c:pt idx="516">
                  <c:v>-4798201.2319674399</c:v>
                </c:pt>
                <c:pt idx="517">
                  <c:v>-4797677.6461326703</c:v>
                </c:pt>
                <c:pt idx="518">
                  <c:v>-4789981.9698471203</c:v>
                </c:pt>
                <c:pt idx="519">
                  <c:v>-4789839.0619109999</c:v>
                </c:pt>
                <c:pt idx="520">
                  <c:v>-4782294.1390378103</c:v>
                </c:pt>
                <c:pt idx="521">
                  <c:v>-4781486.22058935</c:v>
                </c:pt>
                <c:pt idx="522">
                  <c:v>-4774614.1457064999</c:v>
                </c:pt>
                <c:pt idx="523">
                  <c:v>-4773142.6975954901</c:v>
                </c:pt>
                <c:pt idx="524">
                  <c:v>-4766941.9818631904</c:v>
                </c:pt>
                <c:pt idx="525">
                  <c:v>-4759277.6395259798</c:v>
                </c:pt>
                <c:pt idx="526">
                  <c:v>-4751621.1107211104</c:v>
                </c:pt>
                <c:pt idx="527">
                  <c:v>-4743972.3874829505</c:v>
                </c:pt>
                <c:pt idx="528">
                  <c:v>-4743108.6897241501</c:v>
                </c:pt>
                <c:pt idx="529">
                  <c:v>-4736428.9736714596</c:v>
                </c:pt>
                <c:pt idx="530">
                  <c:v>-4736331.4618540099</c:v>
                </c:pt>
                <c:pt idx="531">
                  <c:v>-4729755.1683570603</c:v>
                </c:pt>
                <c:pt idx="532">
                  <c:v>-4728698.3258848796</c:v>
                </c:pt>
                <c:pt idx="533">
                  <c:v>-4723087.26855068</c:v>
                </c:pt>
                <c:pt idx="534">
                  <c:v>-4716425.2690266604</c:v>
                </c:pt>
                <c:pt idx="535">
                  <c:v>-4709769.1645639399</c:v>
                </c:pt>
                <c:pt idx="536">
                  <c:v>-4703118.9499461399</c:v>
                </c:pt>
                <c:pt idx="537">
                  <c:v>-4696474.6199614601</c:v>
                </c:pt>
                <c:pt idx="538">
                  <c:v>-4689836.1694026897</c:v>
                </c:pt>
                <c:pt idx="539">
                  <c:v>-4687457.3243042203</c:v>
                </c:pt>
                <c:pt idx="540">
                  <c:v>-4683203.5930672698</c:v>
                </c:pt>
                <c:pt idx="541">
                  <c:v>-4681793.7053587399</c:v>
                </c:pt>
                <c:pt idx="542">
                  <c:v>-4676134.3356779097</c:v>
                </c:pt>
                <c:pt idx="543">
                  <c:v>-4670479.2120735999</c:v>
                </c:pt>
                <c:pt idx="544">
                  <c:v>-4664828.3313601203</c:v>
                </c:pt>
                <c:pt idx="545">
                  <c:v>-4659181.6903541097</c:v>
                </c:pt>
                <c:pt idx="546">
                  <c:v>-4653539.2858746601</c:v>
                </c:pt>
                <c:pt idx="547">
                  <c:v>-4647901.1147431796</c:v>
                </c:pt>
                <c:pt idx="548">
                  <c:v>-4642267.1737835398</c:v>
                </c:pt>
                <c:pt idx="549">
                  <c:v>-4636637.4598219199</c:v>
                </c:pt>
                <c:pt idx="550">
                  <c:v>-1714367.4018314099</c:v>
                </c:pt>
                <c:pt idx="551">
                  <c:v>-1708743.8600858599</c:v>
                </c:pt>
                <c:pt idx="552">
                  <c:v>-1703124.53753611</c:v>
                </c:pt>
                <c:pt idx="553">
                  <c:v>-1697509.4310165599</c:v>
                </c:pt>
                <c:pt idx="554">
                  <c:v>-1691898.5373640801</c:v>
                </c:pt>
                <c:pt idx="555">
                  <c:v>-1686291.8534178201</c:v>
                </c:pt>
                <c:pt idx="556">
                  <c:v>-1680689.3760193901</c:v>
                </c:pt>
                <c:pt idx="557">
                  <c:v>-1675091.1020126899</c:v>
                </c:pt>
                <c:pt idx="558">
                  <c:v>-1669497.02824406</c:v>
                </c:pt>
                <c:pt idx="559">
                  <c:v>-1663907.1515621401</c:v>
                </c:pt>
                <c:pt idx="560">
                  <c:v>-1608791.7374161</c:v>
                </c:pt>
                <c:pt idx="561">
                  <c:v>-1602151.24242993</c:v>
                </c:pt>
                <c:pt idx="562">
                  <c:v>-1595516.62347619</c:v>
                </c:pt>
                <c:pt idx="563">
                  <c:v>-1588887.87535529</c:v>
                </c:pt>
                <c:pt idx="564">
                  <c:v>-1582264.99287225</c:v>
                </c:pt>
                <c:pt idx="565">
                  <c:v>-1575647.9708366799</c:v>
                </c:pt>
                <c:pt idx="566">
                  <c:v>-1569036.8040628301</c:v>
                </c:pt>
                <c:pt idx="567">
                  <c:v>-1562431.4873694901</c:v>
                </c:pt>
                <c:pt idx="568">
                  <c:v>-1555832.0155800299</c:v>
                </c:pt>
                <c:pt idx="569">
                  <c:v>-1549238.38352245</c:v>
                </c:pt>
                <c:pt idx="570">
                  <c:v>-1500952.57853112</c:v>
                </c:pt>
                <c:pt idx="571">
                  <c:v>-1493292.8073406499</c:v>
                </c:pt>
                <c:pt idx="572">
                  <c:v>-1485640.8450224099</c:v>
                </c:pt>
                <c:pt idx="573">
                  <c:v>-1477996.6836155001</c:v>
                </c:pt>
                <c:pt idx="574">
                  <c:v>-1470360.31516717</c:v>
                </c:pt>
                <c:pt idx="575">
                  <c:v>-1462731.7317327801</c:v>
                </c:pt>
                <c:pt idx="576">
                  <c:v>-1455110.9253757501</c:v>
                </c:pt>
                <c:pt idx="577">
                  <c:v>-1447497.88816764</c:v>
                </c:pt>
                <c:pt idx="578">
                  <c:v>-1439892.6121880701</c:v>
                </c:pt>
                <c:pt idx="579">
                  <c:v>-1432295.0895247201</c:v>
                </c:pt>
                <c:pt idx="580">
                  <c:v>-1390804.8219299701</c:v>
                </c:pt>
                <c:pt idx="581">
                  <c:v>-1382412.6652488799</c:v>
                </c:pt>
                <c:pt idx="582">
                  <c:v>-1374029.8707552999</c:v>
                </c:pt>
                <c:pt idx="583">
                  <c:v>-1365656.42800491</c:v>
                </c:pt>
                <c:pt idx="584">
                  <c:v>-1357292.32656501</c:v>
                </c:pt>
                <c:pt idx="585">
                  <c:v>-1348937.5560145299</c:v>
                </c:pt>
                <c:pt idx="586">
                  <c:v>-1340592.10594407</c:v>
                </c:pt>
                <c:pt idx="587">
                  <c:v>-1332255.9659557999</c:v>
                </c:pt>
                <c:pt idx="588">
                  <c:v>-1323929.1256635</c:v>
                </c:pt>
                <c:pt idx="589">
                  <c:v>-1315611.5746925699</c:v>
                </c:pt>
                <c:pt idx="590">
                  <c:v>-1276998.0435986901</c:v>
                </c:pt>
                <c:pt idx="591">
                  <c:v>-1268162.8875928901</c:v>
                </c:pt>
                <c:pt idx="592">
                  <c:v>-1259338.0974934399</c:v>
                </c:pt>
                <c:pt idx="593">
                  <c:v>-1250523.6611384701</c:v>
                </c:pt>
                <c:pt idx="594">
                  <c:v>-1241719.56638041</c:v>
                </c:pt>
                <c:pt idx="595">
                  <c:v>-1232925.80108588</c:v>
                </c:pt>
                <c:pt idx="596">
                  <c:v>-1224142.35313577</c:v>
                </c:pt>
                <c:pt idx="597">
                  <c:v>-1215369.2104251899</c:v>
                </c:pt>
                <c:pt idx="598">
                  <c:v>-1206606.36086346</c:v>
                </c:pt>
                <c:pt idx="599">
                  <c:v>-1197853.79237407</c:v>
                </c:pt>
                <c:pt idx="600">
                  <c:v>-1159481.2637890701</c:v>
                </c:pt>
                <c:pt idx="601">
                  <c:v>-1150493.5753557</c:v>
                </c:pt>
                <c:pt idx="602">
                  <c:v>-1141516.60455194</c:v>
                </c:pt>
                <c:pt idx="603">
                  <c:v>-1132550.3385972299</c:v>
                </c:pt>
                <c:pt idx="604">
                  <c:v>-1123594.76472627</c:v>
                </c:pt>
                <c:pt idx="605">
                  <c:v>-1114649.8701889601</c:v>
                </c:pt>
                <c:pt idx="606">
                  <c:v>-1105715.6422504401</c:v>
                </c:pt>
                <c:pt idx="607">
                  <c:v>-1096792.06819101</c:v>
                </c:pt>
                <c:pt idx="608">
                  <c:v>-1087879.1353061399</c:v>
                </c:pt>
                <c:pt idx="609">
                  <c:v>-1078976.8309064601</c:v>
                </c:pt>
                <c:pt idx="610">
                  <c:v>-1038203.24253089</c:v>
                </c:pt>
                <c:pt idx="611">
                  <c:v>-1029354.3031396</c:v>
                </c:pt>
                <c:pt idx="612">
                  <c:v>-1020515.74582613</c:v>
                </c:pt>
                <c:pt idx="613">
                  <c:v>-1011687.55840962</c:v>
                </c:pt>
                <c:pt idx="614">
                  <c:v>-1002869.7287235199</c:v>
                </c:pt>
                <c:pt idx="615">
                  <c:v>-994062.24461554596</c:v>
                </c:pt>
                <c:pt idx="616">
                  <c:v>-985265.09394770302</c:v>
                </c:pt>
                <c:pt idx="617">
                  <c:v>-976478.26459619903</c:v>
                </c:pt>
                <c:pt idx="618">
                  <c:v>-967701.74445147999</c:v>
                </c:pt>
                <c:pt idx="619">
                  <c:v>-958935.52141820302</c:v>
                </c:pt>
                <c:pt idx="620">
                  <c:v>-913112.46409634897</c:v>
                </c:pt>
                <c:pt idx="621">
                  <c:v>-904694.10243180604</c:v>
                </c:pt>
                <c:pt idx="622">
                  <c:v>-896285.13218872505</c:v>
                </c:pt>
                <c:pt idx="623">
                  <c:v>-887885.54289018002</c:v>
                </c:pt>
                <c:pt idx="624">
                  <c:v>-879495.32407088997</c:v>
                </c:pt>
                <c:pt idx="625">
                  <c:v>-871114.46527725097</c:v>
                </c:pt>
                <c:pt idx="626">
                  <c:v>-862742.95606735803</c:v>
                </c:pt>
                <c:pt idx="627">
                  <c:v>-854380.78601091704</c:v>
                </c:pt>
                <c:pt idx="628">
                  <c:v>-846027.94468926801</c:v>
                </c:pt>
                <c:pt idx="629">
                  <c:v>-837684.42169541598</c:v>
                </c:pt>
                <c:pt idx="630">
                  <c:v>-784157.12051716505</c:v>
                </c:pt>
                <c:pt idx="631">
                  <c:v>-776461.44423161994</c:v>
                </c:pt>
                <c:pt idx="632">
                  <c:v>-768773.61342230299</c:v>
                </c:pt>
                <c:pt idx="633">
                  <c:v>-761093.62009099894</c:v>
                </c:pt>
                <c:pt idx="634">
                  <c:v>-753421.45624768594</c:v>
                </c:pt>
                <c:pt idx="635">
                  <c:v>-745757.11391048203</c:v>
                </c:pt>
                <c:pt idx="636">
                  <c:v>-738100.58510560601</c:v>
                </c:pt>
                <c:pt idx="637">
                  <c:v>-730451.86186744703</c:v>
                </c:pt>
                <c:pt idx="638">
                  <c:v>-722810.93623850995</c:v>
                </c:pt>
                <c:pt idx="639">
                  <c:v>-715177.80026937602</c:v>
                </c:pt>
                <c:pt idx="640">
                  <c:v>-649977.50137409696</c:v>
                </c:pt>
                <c:pt idx="641">
                  <c:v>-643297.78532140702</c:v>
                </c:pt>
                <c:pt idx="642">
                  <c:v>-636623.98000701098</c:v>
                </c:pt>
                <c:pt idx="643">
                  <c:v>-629956.08020063001</c:v>
                </c:pt>
                <c:pt idx="644">
                  <c:v>-623294.08067660395</c:v>
                </c:pt>
                <c:pt idx="645">
                  <c:v>-616637.97621388605</c:v>
                </c:pt>
                <c:pt idx="646">
                  <c:v>-609987.76159609004</c:v>
                </c:pt>
                <c:pt idx="647">
                  <c:v>-603343.43161140406</c:v>
                </c:pt>
                <c:pt idx="648">
                  <c:v>-596704.98105264001</c:v>
                </c:pt>
                <c:pt idx="649">
                  <c:v>-590072.40471722104</c:v>
                </c:pt>
                <c:pt idx="650">
                  <c:v>-513136.34647027001</c:v>
                </c:pt>
                <c:pt idx="651">
                  <c:v>-507472.727524788</c:v>
                </c:pt>
                <c:pt idx="652">
                  <c:v>-501813.35784396</c:v>
                </c:pt>
                <c:pt idx="653">
                  <c:v>-496158.23423965299</c:v>
                </c:pt>
                <c:pt idx="654">
                  <c:v>-490507.35352617298</c:v>
                </c:pt>
                <c:pt idx="655">
                  <c:v>-484860.71252016397</c:v>
                </c:pt>
                <c:pt idx="656">
                  <c:v>-479218.30804071302</c:v>
                </c:pt>
                <c:pt idx="657">
                  <c:v>-473580.13690923702</c:v>
                </c:pt>
                <c:pt idx="658">
                  <c:v>-467946.19594959402</c:v>
                </c:pt>
                <c:pt idx="659">
                  <c:v>-462316.48198797199</c:v>
                </c:pt>
                <c:pt idx="660">
                  <c:v>6719465.3936684001</c:v>
                </c:pt>
                <c:pt idx="661">
                  <c:v>6725088.9354139399</c:v>
                </c:pt>
                <c:pt idx="662">
                  <c:v>6730708.2579637002</c:v>
                </c:pt>
                <c:pt idx="663">
                  <c:v>6736323.3644832401</c:v>
                </c:pt>
                <c:pt idx="664">
                  <c:v>6741934.2581357304</c:v>
                </c:pt>
                <c:pt idx="665">
                  <c:v>6747540.9420819804</c:v>
                </c:pt>
                <c:pt idx="666">
                  <c:v>6753143.4194804197</c:v>
                </c:pt>
                <c:pt idx="667">
                  <c:v>6758741.6934871096</c:v>
                </c:pt>
                <c:pt idx="668">
                  <c:v>6764335.7672557496</c:v>
                </c:pt>
                <c:pt idx="669">
                  <c:v>6769925.6439376604</c:v>
                </c:pt>
                <c:pt idx="670">
                  <c:v>6992331.34947675</c:v>
                </c:pt>
                <c:pt idx="671">
                  <c:v>6998971.8444629097</c:v>
                </c:pt>
                <c:pt idx="672">
                  <c:v>7005606.46341665</c:v>
                </c:pt>
                <c:pt idx="673">
                  <c:v>7012235.2115375502</c:v>
                </c:pt>
                <c:pt idx="674">
                  <c:v>7018858.0940205902</c:v>
                </c:pt>
                <c:pt idx="675">
                  <c:v>7025475.1160561601</c:v>
                </c:pt>
                <c:pt idx="676">
                  <c:v>7032086.2828300102</c:v>
                </c:pt>
                <c:pt idx="677">
                  <c:v>7038691.5995233599</c:v>
                </c:pt>
                <c:pt idx="678">
                  <c:v>7045291.0713128103</c:v>
                </c:pt>
                <c:pt idx="679">
                  <c:v>7051884.7033703998</c:v>
                </c:pt>
                <c:pt idx="680">
                  <c:v>7270779.1061846996</c:v>
                </c:pt>
                <c:pt idx="681">
                  <c:v>7278438.8773751603</c:v>
                </c:pt>
                <c:pt idx="682">
                  <c:v>7286090.8396934001</c:v>
                </c:pt>
                <c:pt idx="683">
                  <c:v>7293735.0011003101</c:v>
                </c:pt>
                <c:pt idx="684">
                  <c:v>7301371.3695486402</c:v>
                </c:pt>
                <c:pt idx="685">
                  <c:v>7308999.9529830301</c:v>
                </c:pt>
                <c:pt idx="686">
                  <c:v>7316620.7593400599</c:v>
                </c:pt>
                <c:pt idx="687">
                  <c:v>7324233.7965481803</c:v>
                </c:pt>
                <c:pt idx="688">
                  <c:v>7331839.0725277402</c:v>
                </c:pt>
                <c:pt idx="689">
                  <c:v>7339436.5951910904</c:v>
                </c:pt>
                <c:pt idx="690">
                  <c:v>7554919.5876997896</c:v>
                </c:pt>
                <c:pt idx="691">
                  <c:v>7563311.7443808801</c:v>
                </c:pt>
                <c:pt idx="692">
                  <c:v>7571694.5388744501</c:v>
                </c:pt>
                <c:pt idx="693">
                  <c:v>7580067.9816248398</c:v>
                </c:pt>
                <c:pt idx="694">
                  <c:v>7588432.0830647396</c:v>
                </c:pt>
                <c:pt idx="695">
                  <c:v>7596786.8536152299</c:v>
                </c:pt>
                <c:pt idx="696">
                  <c:v>7605132.3036856903</c:v>
                </c:pt>
                <c:pt idx="697">
                  <c:v>7613468.4436739599</c:v>
                </c:pt>
                <c:pt idx="698">
                  <c:v>7621795.28396626</c:v>
                </c:pt>
                <c:pt idx="699">
                  <c:v>7630112.8349371897</c:v>
                </c:pt>
                <c:pt idx="700">
                  <c:v>7846170.3442905499</c:v>
                </c:pt>
                <c:pt idx="701">
                  <c:v>7855005.5002963496</c:v>
                </c:pt>
                <c:pt idx="702">
                  <c:v>7863830.2903957898</c:v>
                </c:pt>
                <c:pt idx="703">
                  <c:v>7872644.7267507603</c:v>
                </c:pt>
                <c:pt idx="704">
                  <c:v>7881448.8215088304</c:v>
                </c:pt>
                <c:pt idx="705">
                  <c:v>7890242.5868033599</c:v>
                </c:pt>
                <c:pt idx="706">
                  <c:v>7899026.0347534604</c:v>
                </c:pt>
                <c:pt idx="707">
                  <c:v>7907799.1774640502</c:v>
                </c:pt>
                <c:pt idx="708">
                  <c:v>7916562.0270257704</c:v>
                </c:pt>
                <c:pt idx="709">
                  <c:v>7925314.5955151599</c:v>
                </c:pt>
                <c:pt idx="710">
                  <c:v>8144650.8134505199</c:v>
                </c:pt>
                <c:pt idx="711">
                  <c:v>8153638.5018838895</c:v>
                </c:pt>
                <c:pt idx="712">
                  <c:v>8162615.4726876495</c:v>
                </c:pt>
                <c:pt idx="713">
                  <c:v>8171581.7386423601</c:v>
                </c:pt>
                <c:pt idx="714">
                  <c:v>8180537.3125133198</c:v>
                </c:pt>
                <c:pt idx="715">
                  <c:v>8189482.2070506299</c:v>
                </c:pt>
                <c:pt idx="716">
                  <c:v>8198416.4349891497</c:v>
                </c:pt>
                <c:pt idx="717">
                  <c:v>8207340.0090485802</c:v>
                </c:pt>
                <c:pt idx="718">
                  <c:v>8216252.9419334503</c:v>
                </c:pt>
                <c:pt idx="719">
                  <c:v>8225155.2463331399</c:v>
                </c:pt>
                <c:pt idx="720">
                  <c:v>8450482.0507970192</c:v>
                </c:pt>
                <c:pt idx="721">
                  <c:v>8459330.9901883099</c:v>
                </c:pt>
                <c:pt idx="722">
                  <c:v>8468169.5475017894</c:v>
                </c:pt>
                <c:pt idx="723">
                  <c:v>8476997.7349183001</c:v>
                </c:pt>
                <c:pt idx="724">
                  <c:v>8485815.5646043904</c:v>
                </c:pt>
                <c:pt idx="725">
                  <c:v>8494623.0487123709</c:v>
                </c:pt>
                <c:pt idx="726">
                  <c:v>8503420.1993802097</c:v>
                </c:pt>
                <c:pt idx="727">
                  <c:v>8512207.0287317205</c:v>
                </c:pt>
                <c:pt idx="728">
                  <c:v>8520983.5488764402</c:v>
                </c:pt>
                <c:pt idx="729">
                  <c:v>8529749.77190971</c:v>
                </c:pt>
                <c:pt idx="730">
                  <c:v>8763786.7725415006</c:v>
                </c:pt>
                <c:pt idx="731">
                  <c:v>8772205.1342060398</c:v>
                </c:pt>
                <c:pt idx="732">
                  <c:v>8780614.1044491194</c:v>
                </c:pt>
                <c:pt idx="733">
                  <c:v>8789013.6937476601</c:v>
                </c:pt>
                <c:pt idx="734">
                  <c:v>8797403.9125669505</c:v>
                </c:pt>
                <c:pt idx="735">
                  <c:v>8805784.7713605892</c:v>
                </c:pt>
                <c:pt idx="736">
                  <c:v>8814156.2805704903</c:v>
                </c:pt>
                <c:pt idx="737">
                  <c:v>8822518.4506269302</c:v>
                </c:pt>
                <c:pt idx="738">
                  <c:v>8830871.2919485793</c:v>
                </c:pt>
                <c:pt idx="739">
                  <c:v>8839214.8149424307</c:v>
                </c:pt>
                <c:pt idx="740">
                  <c:v>9084689.3994414899</c:v>
                </c:pt>
                <c:pt idx="741">
                  <c:v>9092385.0757270306</c:v>
                </c:pt>
                <c:pt idx="742">
                  <c:v>9100072.90653635</c:v>
                </c:pt>
                <c:pt idx="743">
                  <c:v>9107752.8998676501</c:v>
                </c:pt>
                <c:pt idx="744">
                  <c:v>9115425.0637109708</c:v>
                </c:pt>
                <c:pt idx="745">
                  <c:v>9123089.4060481694</c:v>
                </c:pt>
                <c:pt idx="746">
                  <c:v>9130745.9348530509</c:v>
                </c:pt>
                <c:pt idx="747">
                  <c:v>9138394.6580912098</c:v>
                </c:pt>
                <c:pt idx="748">
                  <c:v>9146035.5837201402</c:v>
                </c:pt>
                <c:pt idx="749">
                  <c:v>9153668.7196892798</c:v>
                </c:pt>
                <c:pt idx="750">
                  <c:v>9414623.6950251404</c:v>
                </c:pt>
                <c:pt idx="751">
                  <c:v>9421303.4110778198</c:v>
                </c:pt>
                <c:pt idx="752">
                  <c:v>9427977.2163922209</c:v>
                </c:pt>
                <c:pt idx="753">
                  <c:v>9434645.1161985993</c:v>
                </c:pt>
                <c:pt idx="754">
                  <c:v>9441307.1157226302</c:v>
                </c:pt>
                <c:pt idx="755">
                  <c:v>9447963.2201853506</c:v>
                </c:pt>
                <c:pt idx="756">
                  <c:v>9454613.4348031394</c:v>
                </c:pt>
                <c:pt idx="757">
                  <c:v>9461257.7647878304</c:v>
                </c:pt>
                <c:pt idx="758">
                  <c:v>9467896.2153465897</c:v>
                </c:pt>
                <c:pt idx="759">
                  <c:v>9474528.7916820105</c:v>
                </c:pt>
                <c:pt idx="760">
                  <c:v>9751102.4414874204</c:v>
                </c:pt>
                <c:pt idx="761">
                  <c:v>9756766.0604328997</c:v>
                </c:pt>
                <c:pt idx="762">
                  <c:v>9762425.4301137291</c:v>
                </c:pt>
                <c:pt idx="763">
                  <c:v>9768080.5537180305</c:v>
                </c:pt>
                <c:pt idx="764">
                  <c:v>9773731.43443151</c:v>
                </c:pt>
                <c:pt idx="765">
                  <c:v>9779378.0754375197</c:v>
                </c:pt>
                <c:pt idx="766">
                  <c:v>9785020.4799169805</c:v>
                </c:pt>
                <c:pt idx="767">
                  <c:v>9790658.6510484498</c:v>
                </c:pt>
                <c:pt idx="768">
                  <c:v>9796292.5920080896</c:v>
                </c:pt>
                <c:pt idx="769">
                  <c:v>9801922.3059697207</c:v>
                </c:pt>
                <c:pt idx="770">
                  <c:v>27457418.7447397</c:v>
                </c:pt>
                <c:pt idx="771">
                  <c:v>27463042.286485199</c:v>
                </c:pt>
                <c:pt idx="772">
                  <c:v>27468661.609035</c:v>
                </c:pt>
                <c:pt idx="773">
                  <c:v>27474276.715554498</c:v>
                </c:pt>
                <c:pt idx="774">
                  <c:v>27479887.609207001</c:v>
                </c:pt>
                <c:pt idx="775">
                  <c:v>27485494.293153301</c:v>
                </c:pt>
                <c:pt idx="776">
                  <c:v>27491096.7705517</c:v>
                </c:pt>
                <c:pt idx="777">
                  <c:v>27496695.044558398</c:v>
                </c:pt>
                <c:pt idx="778">
                  <c:v>27502289.118326999</c:v>
                </c:pt>
                <c:pt idx="779">
                  <c:v>27507878.995009001</c:v>
                </c:pt>
                <c:pt idx="780">
                  <c:v>28141634.835547999</c:v>
                </c:pt>
                <c:pt idx="781">
                  <c:v>28148275.330534201</c:v>
                </c:pt>
                <c:pt idx="782">
                  <c:v>28154909.949487898</c:v>
                </c:pt>
                <c:pt idx="783">
                  <c:v>28161538.697608799</c:v>
                </c:pt>
                <c:pt idx="784">
                  <c:v>28168161.580091801</c:v>
                </c:pt>
                <c:pt idx="785">
                  <c:v>28174778.602127399</c:v>
                </c:pt>
                <c:pt idx="786">
                  <c:v>28181389.7689013</c:v>
                </c:pt>
                <c:pt idx="787">
                  <c:v>28187995.085594598</c:v>
                </c:pt>
                <c:pt idx="788">
                  <c:v>28194594.5573841</c:v>
                </c:pt>
                <c:pt idx="789">
                  <c:v>28201188.189441599</c:v>
                </c:pt>
                <c:pt idx="790">
                  <c:v>28839592.111680198</c:v>
                </c:pt>
                <c:pt idx="791">
                  <c:v>28847251.8828706</c:v>
                </c:pt>
                <c:pt idx="792">
                  <c:v>28854903.845188901</c:v>
                </c:pt>
                <c:pt idx="793">
                  <c:v>28862548.006595802</c:v>
                </c:pt>
                <c:pt idx="794">
                  <c:v>28870184.3750441</c:v>
                </c:pt>
                <c:pt idx="795">
                  <c:v>28877812.958478499</c:v>
                </c:pt>
                <c:pt idx="796">
                  <c:v>28885433.764835499</c:v>
                </c:pt>
                <c:pt idx="797">
                  <c:v>28893046.802043699</c:v>
                </c:pt>
                <c:pt idx="798">
                  <c:v>28900652.078023199</c:v>
                </c:pt>
                <c:pt idx="799">
                  <c:v>28908249.600686599</c:v>
                </c:pt>
                <c:pt idx="800">
                  <c:v>29551563.343481999</c:v>
                </c:pt>
                <c:pt idx="801">
                  <c:v>29559955.500163</c:v>
                </c:pt>
                <c:pt idx="802">
                  <c:v>29568338.294656601</c:v>
                </c:pt>
                <c:pt idx="803">
                  <c:v>29576711.737406999</c:v>
                </c:pt>
                <c:pt idx="804">
                  <c:v>29585075.8388469</c:v>
                </c:pt>
                <c:pt idx="805">
                  <c:v>29593430.6093974</c:v>
                </c:pt>
                <c:pt idx="806">
                  <c:v>29601776.059467901</c:v>
                </c:pt>
                <c:pt idx="807">
                  <c:v>29610112.199456099</c:v>
                </c:pt>
                <c:pt idx="808">
                  <c:v>29618439.0397484</c:v>
                </c:pt>
                <c:pt idx="809">
                  <c:v>29626756.590719402</c:v>
                </c:pt>
                <c:pt idx="810">
                  <c:v>30279131.137984201</c:v>
                </c:pt>
                <c:pt idx="811">
                  <c:v>30287966.293990001</c:v>
                </c:pt>
                <c:pt idx="812">
                  <c:v>30296791.084089499</c:v>
                </c:pt>
                <c:pt idx="813">
                  <c:v>30305605.520444501</c:v>
                </c:pt>
                <c:pt idx="814">
                  <c:v>30314409.615202501</c:v>
                </c:pt>
                <c:pt idx="815">
                  <c:v>30323203.380497102</c:v>
                </c:pt>
                <c:pt idx="816">
                  <c:v>30331986.8284472</c:v>
                </c:pt>
                <c:pt idx="817">
                  <c:v>30340759.9711577</c:v>
                </c:pt>
                <c:pt idx="818">
                  <c:v>30349522.820719499</c:v>
                </c:pt>
                <c:pt idx="819">
                  <c:v>30358275.389208902</c:v>
                </c:pt>
                <c:pt idx="820">
                  <c:v>31022583.263445999</c:v>
                </c:pt>
                <c:pt idx="821">
                  <c:v>31031570.9518793</c:v>
                </c:pt>
                <c:pt idx="822">
                  <c:v>31040547.922683101</c:v>
                </c:pt>
                <c:pt idx="823">
                  <c:v>31049514.188637801</c:v>
                </c:pt>
                <c:pt idx="824">
                  <c:v>31058469.762508798</c:v>
                </c:pt>
                <c:pt idx="825">
                  <c:v>31067414.657046098</c:v>
                </c:pt>
                <c:pt idx="826">
                  <c:v>31076348.884984601</c:v>
                </c:pt>
                <c:pt idx="827">
                  <c:v>31085272.459043998</c:v>
                </c:pt>
                <c:pt idx="828">
                  <c:v>31094185.3919289</c:v>
                </c:pt>
                <c:pt idx="829">
                  <c:v>31103087.696328599</c:v>
                </c:pt>
                <c:pt idx="830">
                  <c:v>31782212.445194699</c:v>
                </c:pt>
                <c:pt idx="831">
                  <c:v>31791061.384585999</c:v>
                </c:pt>
                <c:pt idx="832">
                  <c:v>31799899.9418994</c:v>
                </c:pt>
                <c:pt idx="833">
                  <c:v>31808728.129315998</c:v>
                </c:pt>
                <c:pt idx="834">
                  <c:v>31817545.959001999</c:v>
                </c:pt>
                <c:pt idx="835">
                  <c:v>31826353.44311</c:v>
                </c:pt>
                <c:pt idx="836">
                  <c:v>31835150.593777899</c:v>
                </c:pt>
                <c:pt idx="837">
                  <c:v>31843937.423129398</c:v>
                </c:pt>
                <c:pt idx="838">
                  <c:v>31852713.943274099</c:v>
                </c:pt>
                <c:pt idx="839">
                  <c:v>31861480.166307401</c:v>
                </c:pt>
                <c:pt idx="840">
                  <c:v>32558316.474327002</c:v>
                </c:pt>
                <c:pt idx="841">
                  <c:v>32566734.835991599</c:v>
                </c:pt>
                <c:pt idx="842">
                  <c:v>32575143.806234598</c:v>
                </c:pt>
                <c:pt idx="843">
                  <c:v>32583543.3955332</c:v>
                </c:pt>
                <c:pt idx="844">
                  <c:v>32591933.614352498</c:v>
                </c:pt>
                <c:pt idx="845">
                  <c:v>32600314.4731461</c:v>
                </c:pt>
                <c:pt idx="846">
                  <c:v>32608685.982356001</c:v>
                </c:pt>
                <c:pt idx="847">
                  <c:v>32617048.1524125</c:v>
                </c:pt>
                <c:pt idx="848">
                  <c:v>32625400.993734099</c:v>
                </c:pt>
                <c:pt idx="849">
                  <c:v>32633744.516727999</c:v>
                </c:pt>
                <c:pt idx="850">
                  <c:v>33351198.319204401</c:v>
                </c:pt>
                <c:pt idx="851">
                  <c:v>33358893.995489899</c:v>
                </c:pt>
                <c:pt idx="852">
                  <c:v>33366581.826299202</c:v>
                </c:pt>
                <c:pt idx="853">
                  <c:v>33374261.819630601</c:v>
                </c:pt>
                <c:pt idx="854">
                  <c:v>33381933.983473901</c:v>
                </c:pt>
                <c:pt idx="855">
                  <c:v>33389598.325811099</c:v>
                </c:pt>
                <c:pt idx="856">
                  <c:v>33397254.854615901</c:v>
                </c:pt>
                <c:pt idx="857">
                  <c:v>33404903.577854101</c:v>
                </c:pt>
                <c:pt idx="858">
                  <c:v>33412544.503483001</c:v>
                </c:pt>
                <c:pt idx="859">
                  <c:v>33420177.6394522</c:v>
                </c:pt>
                <c:pt idx="860">
                  <c:v>34162473.832560897</c:v>
                </c:pt>
                <c:pt idx="861">
                  <c:v>34169153.5486136</c:v>
                </c:pt>
                <c:pt idx="862">
                  <c:v>34175827.353928</c:v>
                </c:pt>
                <c:pt idx="863">
                  <c:v>34182495.253734402</c:v>
                </c:pt>
                <c:pt idx="864">
                  <c:v>34189157.2532584</c:v>
                </c:pt>
                <c:pt idx="865">
                  <c:v>34195813.357721098</c:v>
                </c:pt>
                <c:pt idx="866">
                  <c:v>34202463.572338901</c:v>
                </c:pt>
                <c:pt idx="867">
                  <c:v>34209107.902323604</c:v>
                </c:pt>
                <c:pt idx="868">
                  <c:v>34215746.3528824</c:v>
                </c:pt>
                <c:pt idx="869">
                  <c:v>34222378.9292178</c:v>
                </c:pt>
                <c:pt idx="870">
                  <c:v>34989841.497649699</c:v>
                </c:pt>
                <c:pt idx="871">
                  <c:v>34995505.116595201</c:v>
                </c:pt>
                <c:pt idx="872">
                  <c:v>35001164.486276001</c:v>
                </c:pt>
                <c:pt idx="873">
                  <c:v>35006819.609880298</c:v>
                </c:pt>
                <c:pt idx="874">
                  <c:v>35012470.490593798</c:v>
                </c:pt>
                <c:pt idx="875">
                  <c:v>35018117.131599799</c:v>
                </c:pt>
                <c:pt idx="876">
                  <c:v>35023759.536079198</c:v>
                </c:pt>
                <c:pt idx="877">
                  <c:v>35029397.707210697</c:v>
                </c:pt>
                <c:pt idx="878">
                  <c:v>35035031.648170397</c:v>
                </c:pt>
                <c:pt idx="879">
                  <c:v>35040661.362131998</c:v>
                </c:pt>
                <c:pt idx="880">
                  <c:v>78449976.887543499</c:v>
                </c:pt>
                <c:pt idx="881">
                  <c:v>78455600.429288998</c:v>
                </c:pt>
                <c:pt idx="882">
                  <c:v>78461219.751838803</c:v>
                </c:pt>
                <c:pt idx="883">
                  <c:v>78466834.858358294</c:v>
                </c:pt>
                <c:pt idx="884">
                  <c:v>78472445.752010807</c:v>
                </c:pt>
                <c:pt idx="885">
                  <c:v>78478052.435957</c:v>
                </c:pt>
                <c:pt idx="886">
                  <c:v>78483654.9133555</c:v>
                </c:pt>
                <c:pt idx="887">
                  <c:v>78489253.187362194</c:v>
                </c:pt>
                <c:pt idx="888">
                  <c:v>78494847.261130795</c:v>
                </c:pt>
                <c:pt idx="889">
                  <c:v>78500437.137812704</c:v>
                </c:pt>
                <c:pt idx="890">
                  <c:v>80145661.917496204</c:v>
                </c:pt>
                <c:pt idx="891">
                  <c:v>80152302.412482396</c:v>
                </c:pt>
                <c:pt idx="892">
                  <c:v>80158937.031436101</c:v>
                </c:pt>
                <c:pt idx="893">
                  <c:v>80165565.779557005</c:v>
                </c:pt>
                <c:pt idx="894">
                  <c:v>80172188.662039995</c:v>
                </c:pt>
                <c:pt idx="895">
                  <c:v>80178805.684075594</c:v>
                </c:pt>
                <c:pt idx="896">
                  <c:v>80185416.850849494</c:v>
                </c:pt>
                <c:pt idx="897">
                  <c:v>80192022.1675428</c:v>
                </c:pt>
                <c:pt idx="898">
                  <c:v>80198621.639332294</c:v>
                </c:pt>
                <c:pt idx="899">
                  <c:v>80205215.271389797</c:v>
                </c:pt>
                <c:pt idx="900">
                  <c:v>81875151.244962499</c:v>
                </c:pt>
                <c:pt idx="901">
                  <c:v>81882811.016152903</c:v>
                </c:pt>
                <c:pt idx="902">
                  <c:v>81890462.978471205</c:v>
                </c:pt>
                <c:pt idx="903">
                  <c:v>81898107.139878094</c:v>
                </c:pt>
                <c:pt idx="904">
                  <c:v>81905743.508326396</c:v>
                </c:pt>
                <c:pt idx="905">
                  <c:v>81913372.091760799</c:v>
                </c:pt>
                <c:pt idx="906">
                  <c:v>81920992.898117796</c:v>
                </c:pt>
                <c:pt idx="907">
                  <c:v>81928605.935325906</c:v>
                </c:pt>
                <c:pt idx="908">
                  <c:v>81936211.211305499</c:v>
                </c:pt>
                <c:pt idx="909">
                  <c:v>81943808.733968794</c:v>
                </c:pt>
                <c:pt idx="910">
                  <c:v>83639115.604530901</c:v>
                </c:pt>
                <c:pt idx="911">
                  <c:v>83647507.761212006</c:v>
                </c:pt>
                <c:pt idx="912">
                  <c:v>83655890.555705607</c:v>
                </c:pt>
                <c:pt idx="913">
                  <c:v>83664263.998456001</c:v>
                </c:pt>
                <c:pt idx="914">
                  <c:v>83672628.099895895</c:v>
                </c:pt>
                <c:pt idx="915">
                  <c:v>83680982.870446399</c:v>
                </c:pt>
                <c:pt idx="916">
                  <c:v>83689328.320516795</c:v>
                </c:pt>
                <c:pt idx="917">
                  <c:v>83697664.460505098</c:v>
                </c:pt>
                <c:pt idx="918">
                  <c:v>83705991.300797403</c:v>
                </c:pt>
                <c:pt idx="919">
                  <c:v>83714308.8517683</c:v>
                </c:pt>
                <c:pt idx="920">
                  <c:v>85439543.461342603</c:v>
                </c:pt>
                <c:pt idx="921">
                  <c:v>85448378.617348403</c:v>
                </c:pt>
                <c:pt idx="922">
                  <c:v>85457203.4074478</c:v>
                </c:pt>
                <c:pt idx="923">
                  <c:v>85466017.843802795</c:v>
                </c:pt>
                <c:pt idx="924">
                  <c:v>85474821.938560799</c:v>
                </c:pt>
                <c:pt idx="925">
                  <c:v>85483615.703855395</c:v>
                </c:pt>
                <c:pt idx="926">
                  <c:v>85492399.151805505</c:v>
                </c:pt>
                <c:pt idx="927">
                  <c:v>85501172.294516101</c:v>
                </c:pt>
                <c:pt idx="928">
                  <c:v>85509935.144077793</c:v>
                </c:pt>
                <c:pt idx="929">
                  <c:v>85518687.712567195</c:v>
                </c:pt>
                <c:pt idx="930">
                  <c:v>87277136.4922131</c:v>
                </c:pt>
                <c:pt idx="931">
                  <c:v>87286124.180646494</c:v>
                </c:pt>
                <c:pt idx="932">
                  <c:v>87295101.151450202</c:v>
                </c:pt>
                <c:pt idx="933">
                  <c:v>87304067.417404905</c:v>
                </c:pt>
                <c:pt idx="934">
                  <c:v>87313022.991275907</c:v>
                </c:pt>
                <c:pt idx="935">
                  <c:v>87321967.885813206</c:v>
                </c:pt>
                <c:pt idx="936">
                  <c:v>87330902.113751695</c:v>
                </c:pt>
                <c:pt idx="937">
                  <c:v>87339825.687811106</c:v>
                </c:pt>
                <c:pt idx="938">
                  <c:v>87348738.620695993</c:v>
                </c:pt>
                <c:pt idx="939">
                  <c:v>87357640.925095707</c:v>
                </c:pt>
                <c:pt idx="940">
                  <c:v>89152609.541159004</c:v>
                </c:pt>
                <c:pt idx="941">
                  <c:v>89161458.480550304</c:v>
                </c:pt>
                <c:pt idx="942">
                  <c:v>89170297.037863806</c:v>
                </c:pt>
                <c:pt idx="943">
                  <c:v>89179125.2252803</c:v>
                </c:pt>
                <c:pt idx="944">
                  <c:v>89187943.054966405</c:v>
                </c:pt>
                <c:pt idx="945">
                  <c:v>89196750.539074302</c:v>
                </c:pt>
                <c:pt idx="946">
                  <c:v>89205547.689742193</c:v>
                </c:pt>
                <c:pt idx="947">
                  <c:v>89214334.519093707</c:v>
                </c:pt>
                <c:pt idx="948">
                  <c:v>89223111.039238393</c:v>
                </c:pt>
                <c:pt idx="949">
                  <c:v>89231877.262271702</c:v>
                </c:pt>
                <c:pt idx="950">
                  <c:v>91066690.890951395</c:v>
                </c:pt>
                <c:pt idx="951">
                  <c:v>91075109.252616003</c:v>
                </c:pt>
                <c:pt idx="952">
                  <c:v>91083518.222858995</c:v>
                </c:pt>
                <c:pt idx="953">
                  <c:v>91091917.812157601</c:v>
                </c:pt>
                <c:pt idx="954">
                  <c:v>91100308.030976906</c:v>
                </c:pt>
                <c:pt idx="955">
                  <c:v>91108688.889770493</c:v>
                </c:pt>
                <c:pt idx="956">
                  <c:v>91117060.398980394</c:v>
                </c:pt>
                <c:pt idx="957">
                  <c:v>91125422.569036797</c:v>
                </c:pt>
                <c:pt idx="958">
                  <c:v>91133775.410358503</c:v>
                </c:pt>
                <c:pt idx="959">
                  <c:v>91142118.933352396</c:v>
                </c:pt>
                <c:pt idx="960">
                  <c:v>93020122.540694803</c:v>
                </c:pt>
                <c:pt idx="961">
                  <c:v>93027818.216980293</c:v>
                </c:pt>
                <c:pt idx="962">
                  <c:v>93035506.047789693</c:v>
                </c:pt>
                <c:pt idx="963">
                  <c:v>93043186.041121006</c:v>
                </c:pt>
                <c:pt idx="964">
                  <c:v>93050858.204964295</c:v>
                </c:pt>
                <c:pt idx="965">
                  <c:v>93058522.547301501</c:v>
                </c:pt>
                <c:pt idx="966">
                  <c:v>93066179.076106295</c:v>
                </c:pt>
                <c:pt idx="967">
                  <c:v>93073827.799344495</c:v>
                </c:pt>
                <c:pt idx="968">
                  <c:v>93081468.724973395</c:v>
                </c:pt>
                <c:pt idx="969">
                  <c:v>93089101.860942602</c:v>
                </c:pt>
                <c:pt idx="970">
                  <c:v>95014968.082312703</c:v>
                </c:pt>
                <c:pt idx="971">
                  <c:v>95021647.798365399</c:v>
                </c:pt>
                <c:pt idx="972">
                  <c:v>95028321.603679806</c:v>
                </c:pt>
                <c:pt idx="973">
                  <c:v>95034989.503486201</c:v>
                </c:pt>
                <c:pt idx="974">
                  <c:v>95041651.503010198</c:v>
                </c:pt>
                <c:pt idx="975">
                  <c:v>95048307.607472897</c:v>
                </c:pt>
                <c:pt idx="976">
                  <c:v>95054957.8220907</c:v>
                </c:pt>
                <c:pt idx="977">
                  <c:v>95061602.152075395</c:v>
                </c:pt>
                <c:pt idx="978">
                  <c:v>95068240.602634206</c:v>
                </c:pt>
                <c:pt idx="979">
                  <c:v>95074873.178969607</c:v>
                </c:pt>
                <c:pt idx="980">
                  <c:v>97049382.619431704</c:v>
                </c:pt>
                <c:pt idx="981">
                  <c:v>97055046.238377199</c:v>
                </c:pt>
                <c:pt idx="982">
                  <c:v>97060705.608058006</c:v>
                </c:pt>
                <c:pt idx="983">
                  <c:v>97066360.731662303</c:v>
                </c:pt>
                <c:pt idx="984">
                  <c:v>97072011.612375796</c:v>
                </c:pt>
                <c:pt idx="985">
                  <c:v>97077658.253381804</c:v>
                </c:pt>
                <c:pt idx="986">
                  <c:v>97083300.657861307</c:v>
                </c:pt>
                <c:pt idx="987">
                  <c:v>97088938.828992799</c:v>
                </c:pt>
                <c:pt idx="988">
                  <c:v>97094572.769952402</c:v>
                </c:pt>
                <c:pt idx="989">
                  <c:v>97100202.483914003</c:v>
                </c:pt>
                <c:pt idx="990">
                  <c:v>203835589.533494</c:v>
                </c:pt>
                <c:pt idx="991">
                  <c:v>203841213.07523999</c:v>
                </c:pt>
                <c:pt idx="992">
                  <c:v>203846832.39779001</c:v>
                </c:pt>
                <c:pt idx="993">
                  <c:v>203852447.504309</c:v>
                </c:pt>
                <c:pt idx="994">
                  <c:v>203858058.397962</c:v>
                </c:pt>
                <c:pt idx="995">
                  <c:v>203863665.08190799</c:v>
                </c:pt>
                <c:pt idx="996">
                  <c:v>203869267.559306</c:v>
                </c:pt>
                <c:pt idx="997">
                  <c:v>203874865.83331299</c:v>
                </c:pt>
                <c:pt idx="998">
                  <c:v>203880459.90708199</c:v>
                </c:pt>
                <c:pt idx="999">
                  <c:v>203886049.783764</c:v>
                </c:pt>
                <c:pt idx="1000">
                  <c:v>208018375.76460299</c:v>
                </c:pt>
                <c:pt idx="1001">
                  <c:v>208025016.25958899</c:v>
                </c:pt>
                <c:pt idx="1002">
                  <c:v>208031650.87854299</c:v>
                </c:pt>
                <c:pt idx="1003">
                  <c:v>208038279.62666401</c:v>
                </c:pt>
                <c:pt idx="1004">
                  <c:v>208044902.50914699</c:v>
                </c:pt>
                <c:pt idx="1005">
                  <c:v>208051519.53118199</c:v>
                </c:pt>
                <c:pt idx="1006">
                  <c:v>208058130.697956</c:v>
                </c:pt>
                <c:pt idx="1007">
                  <c:v>208064736.014649</c:v>
                </c:pt>
                <c:pt idx="1008">
                  <c:v>208071335.48643899</c:v>
                </c:pt>
                <c:pt idx="1009">
                  <c:v>208077929.11849701</c:v>
                </c:pt>
                <c:pt idx="1010">
                  <c:v>212284299.484285</c:v>
                </c:pt>
                <c:pt idx="1011">
                  <c:v>212291959.25547501</c:v>
                </c:pt>
                <c:pt idx="1012">
                  <c:v>212299611.21779299</c:v>
                </c:pt>
                <c:pt idx="1013">
                  <c:v>212307255.37920001</c:v>
                </c:pt>
                <c:pt idx="1014">
                  <c:v>212314891.74764901</c:v>
                </c:pt>
                <c:pt idx="1015">
                  <c:v>212322520.331083</c:v>
                </c:pt>
                <c:pt idx="1016">
                  <c:v>212330141.13744</c:v>
                </c:pt>
                <c:pt idx="1017">
                  <c:v>212337754.17464799</c:v>
                </c:pt>
                <c:pt idx="1018">
                  <c:v>212345359.45062801</c:v>
                </c:pt>
                <c:pt idx="1019">
                  <c:v>212352956.97329101</c:v>
                </c:pt>
                <c:pt idx="1020">
                  <c:v>216635009.98149499</c:v>
                </c:pt>
                <c:pt idx="1021">
                  <c:v>216643402.13817599</c:v>
                </c:pt>
                <c:pt idx="1022">
                  <c:v>216651784.93266901</c:v>
                </c:pt>
                <c:pt idx="1023">
                  <c:v>216660158.37542</c:v>
                </c:pt>
                <c:pt idx="1024">
                  <c:v>216668522.47685999</c:v>
                </c:pt>
                <c:pt idx="1025">
                  <c:v>216676877.24741</c:v>
                </c:pt>
                <c:pt idx="1026">
                  <c:v>216685222.69747999</c:v>
                </c:pt>
                <c:pt idx="1027">
                  <c:v>216693558.83746901</c:v>
                </c:pt>
                <c:pt idx="1028">
                  <c:v>216701885.67776099</c:v>
                </c:pt>
                <c:pt idx="1029">
                  <c:v>216710203.22873199</c:v>
                </c:pt>
                <c:pt idx="1030">
                  <c:v>221073493.68597201</c:v>
                </c:pt>
                <c:pt idx="1031">
                  <c:v>221082328.841977</c:v>
                </c:pt>
                <c:pt idx="1032">
                  <c:v>221091153.63207701</c:v>
                </c:pt>
                <c:pt idx="1033">
                  <c:v>221099968.068432</c:v>
                </c:pt>
                <c:pt idx="1034">
                  <c:v>221108772.16319001</c:v>
                </c:pt>
                <c:pt idx="1035">
                  <c:v>221117565.92848399</c:v>
                </c:pt>
                <c:pt idx="1036">
                  <c:v>221126349.376434</c:v>
                </c:pt>
                <c:pt idx="1037">
                  <c:v>221135122.51914501</c:v>
                </c:pt>
                <c:pt idx="1038">
                  <c:v>221143885.368707</c:v>
                </c:pt>
                <c:pt idx="1039">
                  <c:v>221152637.93719599</c:v>
                </c:pt>
                <c:pt idx="1040">
                  <c:v>225601470.034374</c:v>
                </c:pt>
                <c:pt idx="1041">
                  <c:v>225610457.72280699</c:v>
                </c:pt>
                <c:pt idx="1042">
                  <c:v>225619434.693611</c:v>
                </c:pt>
                <c:pt idx="1043">
                  <c:v>225628400.959566</c:v>
                </c:pt>
                <c:pt idx="1044">
                  <c:v>225637356.53343701</c:v>
                </c:pt>
                <c:pt idx="1045">
                  <c:v>225646301.42797399</c:v>
                </c:pt>
                <c:pt idx="1046">
                  <c:v>225655235.655913</c:v>
                </c:pt>
                <c:pt idx="1047">
                  <c:v>225664159.229972</c:v>
                </c:pt>
                <c:pt idx="1048">
                  <c:v>225673072.162857</c:v>
                </c:pt>
                <c:pt idx="1049">
                  <c:v>225681974.46725699</c:v>
                </c:pt>
                <c:pt idx="1050">
                  <c:v>230220691.81845701</c:v>
                </c:pt>
                <c:pt idx="1051">
                  <c:v>230229540.75784901</c:v>
                </c:pt>
                <c:pt idx="1052">
                  <c:v>230238379.315162</c:v>
                </c:pt>
                <c:pt idx="1053">
                  <c:v>230247207.502579</c:v>
                </c:pt>
                <c:pt idx="1054">
                  <c:v>230256025.33226499</c:v>
                </c:pt>
                <c:pt idx="1055">
                  <c:v>230264832.81637299</c:v>
                </c:pt>
                <c:pt idx="1056">
                  <c:v>230273629.96704099</c:v>
                </c:pt>
                <c:pt idx="1057">
                  <c:v>230282416.79639199</c:v>
                </c:pt>
                <c:pt idx="1058">
                  <c:v>230291193.31653699</c:v>
                </c:pt>
                <c:pt idx="1059">
                  <c:v>230299959.53957</c:v>
                </c:pt>
                <c:pt idx="1060">
                  <c:v>234932945.857068</c:v>
                </c:pt>
                <c:pt idx="1061">
                  <c:v>234941364.218732</c:v>
                </c:pt>
                <c:pt idx="1062">
                  <c:v>234949773.18897599</c:v>
                </c:pt>
                <c:pt idx="1063">
                  <c:v>234958172.778274</c:v>
                </c:pt>
                <c:pt idx="1064">
                  <c:v>234966562.99709299</c:v>
                </c:pt>
                <c:pt idx="1065">
                  <c:v>234974943.855887</c:v>
                </c:pt>
                <c:pt idx="1066">
                  <c:v>234983315.36509699</c:v>
                </c:pt>
                <c:pt idx="1067">
                  <c:v>234991677.535153</c:v>
                </c:pt>
                <c:pt idx="1068">
                  <c:v>235000030.37647501</c:v>
                </c:pt>
                <c:pt idx="1069">
                  <c:v>235008373.89946899</c:v>
                </c:pt>
                <c:pt idx="1070">
                  <c:v>239740053.68210199</c:v>
                </c:pt>
                <c:pt idx="1071">
                  <c:v>239747749.35838801</c:v>
                </c:pt>
                <c:pt idx="1072">
                  <c:v>239755437.189197</c:v>
                </c:pt>
                <c:pt idx="1073">
                  <c:v>239763117.182529</c:v>
                </c:pt>
                <c:pt idx="1074">
                  <c:v>239770789.34637201</c:v>
                </c:pt>
                <c:pt idx="1075">
                  <c:v>239778453.68870899</c:v>
                </c:pt>
                <c:pt idx="1076">
                  <c:v>239786110.21751401</c:v>
                </c:pt>
                <c:pt idx="1077">
                  <c:v>239793758.940752</c:v>
                </c:pt>
                <c:pt idx="1078">
                  <c:v>239801399.86638099</c:v>
                </c:pt>
                <c:pt idx="1079">
                  <c:v>239809033.00235</c:v>
                </c:pt>
                <c:pt idx="1080">
                  <c:v>244645179.831478</c:v>
                </c:pt>
                <c:pt idx="1081">
                  <c:v>244651859.54753</c:v>
                </c:pt>
                <c:pt idx="1082">
                  <c:v>244658533.35284501</c:v>
                </c:pt>
                <c:pt idx="1083">
                  <c:v>244665201.25265101</c:v>
                </c:pt>
                <c:pt idx="1084">
                  <c:v>244671863.252175</c:v>
                </c:pt>
                <c:pt idx="1085">
                  <c:v>244678519.35663801</c:v>
                </c:pt>
                <c:pt idx="1086">
                  <c:v>244685169.57125601</c:v>
                </c:pt>
                <c:pt idx="1087">
                  <c:v>244691813.90123999</c:v>
                </c:pt>
                <c:pt idx="1088">
                  <c:v>244698452.35179901</c:v>
                </c:pt>
                <c:pt idx="1089">
                  <c:v>244705084.92813501</c:v>
                </c:pt>
                <c:pt idx="1090">
                  <c:v>249647602.19275901</c:v>
                </c:pt>
                <c:pt idx="1091">
                  <c:v>249653265.81170401</c:v>
                </c:pt>
                <c:pt idx="1092">
                  <c:v>249658925.18138501</c:v>
                </c:pt>
                <c:pt idx="1093">
                  <c:v>249664580.30498901</c:v>
                </c:pt>
                <c:pt idx="1094">
                  <c:v>249670231.18570301</c:v>
                </c:pt>
                <c:pt idx="1095">
                  <c:v>249675877.826709</c:v>
                </c:pt>
                <c:pt idx="1096">
                  <c:v>249681520.231188</c:v>
                </c:pt>
                <c:pt idx="1097">
                  <c:v>249687158.40232</c:v>
                </c:pt>
                <c:pt idx="1098">
                  <c:v>249692792.34327999</c:v>
                </c:pt>
                <c:pt idx="1099">
                  <c:v>249698422.05724099</c:v>
                </c:pt>
                <c:pt idx="1100">
                  <c:v>512146300.570436</c:v>
                </c:pt>
                <c:pt idx="1101">
                  <c:v>512151924.11218202</c:v>
                </c:pt>
                <c:pt idx="1102">
                  <c:v>512157543.43473202</c:v>
                </c:pt>
                <c:pt idx="1103">
                  <c:v>512163158.541251</c:v>
                </c:pt>
                <c:pt idx="1104">
                  <c:v>512168769.43490398</c:v>
                </c:pt>
                <c:pt idx="1105">
                  <c:v>512174376.11884999</c:v>
                </c:pt>
                <c:pt idx="1106">
                  <c:v>512179978.59624797</c:v>
                </c:pt>
                <c:pt idx="1107">
                  <c:v>512185576.87025499</c:v>
                </c:pt>
                <c:pt idx="1108">
                  <c:v>512191170.94402403</c:v>
                </c:pt>
                <c:pt idx="1109">
                  <c:v>512196760.82070601</c:v>
                </c:pt>
                <c:pt idx="1110">
                  <c:v>522444620.50248402</c:v>
                </c:pt>
                <c:pt idx="1111">
                  <c:v>522451260.99747002</c:v>
                </c:pt>
                <c:pt idx="1112">
                  <c:v>522457895.61642402</c:v>
                </c:pt>
                <c:pt idx="1113">
                  <c:v>522464524.36454397</c:v>
                </c:pt>
                <c:pt idx="1114">
                  <c:v>522471147.24702799</c:v>
                </c:pt>
                <c:pt idx="1115">
                  <c:v>522477764.269063</c:v>
                </c:pt>
                <c:pt idx="1116">
                  <c:v>522484375.43583697</c:v>
                </c:pt>
                <c:pt idx="1117">
                  <c:v>522490980.75252998</c:v>
                </c:pt>
                <c:pt idx="1118">
                  <c:v>522497580.22431999</c:v>
                </c:pt>
                <c:pt idx="1119">
                  <c:v>522504173.85637701</c:v>
                </c:pt>
                <c:pt idx="1120">
                  <c:v>532947383.31765801</c:v>
                </c:pt>
                <c:pt idx="1121">
                  <c:v>532955043.08884799</c:v>
                </c:pt>
                <c:pt idx="1122">
                  <c:v>532962695.051166</c:v>
                </c:pt>
                <c:pt idx="1123">
                  <c:v>532970339.21257299</c:v>
                </c:pt>
                <c:pt idx="1124">
                  <c:v>532977975.58102202</c:v>
                </c:pt>
                <c:pt idx="1125">
                  <c:v>532985604.16445601</c:v>
                </c:pt>
                <c:pt idx="1126">
                  <c:v>532993224.97081298</c:v>
                </c:pt>
                <c:pt idx="1127">
                  <c:v>533000838.008021</c:v>
                </c:pt>
                <c:pt idx="1128">
                  <c:v>533008443.28400099</c:v>
                </c:pt>
                <c:pt idx="1129">
                  <c:v>533016040.80666399</c:v>
                </c:pt>
                <c:pt idx="1130">
                  <c:v>543658644.47246397</c:v>
                </c:pt>
                <c:pt idx="1131">
                  <c:v>543667036.62914503</c:v>
                </c:pt>
                <c:pt idx="1132">
                  <c:v>543675419.42363799</c:v>
                </c:pt>
                <c:pt idx="1133">
                  <c:v>543683792.86638904</c:v>
                </c:pt>
                <c:pt idx="1134">
                  <c:v>543692156.96782899</c:v>
                </c:pt>
                <c:pt idx="1135">
                  <c:v>543700511.738379</c:v>
                </c:pt>
                <c:pt idx="1136">
                  <c:v>543708857.18844998</c:v>
                </c:pt>
                <c:pt idx="1137">
                  <c:v>543717193.32843804</c:v>
                </c:pt>
                <c:pt idx="1138">
                  <c:v>543725520.16873002</c:v>
                </c:pt>
                <c:pt idx="1139">
                  <c:v>543733837.71970105</c:v>
                </c:pt>
                <c:pt idx="1140">
                  <c:v>554583844.292014</c:v>
                </c:pt>
                <c:pt idx="1141">
                  <c:v>554592679.44801998</c:v>
                </c:pt>
                <c:pt idx="1142">
                  <c:v>554601504.23811901</c:v>
                </c:pt>
                <c:pt idx="1143">
                  <c:v>554610318.674474</c:v>
                </c:pt>
                <c:pt idx="1144">
                  <c:v>554619122.76923203</c:v>
                </c:pt>
                <c:pt idx="1145">
                  <c:v>554627916.53452694</c:v>
                </c:pt>
                <c:pt idx="1146">
                  <c:v>554636699.98247695</c:v>
                </c:pt>
                <c:pt idx="1147">
                  <c:v>554645473.12518799</c:v>
                </c:pt>
                <c:pt idx="1148">
                  <c:v>554654235.97474897</c:v>
                </c:pt>
                <c:pt idx="1149">
                  <c:v>554662988.543239</c:v>
                </c:pt>
                <c:pt idx="1150">
                  <c:v>565727204.78287196</c:v>
                </c:pt>
                <c:pt idx="1151">
                  <c:v>565736192.47130597</c:v>
                </c:pt>
                <c:pt idx="1152">
                  <c:v>565745169.44210994</c:v>
                </c:pt>
                <c:pt idx="1153">
                  <c:v>565754135.70806396</c:v>
                </c:pt>
                <c:pt idx="1154">
                  <c:v>565763091.28193498</c:v>
                </c:pt>
                <c:pt idx="1155">
                  <c:v>565772036.17647302</c:v>
                </c:pt>
                <c:pt idx="1156">
                  <c:v>565780970.40441096</c:v>
                </c:pt>
                <c:pt idx="1157">
                  <c:v>565789893.97846997</c:v>
                </c:pt>
                <c:pt idx="1158">
                  <c:v>565798806.91135502</c:v>
                </c:pt>
                <c:pt idx="1159">
                  <c:v>565807709.21575499</c:v>
                </c:pt>
                <c:pt idx="1160">
                  <c:v>577093030.94672406</c:v>
                </c:pt>
                <c:pt idx="1161">
                  <c:v>577101879.88611495</c:v>
                </c:pt>
                <c:pt idx="1162">
                  <c:v>577110718.44342899</c:v>
                </c:pt>
                <c:pt idx="1163">
                  <c:v>577119546.63084495</c:v>
                </c:pt>
                <c:pt idx="1164">
                  <c:v>577128364.460531</c:v>
                </c:pt>
                <c:pt idx="1165">
                  <c:v>577137171.94463897</c:v>
                </c:pt>
                <c:pt idx="1166">
                  <c:v>577145969.09530699</c:v>
                </c:pt>
                <c:pt idx="1167">
                  <c:v>577154755.92465901</c:v>
                </c:pt>
                <c:pt idx="1168">
                  <c:v>577163532.444803</c:v>
                </c:pt>
                <c:pt idx="1169">
                  <c:v>577172298.66783702</c:v>
                </c:pt>
                <c:pt idx="1170">
                  <c:v>588685712.43700397</c:v>
                </c:pt>
                <c:pt idx="1171">
                  <c:v>588694130.79866803</c:v>
                </c:pt>
                <c:pt idx="1172">
                  <c:v>588702539.76891196</c:v>
                </c:pt>
                <c:pt idx="1173">
                  <c:v>588710939.35820997</c:v>
                </c:pt>
                <c:pt idx="1174">
                  <c:v>588719329.57702899</c:v>
                </c:pt>
                <c:pt idx="1175">
                  <c:v>588727710.43582296</c:v>
                </c:pt>
                <c:pt idx="1176">
                  <c:v>588736081.94503295</c:v>
                </c:pt>
                <c:pt idx="1177">
                  <c:v>588744444.11508906</c:v>
                </c:pt>
                <c:pt idx="1178">
                  <c:v>588752796.956411</c:v>
                </c:pt>
                <c:pt idx="1179">
                  <c:v>588761140.47940505</c:v>
                </c:pt>
                <c:pt idx="1180">
                  <c:v>600509725.24903595</c:v>
                </c:pt>
                <c:pt idx="1181">
                  <c:v>600517420.92532206</c:v>
                </c:pt>
                <c:pt idx="1182">
                  <c:v>600525108.75613105</c:v>
                </c:pt>
                <c:pt idx="1183">
                  <c:v>600532788.74946296</c:v>
                </c:pt>
                <c:pt idx="1184">
                  <c:v>600540460.913306</c:v>
                </c:pt>
                <c:pt idx="1185">
                  <c:v>600548125.25564301</c:v>
                </c:pt>
                <c:pt idx="1186">
                  <c:v>600555781.78444803</c:v>
                </c:pt>
                <c:pt idx="1187">
                  <c:v>600563430.50768602</c:v>
                </c:pt>
                <c:pt idx="1188">
                  <c:v>600571071.43331504</c:v>
                </c:pt>
                <c:pt idx="1189">
                  <c:v>600578704.56928396</c:v>
                </c:pt>
                <c:pt idx="1190">
                  <c:v>612570941.03708696</c:v>
                </c:pt>
                <c:pt idx="1191">
                  <c:v>612577620.75313997</c:v>
                </c:pt>
                <c:pt idx="1192">
                  <c:v>612584294.55845499</c:v>
                </c:pt>
                <c:pt idx="1193">
                  <c:v>612590962.45826101</c:v>
                </c:pt>
                <c:pt idx="1194">
                  <c:v>612597624.45778501</c:v>
                </c:pt>
                <c:pt idx="1195">
                  <c:v>612604280.56224799</c:v>
                </c:pt>
                <c:pt idx="1196">
                  <c:v>612610930.77686501</c:v>
                </c:pt>
                <c:pt idx="1197">
                  <c:v>612617575.10685003</c:v>
                </c:pt>
                <c:pt idx="1198">
                  <c:v>612624213.55740905</c:v>
                </c:pt>
              </c:numCache>
            </c:numRef>
          </c:xVal>
          <c:yVal>
            <c:numRef>
              <c:f>Sheet10!$E$2:$E$1200</c:f>
              <c:numCache>
                <c:formatCode>0.00E+00</c:formatCode>
                <c:ptCount val="1199"/>
                <c:pt idx="0">
                  <c:v>1.2416453801658299E-7</c:v>
                </c:pt>
                <c:pt idx="1">
                  <c:v>1.10409662309556E-7</c:v>
                </c:pt>
                <c:pt idx="2">
                  <c:v>1.27416773594561E-8</c:v>
                </c:pt>
                <c:pt idx="3">
                  <c:v>4.3987907534050499E-7</c:v>
                </c:pt>
                <c:pt idx="4">
                  <c:v>1.2666510370729999E-7</c:v>
                </c:pt>
                <c:pt idx="5">
                  <c:v>1.2852402138102299E-7</c:v>
                </c:pt>
                <c:pt idx="6">
                  <c:v>1.3999613681555099E-6</c:v>
                </c:pt>
                <c:pt idx="7">
                  <c:v>9.43053108155515E-7</c:v>
                </c:pt>
                <c:pt idx="8">
                  <c:v>1.1672470742257501E-6</c:v>
                </c:pt>
                <c:pt idx="9">
                  <c:v>2.1453391646591498E-6</c:v>
                </c:pt>
                <c:pt idx="10">
                  <c:v>2.4472169156283601E-6</c:v>
                </c:pt>
                <c:pt idx="11">
                  <c:v>1.19768343636312E-7</c:v>
                </c:pt>
                <c:pt idx="12">
                  <c:v>2.1997184219114901E-6</c:v>
                </c:pt>
                <c:pt idx="13">
                  <c:v>4.5565607176223196E-6</c:v>
                </c:pt>
                <c:pt idx="14">
                  <c:v>1.30513669432775E-5</c:v>
                </c:pt>
                <c:pt idx="15">
                  <c:v>3.05151363711043E-6</c:v>
                </c:pt>
                <c:pt idx="16">
                  <c:v>1.8188736918492E-5</c:v>
                </c:pt>
                <c:pt idx="17">
                  <c:v>8.5125673662397694E-8</c:v>
                </c:pt>
                <c:pt idx="18">
                  <c:v>2.8602145544688198E-6</c:v>
                </c:pt>
                <c:pt idx="19">
                  <c:v>2.5794959657812899E-5</c:v>
                </c:pt>
                <c:pt idx="20">
                  <c:v>2.7237734347926001E-6</c:v>
                </c:pt>
                <c:pt idx="21">
                  <c:v>1.02173251808719E-5</c:v>
                </c:pt>
                <c:pt idx="22">
                  <c:v>3.8560295852078401E-5</c:v>
                </c:pt>
                <c:pt idx="23">
                  <c:v>2.9504339784561701E-5</c:v>
                </c:pt>
                <c:pt idx="24">
                  <c:v>2.72138657728999E-6</c:v>
                </c:pt>
                <c:pt idx="25" formatCode="General">
                  <c:v>1.00078818332217E-4</c:v>
                </c:pt>
                <c:pt idx="26">
                  <c:v>5.69462064763599E-8</c:v>
                </c:pt>
                <c:pt idx="27">
                  <c:v>1.8292357406306201E-6</c:v>
                </c:pt>
                <c:pt idx="28">
                  <c:v>1.34365620615262E-5</c:v>
                </c:pt>
                <c:pt idx="29" formatCode="General">
                  <c:v>1.3841828298224399E-4</c:v>
                </c:pt>
                <c:pt idx="30">
                  <c:v>2.6228736767223199E-5</c:v>
                </c:pt>
                <c:pt idx="31">
                  <c:v>5.7684314021791397E-5</c:v>
                </c:pt>
                <c:pt idx="32">
                  <c:v>1.60067945256965E-6</c:v>
                </c:pt>
                <c:pt idx="33" formatCode="General">
                  <c:v>1.46348793109224E-4</c:v>
                </c:pt>
                <c:pt idx="34">
                  <c:v>9.2693882676836401E-7</c:v>
                </c:pt>
                <c:pt idx="35">
                  <c:v>1.8174782176676801E-8</c:v>
                </c:pt>
                <c:pt idx="36" formatCode="General">
                  <c:v>1.61597048960643E-4</c:v>
                </c:pt>
                <c:pt idx="37">
                  <c:v>1.0667177236559599E-5</c:v>
                </c:pt>
                <c:pt idx="38">
                  <c:v>1.6381325009370499E-5</c:v>
                </c:pt>
                <c:pt idx="39">
                  <c:v>7.0803447034226096E-7</c:v>
                </c:pt>
                <c:pt idx="40">
                  <c:v>5.0325298458537598E-5</c:v>
                </c:pt>
                <c:pt idx="41" formatCode="General">
                  <c:v>3.3242200850229698E-4</c:v>
                </c:pt>
                <c:pt idx="42" formatCode="General">
                  <c:v>1.2260558543066699E-4</c:v>
                </c:pt>
                <c:pt idx="43">
                  <c:v>2.4292381287663798E-7</c:v>
                </c:pt>
                <c:pt idx="44">
                  <c:v>5.2257967876068901E-6</c:v>
                </c:pt>
                <c:pt idx="45">
                  <c:v>6.9871037473173398E-6</c:v>
                </c:pt>
                <c:pt idx="46">
                  <c:v>3.4177211868916101E-9</c:v>
                </c:pt>
                <c:pt idx="47">
                  <c:v>2.1299202265431099E-7</c:v>
                </c:pt>
                <c:pt idx="48" formatCode="General">
                  <c:v>1.4523772245441001E-4</c:v>
                </c:pt>
                <c:pt idx="49" formatCode="General">
                  <c:v>3.8219276311737501E-4</c:v>
                </c:pt>
                <c:pt idx="50">
                  <c:v>6.8019195131473304E-5</c:v>
                </c:pt>
                <c:pt idx="51">
                  <c:v>2.5278389309686899E-5</c:v>
                </c:pt>
                <c:pt idx="52" formatCode="General">
                  <c:v>2.7143932793147001E-4</c:v>
                </c:pt>
                <c:pt idx="53" formatCode="General">
                  <c:v>2.73325389849471E-4</c:v>
                </c:pt>
                <c:pt idx="54">
                  <c:v>1.4869891029334701E-6</c:v>
                </c:pt>
                <c:pt idx="55">
                  <c:v>3.9196635133516298E-8</c:v>
                </c:pt>
                <c:pt idx="56">
                  <c:v>1.4457049165206801E-6</c:v>
                </c:pt>
                <c:pt idx="57">
                  <c:v>3.7888550271050197E-8</c:v>
                </c:pt>
                <c:pt idx="58">
                  <c:v>2.5949597122600201E-5</c:v>
                </c:pt>
                <c:pt idx="59">
                  <c:v>6.7356814078555201E-5</c:v>
                </c:pt>
                <c:pt idx="60" formatCode="General">
                  <c:v>3.8507813965918701E-4</c:v>
                </c:pt>
                <c:pt idx="61" formatCode="General">
                  <c:v>1.4863861718082401E-4</c:v>
                </c:pt>
                <c:pt idx="62">
                  <c:v>6.8927847907697899E-6</c:v>
                </c:pt>
                <c:pt idx="63">
                  <c:v>2.2247274404074499E-7</c:v>
                </c:pt>
                <c:pt idx="64">
                  <c:v>3.33606106479597E-9</c:v>
                </c:pt>
                <c:pt idx="65">
                  <c:v>5.4381516740164398E-6</c:v>
                </c:pt>
                <c:pt idx="66">
                  <c:v>2.3874125949950898E-7</c:v>
                </c:pt>
                <c:pt idx="67" formatCode="General">
                  <c:v>1.23412098143325E-4</c:v>
                </c:pt>
                <c:pt idx="68" formatCode="General">
                  <c:v>3.39945823206469E-4</c:v>
                </c:pt>
                <c:pt idx="69">
                  <c:v>5.2310841926598797E-5</c:v>
                </c:pt>
                <c:pt idx="70">
                  <c:v>7.46965598285759E-7</c:v>
                </c:pt>
                <c:pt idx="71">
                  <c:v>1.64371548606825E-5</c:v>
                </c:pt>
                <c:pt idx="72" formatCode="General">
                  <c:v>1.6761130295048801E-4</c:v>
                </c:pt>
                <c:pt idx="73">
                  <c:v>1.12322872228731E-5</c:v>
                </c:pt>
                <c:pt idx="74" formatCode="General">
                  <c:v>1.49886508854078E-4</c:v>
                </c:pt>
                <c:pt idx="75">
                  <c:v>9.2627549913414502E-7</c:v>
                </c:pt>
                <c:pt idx="76">
                  <c:v>1.8063543581251401E-8</c:v>
                </c:pt>
                <c:pt idx="77">
                  <c:v>1.7065514040887301E-6</c:v>
                </c:pt>
                <c:pt idx="78">
                  <c:v>6.0733126747062298E-5</c:v>
                </c:pt>
                <c:pt idx="79">
                  <c:v>2.6786340205373401E-5</c:v>
                </c:pt>
                <c:pt idx="80" formatCode="General">
                  <c:v>1.43806903329791E-4</c:v>
                </c:pt>
                <c:pt idx="81">
                  <c:v>1.43178483951654E-5</c:v>
                </c:pt>
                <c:pt idx="82">
                  <c:v>1.86139891406956E-6</c:v>
                </c:pt>
                <c:pt idx="83">
                  <c:v>5.7611386374129903E-8</c:v>
                </c:pt>
                <c:pt idx="84" formatCode="General">
                  <c:v>1.05380914671572E-4</c:v>
                </c:pt>
                <c:pt idx="85">
                  <c:v>3.0658932157212798E-5</c:v>
                </c:pt>
                <c:pt idx="86">
                  <c:v>2.9356135169225902E-6</c:v>
                </c:pt>
                <c:pt idx="87">
                  <c:v>4.1147602988041203E-5</c:v>
                </c:pt>
                <c:pt idx="88">
                  <c:v>2.8208276238022199E-6</c:v>
                </c:pt>
                <c:pt idx="89">
                  <c:v>2.7249864230638001E-5</c:v>
                </c:pt>
                <c:pt idx="90">
                  <c:v>1.1016455026549899E-5</c:v>
                </c:pt>
                <c:pt idx="91">
                  <c:v>3.1224627973045598E-6</c:v>
                </c:pt>
                <c:pt idx="92">
                  <c:v>8.7772943294394102E-8</c:v>
                </c:pt>
                <c:pt idx="93">
                  <c:v>1.9477037952305402E-5</c:v>
                </c:pt>
                <c:pt idx="94">
                  <c:v>3.2156182132193998E-6</c:v>
                </c:pt>
                <c:pt idx="95">
                  <c:v>1.41309693068403E-5</c:v>
                </c:pt>
                <c:pt idx="96">
                  <c:v>4.9708382988598703E-6</c:v>
                </c:pt>
                <c:pt idx="97">
                  <c:v>2.4288697459396001E-6</c:v>
                </c:pt>
                <c:pt idx="98">
                  <c:v>1.256975092682E-7</c:v>
                </c:pt>
                <c:pt idx="99">
                  <c:v>2.62544208538901E-6</c:v>
                </c:pt>
                <c:pt idx="100">
                  <c:v>2.33301316197663E-6</c:v>
                </c:pt>
                <c:pt idx="101">
                  <c:v>1.30311400609774E-6</c:v>
                </c:pt>
                <c:pt idx="102">
                  <c:v>1.0404114335913699E-6</c:v>
                </c:pt>
                <c:pt idx="103">
                  <c:v>1.5438071630937801E-6</c:v>
                </c:pt>
                <c:pt idx="104">
                  <c:v>1.3736636794973299E-7</c:v>
                </c:pt>
                <c:pt idx="105">
                  <c:v>1.3765922508146E-7</c:v>
                </c:pt>
                <c:pt idx="106">
                  <c:v>4.9687105039135503E-7</c:v>
                </c:pt>
                <c:pt idx="107">
                  <c:v>1.4269966909545601E-8</c:v>
                </c:pt>
                <c:pt idx="108">
                  <c:v>1.2206401080215599E-7</c:v>
                </c:pt>
                <c:pt idx="109">
                  <c:v>1.3915745756588799E-7</c:v>
                </c:pt>
                <c:pt idx="110">
                  <c:v>7.77200189350372E-7</c:v>
                </c:pt>
                <c:pt idx="111">
                  <c:v>8.8979580621120001E-7</c:v>
                </c:pt>
                <c:pt idx="112">
                  <c:v>8.7546477790534804E-7</c:v>
                </c:pt>
                <c:pt idx="113">
                  <c:v>9.0106745270915497E-7</c:v>
                </c:pt>
                <c:pt idx="114">
                  <c:v>8.9831690335548694E-8</c:v>
                </c:pt>
                <c:pt idx="115">
                  <c:v>8.37880812807595E-7</c:v>
                </c:pt>
                <c:pt idx="116">
                  <c:v>3.1045386249737698E-6</c:v>
                </c:pt>
                <c:pt idx="117">
                  <c:v>1.5072843545686301E-5</c:v>
                </c:pt>
                <c:pt idx="118">
                  <c:v>9.8523957109692206E-6</c:v>
                </c:pt>
                <c:pt idx="119">
                  <c:v>1.71661698661026E-5</c:v>
                </c:pt>
                <c:pt idx="120">
                  <c:v>5.94299968044808E-7</c:v>
                </c:pt>
                <c:pt idx="121">
                  <c:v>2.1359491809601101E-5</c:v>
                </c:pt>
                <c:pt idx="122">
                  <c:v>6.6371026358046702E-6</c:v>
                </c:pt>
                <c:pt idx="123">
                  <c:v>8.2269227780580406E-6</c:v>
                </c:pt>
                <c:pt idx="124">
                  <c:v>1.9026469473633699E-5</c:v>
                </c:pt>
                <c:pt idx="125">
                  <c:v>3.9669233364755799E-7</c:v>
                </c:pt>
                <c:pt idx="126">
                  <c:v>9.1653742377715899E-5</c:v>
                </c:pt>
                <c:pt idx="127" formatCode="General">
                  <c:v>1.27564988905704E-4</c:v>
                </c:pt>
                <c:pt idx="128">
                  <c:v>3.2027545633792201E-5</c:v>
                </c:pt>
                <c:pt idx="129" formatCode="General">
                  <c:v>1.80621320777349E-4</c:v>
                </c:pt>
                <c:pt idx="130">
                  <c:v>1.27515997608259E-5</c:v>
                </c:pt>
                <c:pt idx="131">
                  <c:v>1.5484260062543101E-5</c:v>
                </c:pt>
                <c:pt idx="132" formatCode="General">
                  <c:v>2.0619245520262099E-4</c:v>
                </c:pt>
                <c:pt idx="133">
                  <c:v>1.26348531075686E-7</c:v>
                </c:pt>
                <c:pt idx="134" formatCode="General">
                  <c:v>1.8292614483888899E-4</c:v>
                </c:pt>
                <c:pt idx="135">
                  <c:v>6.4480847464448504E-6</c:v>
                </c:pt>
                <c:pt idx="136" formatCode="General">
                  <c:v>2.7033862816843102E-4</c:v>
                </c:pt>
                <c:pt idx="137">
                  <c:v>7.1720234596147803E-5</c:v>
                </c:pt>
                <c:pt idx="138" formatCode="General">
                  <c:v>7.0053058955548103E-4</c:v>
                </c:pt>
                <c:pt idx="139">
                  <c:v>2.0107192280368899E-5</c:v>
                </c:pt>
                <c:pt idx="140" formatCode="General">
                  <c:v>1.14011517881625E-4</c:v>
                </c:pt>
                <c:pt idx="141" formatCode="General">
                  <c:v>9.6737106682837103E-4</c:v>
                </c:pt>
                <c:pt idx="142">
                  <c:v>2.37101651359348E-8</c:v>
                </c:pt>
                <c:pt idx="143">
                  <c:v>1.68660511668714E-6</c:v>
                </c:pt>
                <c:pt idx="144" formatCode="General">
                  <c:v>1.0210810842325401E-3</c:v>
                </c:pt>
                <c:pt idx="145">
                  <c:v>4.85331475599029E-5</c:v>
                </c:pt>
                <c:pt idx="146">
                  <c:v>1.9104746078338099E-5</c:v>
                </c:pt>
                <c:pt idx="147">
                  <c:v>9.4190541808650806E-5</c:v>
                </c:pt>
                <c:pt idx="148" formatCode="General">
                  <c:v>4.03792202874818E-4</c:v>
                </c:pt>
                <c:pt idx="149" formatCode="General">
                  <c:v>8.5367460735295798E-4</c:v>
                </c:pt>
                <c:pt idx="150">
                  <c:v>2.7161922412166102E-7</c:v>
                </c:pt>
                <c:pt idx="151" formatCode="General">
                  <c:v>1.1291912618538499E-3</c:v>
                </c:pt>
                <c:pt idx="152">
                  <c:v>1.03113981617806E-5</c:v>
                </c:pt>
                <c:pt idx="153" formatCode="General">
                  <c:v>4.7269544612266298E-4</c:v>
                </c:pt>
                <c:pt idx="154" formatCode="General">
                  <c:v>2.31900757621513E-3</c:v>
                </c:pt>
                <c:pt idx="155">
                  <c:v>1.1221873417591999E-5</c:v>
                </c:pt>
                <c:pt idx="156">
                  <c:v>7.4675180370518298E-5</c:v>
                </c:pt>
                <c:pt idx="157" formatCode="General">
                  <c:v>2.6615636267586901E-3</c:v>
                </c:pt>
                <c:pt idx="158" formatCode="General">
                  <c:v>1.7998964628842599E-4</c:v>
                </c:pt>
                <c:pt idx="159">
                  <c:v>1.5399658165746199E-6</c:v>
                </c:pt>
                <c:pt idx="160" formatCode="General">
                  <c:v>3.5176513379877298E-4</c:v>
                </c:pt>
                <c:pt idx="161" formatCode="General">
                  <c:v>1.9002029029957001E-3</c:v>
                </c:pt>
                <c:pt idx="162">
                  <c:v>3.7659968845341701E-5</c:v>
                </c:pt>
                <c:pt idx="163" formatCode="General">
                  <c:v>1.0133353461363999E-3</c:v>
                </c:pt>
                <c:pt idx="164">
                  <c:v>4.9578149929092902E-6</c:v>
                </c:pt>
                <c:pt idx="165" formatCode="General">
                  <c:v>1.0313889601736401E-3</c:v>
                </c:pt>
                <c:pt idx="166">
                  <c:v>5.16461278140157E-6</c:v>
                </c:pt>
                <c:pt idx="167" formatCode="General">
                  <c:v>1.89024088379906E-3</c:v>
                </c:pt>
                <c:pt idx="168">
                  <c:v>3.6533670278068703E-5</c:v>
                </c:pt>
                <c:pt idx="169" formatCode="General">
                  <c:v>3.6231893889711699E-4</c:v>
                </c:pt>
                <c:pt idx="170" formatCode="General">
                  <c:v>2.67706022153216E-3</c:v>
                </c:pt>
                <c:pt idx="171" formatCode="General">
                  <c:v>1.76440887542308E-4</c:v>
                </c:pt>
                <c:pt idx="172">
                  <c:v>1.48971643494311E-6</c:v>
                </c:pt>
                <c:pt idx="173">
                  <c:v>7.7680056688450295E-5</c:v>
                </c:pt>
                <c:pt idx="174" formatCode="General">
                  <c:v>2.3591787229331599E-3</c:v>
                </c:pt>
                <c:pt idx="175">
                  <c:v>1.17850214606616E-5</c:v>
                </c:pt>
                <c:pt idx="176" formatCode="General">
                  <c:v>4.69242018066318E-4</c:v>
                </c:pt>
                <c:pt idx="177">
                  <c:v>1.0093469720026501E-5</c:v>
                </c:pt>
                <c:pt idx="178" formatCode="General">
                  <c:v>1.16126977491806E-3</c:v>
                </c:pt>
                <c:pt idx="179" formatCode="General">
                  <c:v>8.5810402256540803E-4</c:v>
                </c:pt>
                <c:pt idx="180">
                  <c:v>2.6471138360696701E-7</c:v>
                </c:pt>
                <c:pt idx="181" formatCode="General">
                  <c:v>4.2003962054103098E-4</c:v>
                </c:pt>
                <c:pt idx="182">
                  <c:v>9.8883886042770494E-5</c:v>
                </c:pt>
                <c:pt idx="183">
                  <c:v>4.8042014668013798E-5</c:v>
                </c:pt>
                <c:pt idx="184">
                  <c:v>2.0245039931392801E-5</c:v>
                </c:pt>
                <c:pt idx="185" formatCode="General">
                  <c:v>1.04005429645746E-3</c:v>
                </c:pt>
                <c:pt idx="186">
                  <c:v>1.6647775036572799E-6</c:v>
                </c:pt>
                <c:pt idx="187" formatCode="General">
                  <c:v>9.9619225828914996E-4</c:v>
                </c:pt>
                <c:pt idx="188" formatCode="General">
                  <c:v>1.14338574177771E-4</c:v>
                </c:pt>
                <c:pt idx="189">
                  <c:v>2.3281745509232698E-8</c:v>
                </c:pt>
                <c:pt idx="190" formatCode="General">
                  <c:v>7.2885288618845399E-4</c:v>
                </c:pt>
                <c:pt idx="191">
                  <c:v>2.1503722933526201E-5</c:v>
                </c:pt>
                <c:pt idx="192">
                  <c:v>7.59806300858266E-5</c:v>
                </c:pt>
                <c:pt idx="193" formatCode="General">
                  <c:v>2.8414526005753001E-4</c:v>
                </c:pt>
                <c:pt idx="194" formatCode="General">
                  <c:v>1.8594311527241899E-4</c:v>
                </c:pt>
                <c:pt idx="195">
                  <c:v>6.4465804519078302E-6</c:v>
                </c:pt>
                <c:pt idx="196">
                  <c:v>1.2579876745897899E-7</c:v>
                </c:pt>
                <c:pt idx="197" formatCode="General">
                  <c:v>2.12390109683439E-4</c:v>
                </c:pt>
                <c:pt idx="198">
                  <c:v>1.6705070536575001E-5</c:v>
                </c:pt>
                <c:pt idx="199" formatCode="General">
                  <c:v>1.8840567117121899E-4</c:v>
                </c:pt>
                <c:pt idx="200">
                  <c:v>1.2927410493516999E-5</c:v>
                </c:pt>
                <c:pt idx="201">
                  <c:v>3.4237915975375502E-5</c:v>
                </c:pt>
                <c:pt idx="202" formatCode="General">
                  <c:v>1.3444854181175601E-4</c:v>
                </c:pt>
                <c:pt idx="203">
                  <c:v>9.7418216344064294E-5</c:v>
                </c:pt>
                <c:pt idx="204">
                  <c:v>4.0039625029669099E-7</c:v>
                </c:pt>
                <c:pt idx="205">
                  <c:v>1.95503513723995E-5</c:v>
                </c:pt>
                <c:pt idx="206">
                  <c:v>8.9510414642917893E-6</c:v>
                </c:pt>
                <c:pt idx="207">
                  <c:v>2.2240928721749499E-5</c:v>
                </c:pt>
                <c:pt idx="208">
                  <c:v>7.1569123487161896E-6</c:v>
                </c:pt>
                <c:pt idx="209">
                  <c:v>6.0867184577861696E-7</c:v>
                </c:pt>
                <c:pt idx="210">
                  <c:v>1.8120283888037399E-5</c:v>
                </c:pt>
                <c:pt idx="211">
                  <c:v>1.60760922643474E-5</c:v>
                </c:pt>
                <c:pt idx="212">
                  <c:v>1.0620136930003701E-5</c:v>
                </c:pt>
                <c:pt idx="213">
                  <c:v>3.4083438810660498E-6</c:v>
                </c:pt>
                <c:pt idx="214">
                  <c:v>8.69865519088797E-7</c:v>
                </c:pt>
                <c:pt idx="215">
                  <c:v>9.7990077951579399E-8</c:v>
                </c:pt>
                <c:pt idx="216">
                  <c:v>9.4857488237940697E-7</c:v>
                </c:pt>
                <c:pt idx="217">
                  <c:v>9.5549038144308605E-7</c:v>
                </c:pt>
                <c:pt idx="218">
                  <c:v>9.4871238654077501E-7</c:v>
                </c:pt>
                <c:pt idx="219">
                  <c:v>8.3950593191060805E-7</c:v>
                </c:pt>
                <c:pt idx="220">
                  <c:v>1.8859410555247199E-6</c:v>
                </c:pt>
                <c:pt idx="221">
                  <c:v>2.6644019661767698E-6</c:v>
                </c:pt>
                <c:pt idx="222">
                  <c:v>1.2560872813931E-6</c:v>
                </c:pt>
                <c:pt idx="223">
                  <c:v>2.8714908059001402E-6</c:v>
                </c:pt>
                <c:pt idx="224">
                  <c:v>3.99252556904448E-7</c:v>
                </c:pt>
                <c:pt idx="225">
                  <c:v>7.4766713616523004E-8</c:v>
                </c:pt>
                <c:pt idx="226">
                  <c:v>2.8411923389727601E-6</c:v>
                </c:pt>
                <c:pt idx="227">
                  <c:v>4.0405186019680498E-5</c:v>
                </c:pt>
                <c:pt idx="228">
                  <c:v>2.0388611614687199E-5</c:v>
                </c:pt>
                <c:pt idx="229">
                  <c:v>5.3227188025792504E-6</c:v>
                </c:pt>
                <c:pt idx="230">
                  <c:v>6.0411965811402602E-5</c:v>
                </c:pt>
                <c:pt idx="231">
                  <c:v>8.5555570804377399E-7</c:v>
                </c:pt>
                <c:pt idx="232">
                  <c:v>2.4867674075026798E-6</c:v>
                </c:pt>
                <c:pt idx="233">
                  <c:v>6.7958525039287006E-5</c:v>
                </c:pt>
                <c:pt idx="234">
                  <c:v>5.47332783371913E-5</c:v>
                </c:pt>
                <c:pt idx="235">
                  <c:v>4.8453094974070104E-6</c:v>
                </c:pt>
                <c:pt idx="236">
                  <c:v>3.25015603981729E-5</c:v>
                </c:pt>
                <c:pt idx="237" formatCode="General">
                  <c:v>1.5323468851009001E-4</c:v>
                </c:pt>
                <c:pt idx="238">
                  <c:v>2.8057945217586699E-6</c:v>
                </c:pt>
                <c:pt idx="239" formatCode="General">
                  <c:v>3.6068333996995902E-4</c:v>
                </c:pt>
                <c:pt idx="240" formatCode="General">
                  <c:v>5.7989833210654205E-4</c:v>
                </c:pt>
                <c:pt idx="241">
                  <c:v>4.8136144973384298E-5</c:v>
                </c:pt>
                <c:pt idx="242" formatCode="General">
                  <c:v>6.5499391303522705E-4</c:v>
                </c:pt>
                <c:pt idx="243">
                  <c:v>1.6231218521346699E-5</c:v>
                </c:pt>
                <c:pt idx="244" formatCode="General">
                  <c:v>1.18545615059081E-4</c:v>
                </c:pt>
                <c:pt idx="245" formatCode="General">
                  <c:v>5.7488446965909797E-4</c:v>
                </c:pt>
                <c:pt idx="246" formatCode="General">
                  <c:v>5.6746860234771805E-4</c:v>
                </c:pt>
                <c:pt idx="247">
                  <c:v>3.15169399672785E-5</c:v>
                </c:pt>
                <c:pt idx="248" formatCode="General">
                  <c:v>1.4931693046090499E-3</c:v>
                </c:pt>
                <c:pt idx="249">
                  <c:v>2.8787800518369998E-7</c:v>
                </c:pt>
                <c:pt idx="250">
                  <c:v>3.6992825047094399E-5</c:v>
                </c:pt>
                <c:pt idx="251" formatCode="General">
                  <c:v>2.7017945148649501E-3</c:v>
                </c:pt>
                <c:pt idx="252" formatCode="General">
                  <c:v>4.0666593091510402E-4</c:v>
                </c:pt>
                <c:pt idx="253" formatCode="General">
                  <c:v>2.44189930251441E-4</c:v>
                </c:pt>
                <c:pt idx="254" formatCode="General">
                  <c:v>3.2382400003594901E-3</c:v>
                </c:pt>
                <c:pt idx="255" formatCode="General">
                  <c:v>1.1406903295862201E-3</c:v>
                </c:pt>
                <c:pt idx="256">
                  <c:v>6.3462092101542603E-5</c:v>
                </c:pt>
                <c:pt idx="257" formatCode="General">
                  <c:v>2.92564365634419E-4</c:v>
                </c:pt>
                <c:pt idx="258" formatCode="General">
                  <c:v>3.0730561683548702E-3</c:v>
                </c:pt>
                <c:pt idx="259">
                  <c:v>2.12323119995536E-5</c:v>
                </c:pt>
                <c:pt idx="260" formatCode="General">
                  <c:v>3.2530521114009598E-3</c:v>
                </c:pt>
                <c:pt idx="261">
                  <c:v>9.9594701424235703E-6</c:v>
                </c:pt>
                <c:pt idx="262" formatCode="General">
                  <c:v>2.22889510555839E-3</c:v>
                </c:pt>
                <c:pt idx="263" formatCode="General">
                  <c:v>3.1042028525063903E-4</c:v>
                </c:pt>
                <c:pt idx="264" formatCode="General">
                  <c:v>6.00478977029879E-3</c:v>
                </c:pt>
                <c:pt idx="265">
                  <c:v>6.7314076344032604E-5</c:v>
                </c:pt>
                <c:pt idx="266" formatCode="General">
                  <c:v>8.4249856569226806E-3</c:v>
                </c:pt>
                <c:pt idx="267" formatCode="General">
                  <c:v>1.0232617042723399E-4</c:v>
                </c:pt>
                <c:pt idx="268" formatCode="General">
                  <c:v>1.32048112211504E-3</c:v>
                </c:pt>
                <c:pt idx="269" formatCode="General">
                  <c:v>8.6149562609572701E-4</c:v>
                </c:pt>
                <c:pt idx="270">
                  <c:v>2.63564925461724E-5</c:v>
                </c:pt>
                <c:pt idx="271" formatCode="General">
                  <c:v>7.3534718408118796E-3</c:v>
                </c:pt>
                <c:pt idx="272" formatCode="General">
                  <c:v>3.6571318250192501E-3</c:v>
                </c:pt>
                <c:pt idx="273" formatCode="General">
                  <c:v>2.3819937370770099E-4</c:v>
                </c:pt>
                <c:pt idx="274">
                  <c:v>5.2223756865621003E-5</c:v>
                </c:pt>
                <c:pt idx="275" formatCode="General">
                  <c:v>3.58656965364331E-3</c:v>
                </c:pt>
                <c:pt idx="276" formatCode="General">
                  <c:v>7.4420030035300096E-3</c:v>
                </c:pt>
                <c:pt idx="277" formatCode="General">
                  <c:v>2.28835239263697E-4</c:v>
                </c:pt>
                <c:pt idx="278">
                  <c:v>4.9543828733126601E-5</c:v>
                </c:pt>
                <c:pt idx="279" formatCode="General">
                  <c:v>8.9189453085913503E-4</c:v>
                </c:pt>
                <c:pt idx="280" formatCode="General">
                  <c:v>8.45951258527846E-3</c:v>
                </c:pt>
                <c:pt idx="281" formatCode="General">
                  <c:v>1.2847997870247901E-3</c:v>
                </c:pt>
                <c:pt idx="282">
                  <c:v>2.7947325153145299E-5</c:v>
                </c:pt>
                <c:pt idx="283" formatCode="General">
                  <c:v>1.07191796707492E-4</c:v>
                </c:pt>
                <c:pt idx="284" formatCode="General">
                  <c:v>5.9832805152548497E-3</c:v>
                </c:pt>
                <c:pt idx="285" formatCode="General">
                  <c:v>2.2913708062381201E-3</c:v>
                </c:pt>
                <c:pt idx="286">
                  <c:v>6.4251035111031397E-5</c:v>
                </c:pt>
                <c:pt idx="287" formatCode="General">
                  <c:v>3.0012573879320098E-4</c:v>
                </c:pt>
                <c:pt idx="288" formatCode="General">
                  <c:v>3.2136951454191402E-3</c:v>
                </c:pt>
                <c:pt idx="289" formatCode="General">
                  <c:v>3.1367821221785202E-3</c:v>
                </c:pt>
                <c:pt idx="290">
                  <c:v>1.0627190460373899E-5</c:v>
                </c:pt>
                <c:pt idx="291" formatCode="General">
                  <c:v>3.0527089365060199E-4</c:v>
                </c:pt>
                <c:pt idx="292" formatCode="General">
                  <c:v>1.11762633388156E-3</c:v>
                </c:pt>
                <c:pt idx="293">
                  <c:v>2.2378069700991901E-5</c:v>
                </c:pt>
                <c:pt idx="294" formatCode="General">
                  <c:v>3.28040297828375E-3</c:v>
                </c:pt>
                <c:pt idx="295">
                  <c:v>6.09632775626211E-5</c:v>
                </c:pt>
                <c:pt idx="296" formatCode="General">
                  <c:v>2.7120643213091999E-3</c:v>
                </c:pt>
                <c:pt idx="297" formatCode="General">
                  <c:v>4.21858310338382E-4</c:v>
                </c:pt>
                <c:pt idx="298" formatCode="General">
                  <c:v>2.3761833067123899E-4</c:v>
                </c:pt>
                <c:pt idx="299" formatCode="General">
                  <c:v>1.4859012843342499E-3</c:v>
                </c:pt>
                <c:pt idx="300">
                  <c:v>3.0585609519542901E-7</c:v>
                </c:pt>
                <c:pt idx="301" formatCode="General">
                  <c:v>5.9210809156871099E-4</c:v>
                </c:pt>
                <c:pt idx="302">
                  <c:v>3.3208063630751999E-5</c:v>
                </c:pt>
                <c:pt idx="303" formatCode="General">
                  <c:v>5.5979173517273499E-4</c:v>
                </c:pt>
                <c:pt idx="304">
                  <c:v>3.5760410030197597E-5</c:v>
                </c:pt>
                <c:pt idx="305" formatCode="General">
                  <c:v>6.6878908579176999E-4</c:v>
                </c:pt>
                <c:pt idx="306" formatCode="General">
                  <c:v>1.16094325616188E-4</c:v>
                </c:pt>
                <c:pt idx="307">
                  <c:v>5.0352455878946601E-5</c:v>
                </c:pt>
                <c:pt idx="308" formatCode="General">
                  <c:v>5.8671135950927702E-4</c:v>
                </c:pt>
                <c:pt idx="309">
                  <c:v>1.5779834024161598E-5</c:v>
                </c:pt>
                <c:pt idx="310" formatCode="General">
                  <c:v>3.6152351603785799E-4</c:v>
                </c:pt>
                <c:pt idx="311">
                  <c:v>2.98209989959892E-6</c:v>
                </c:pt>
                <c:pt idx="312" formatCode="General">
                  <c:v>1.5220365086483699E-4</c:v>
                </c:pt>
                <c:pt idx="313">
                  <c:v>5.6846621368781601E-5</c:v>
                </c:pt>
                <c:pt idx="314">
                  <c:v>3.2031567653589199E-5</c:v>
                </c:pt>
                <c:pt idx="315">
                  <c:v>6.9922795141931301E-5</c:v>
                </c:pt>
                <c:pt idx="316">
                  <c:v>4.7360911677811297E-6</c:v>
                </c:pt>
                <c:pt idx="317">
                  <c:v>2.6244380472763702E-6</c:v>
                </c:pt>
                <c:pt idx="318">
                  <c:v>6.1589987383096003E-5</c:v>
                </c:pt>
                <c:pt idx="319">
                  <c:v>4.0809480347680999E-5</c:v>
                </c:pt>
                <c:pt idx="320">
                  <c:v>2.0393693466944902E-5</c:v>
                </c:pt>
                <c:pt idx="321">
                  <c:v>5.27669140582491E-6</c:v>
                </c:pt>
                <c:pt idx="322">
                  <c:v>2.9719446295375299E-6</c:v>
                </c:pt>
                <c:pt idx="323">
                  <c:v>8.4064631344944301E-7</c:v>
                </c:pt>
                <c:pt idx="324">
                  <c:v>2.9774189439279799E-6</c:v>
                </c:pt>
                <c:pt idx="325">
                  <c:v>2.7362441958825999E-6</c:v>
                </c:pt>
                <c:pt idx="326">
                  <c:v>3.9822299743976701E-7</c:v>
                </c:pt>
                <c:pt idx="327">
                  <c:v>1.2648780979839101E-6</c:v>
                </c:pt>
                <c:pt idx="328">
                  <c:v>7.3853798321217501E-8</c:v>
                </c:pt>
                <c:pt idx="329">
                  <c:v>1.9185937424072502E-6</c:v>
                </c:pt>
                <c:pt idx="330">
                  <c:v>1.41459362582457E-7</c:v>
                </c:pt>
                <c:pt idx="331">
                  <c:v>1.6169108722850001E-6</c:v>
                </c:pt>
                <c:pt idx="332">
                  <c:v>7.5696477499246705E-7</c:v>
                </c:pt>
                <c:pt idx="333">
                  <c:v>9.1470713808399094E-6</c:v>
                </c:pt>
                <c:pt idx="334">
                  <c:v>1.00786960351595E-5</c:v>
                </c:pt>
                <c:pt idx="335">
                  <c:v>3.0606566164025999E-5</c:v>
                </c:pt>
                <c:pt idx="336">
                  <c:v>2.3863643930051801E-6</c:v>
                </c:pt>
                <c:pt idx="337">
                  <c:v>6.9671420826608103E-5</c:v>
                </c:pt>
                <c:pt idx="338">
                  <c:v>6.1466952414888801E-5</c:v>
                </c:pt>
                <c:pt idx="339">
                  <c:v>3.86808271962065E-5</c:v>
                </c:pt>
                <c:pt idx="340" formatCode="General">
                  <c:v>1.19360341206405E-4</c:v>
                </c:pt>
                <c:pt idx="341" formatCode="General">
                  <c:v>2.2389369325394499E-4</c:v>
                </c:pt>
                <c:pt idx="342">
                  <c:v>3.5908868127305098E-6</c:v>
                </c:pt>
                <c:pt idx="343" formatCode="General">
                  <c:v>1.2642935144475601E-4</c:v>
                </c:pt>
                <c:pt idx="344" formatCode="General">
                  <c:v>2.9028661986745598E-4</c:v>
                </c:pt>
                <c:pt idx="345" formatCode="General">
                  <c:v>4.6057120495239902E-4</c:v>
                </c:pt>
                <c:pt idx="346">
                  <c:v>7.6817633167134005E-5</c:v>
                </c:pt>
                <c:pt idx="347">
                  <c:v>9.7957467533630501E-5</c:v>
                </c:pt>
                <c:pt idx="348">
                  <c:v>5.0835660946579802E-6</c:v>
                </c:pt>
                <c:pt idx="349" formatCode="General">
                  <c:v>5.8468963579797601E-4</c:v>
                </c:pt>
                <c:pt idx="350" formatCode="General">
                  <c:v>1.07346401903543E-3</c:v>
                </c:pt>
                <c:pt idx="351">
                  <c:v>5.2354785221427099E-5</c:v>
                </c:pt>
                <c:pt idx="352" formatCode="General">
                  <c:v>6.8462857668367602E-4</c:v>
                </c:pt>
                <c:pt idx="353" formatCode="General">
                  <c:v>4.4805256855071801E-4</c:v>
                </c:pt>
                <c:pt idx="354">
                  <c:v>1.9881209526064899E-5</c:v>
                </c:pt>
                <c:pt idx="355" formatCode="General">
                  <c:v>2.1547446601488402E-3</c:v>
                </c:pt>
                <c:pt idx="356" formatCode="General">
                  <c:v>1.15090423612172E-4</c:v>
                </c:pt>
                <c:pt idx="357" formatCode="General">
                  <c:v>2.83001231274461E-3</c:v>
                </c:pt>
                <c:pt idx="358" formatCode="General">
                  <c:v>2.0135677840881299E-4</c:v>
                </c:pt>
                <c:pt idx="359">
                  <c:v>5.4904585572877402E-6</c:v>
                </c:pt>
                <c:pt idx="360" formatCode="General">
                  <c:v>2.4907227658654001E-3</c:v>
                </c:pt>
                <c:pt idx="361" formatCode="General">
                  <c:v>1.1030102276286501E-3</c:v>
                </c:pt>
                <c:pt idx="362">
                  <c:v>4.1982647302352702E-5</c:v>
                </c:pt>
                <c:pt idx="363" formatCode="General">
                  <c:v>6.1561786377521402E-3</c:v>
                </c:pt>
                <c:pt idx="364" formatCode="General">
                  <c:v>1.6797232284706399E-3</c:v>
                </c:pt>
                <c:pt idx="365" formatCode="General">
                  <c:v>1.2973236413886199E-4</c:v>
                </c:pt>
                <c:pt idx="366">
                  <c:v>5.7279868166283602E-7</c:v>
                </c:pt>
                <c:pt idx="367" formatCode="General">
                  <c:v>5.1305514031778198E-3</c:v>
                </c:pt>
                <c:pt idx="368" formatCode="General">
                  <c:v>6.9103447078197097E-3</c:v>
                </c:pt>
                <c:pt idx="369">
                  <c:v>5.44329353290312E-6</c:v>
                </c:pt>
                <c:pt idx="370" formatCode="General">
                  <c:v>5.7395990989230199E-4</c:v>
                </c:pt>
                <c:pt idx="371" formatCode="General">
                  <c:v>1.2483987185296899E-3</c:v>
                </c:pt>
                <c:pt idx="372" formatCode="General">
                  <c:v>1.1385376520370701E-2</c:v>
                </c:pt>
                <c:pt idx="373" formatCode="General">
                  <c:v>4.3221754148642698E-3</c:v>
                </c:pt>
                <c:pt idx="374">
                  <c:v>6.2302761037858696E-5</c:v>
                </c:pt>
                <c:pt idx="375" formatCode="General">
                  <c:v>1.04708168768143E-4</c:v>
                </c:pt>
                <c:pt idx="376" formatCode="General">
                  <c:v>6.1618267508272203E-3</c:v>
                </c:pt>
                <c:pt idx="377" formatCode="General">
                  <c:v>1.40854470619924E-2</c:v>
                </c:pt>
                <c:pt idx="378">
                  <c:v>5.58429080128142E-6</c:v>
                </c:pt>
                <c:pt idx="379" formatCode="General">
                  <c:v>7.9419725276056504E-4</c:v>
                </c:pt>
                <c:pt idx="380">
                  <c:v>4.7740593948132902E-6</c:v>
                </c:pt>
                <c:pt idx="381" formatCode="General">
                  <c:v>1.0978511778201401E-3</c:v>
                </c:pt>
                <c:pt idx="382" formatCode="General">
                  <c:v>1.6001229078910498E-2</c:v>
                </c:pt>
                <c:pt idx="383" formatCode="General">
                  <c:v>5.92621278758275E-3</c:v>
                </c:pt>
                <c:pt idx="384">
                  <c:v>9.4626248799473196E-5</c:v>
                </c:pt>
                <c:pt idx="385">
                  <c:v>9.2235527706894404E-5</c:v>
                </c:pt>
                <c:pt idx="386" formatCode="General">
                  <c:v>5.8573287685460204E-3</c:v>
                </c:pt>
                <c:pt idx="387" formatCode="General">
                  <c:v>1.6039262533795701E-2</c:v>
                </c:pt>
                <c:pt idx="388" formatCode="General">
                  <c:v>1.11650159721737E-3</c:v>
                </c:pt>
                <c:pt idx="389">
                  <c:v>4.9226531588666799E-6</c:v>
                </c:pt>
                <c:pt idx="390" formatCode="General">
                  <c:v>7.77849102896597E-4</c:v>
                </c:pt>
                <c:pt idx="391" formatCode="General">
                  <c:v>1.3990540682834699E-2</c:v>
                </c:pt>
                <c:pt idx="392">
                  <c:v>5.3953926924917503E-6</c:v>
                </c:pt>
                <c:pt idx="393" formatCode="General">
                  <c:v>6.2079760196202703E-3</c:v>
                </c:pt>
                <c:pt idx="394" formatCode="General">
                  <c:v>1.07002852623007E-4</c:v>
                </c:pt>
                <c:pt idx="395" formatCode="General">
                  <c:v>4.2550403114690397E-3</c:v>
                </c:pt>
                <c:pt idx="396" formatCode="General">
                  <c:v>1.13635319912006E-2</c:v>
                </c:pt>
                <c:pt idx="397">
                  <c:v>6.0491809353919097E-5</c:v>
                </c:pt>
                <c:pt idx="398" formatCode="General">
                  <c:v>1.2635592735669801E-3</c:v>
                </c:pt>
                <c:pt idx="399">
                  <c:v>5.5859582022788604E-6</c:v>
                </c:pt>
                <c:pt idx="400" formatCode="General">
                  <c:v>6.8350648396361298E-3</c:v>
                </c:pt>
                <c:pt idx="401" formatCode="General">
                  <c:v>5.6032965246295197E-4</c:v>
                </c:pt>
                <c:pt idx="402" formatCode="General">
                  <c:v>5.1429441677230802E-3</c:v>
                </c:pt>
                <c:pt idx="403" formatCode="General">
                  <c:v>1.3189732839283399E-4</c:v>
                </c:pt>
                <c:pt idx="404">
                  <c:v>5.5352503856180398E-7</c:v>
                </c:pt>
                <c:pt idx="405" formatCode="General">
                  <c:v>6.1151598857636597E-3</c:v>
                </c:pt>
                <c:pt idx="406" formatCode="General">
                  <c:v>1.6472108766896901E-3</c:v>
                </c:pt>
                <c:pt idx="407" formatCode="General">
                  <c:v>1.1107606695709999E-3</c:v>
                </c:pt>
                <c:pt idx="408">
                  <c:v>5.6073714628661699E-6</c:v>
                </c:pt>
                <c:pt idx="409">
                  <c:v>4.0753634076350502E-5</c:v>
                </c:pt>
                <c:pt idx="410" formatCode="General">
                  <c:v>2.45281190426525E-3</c:v>
                </c:pt>
                <c:pt idx="411" formatCode="General">
                  <c:v>2.8231545975109899E-3</c:v>
                </c:pt>
                <c:pt idx="412" formatCode="General">
                  <c:v>1.1641719288975301E-4</c:v>
                </c:pt>
                <c:pt idx="413" formatCode="General">
                  <c:v>1.9615540460444399E-4</c:v>
                </c:pt>
                <c:pt idx="414" formatCode="General">
                  <c:v>2.1305503211080201E-3</c:v>
                </c:pt>
                <c:pt idx="415" formatCode="General">
                  <c:v>6.8585438261878904E-4</c:v>
                </c:pt>
                <c:pt idx="416" formatCode="General">
                  <c:v>4.3808133903665102E-4</c:v>
                </c:pt>
                <c:pt idx="417">
                  <c:v>5.1642685224158599E-6</c:v>
                </c:pt>
                <c:pt idx="418">
                  <c:v>1.9170115578414201E-5</c:v>
                </c:pt>
                <c:pt idx="419" formatCode="General">
                  <c:v>1.06562665445936E-3</c:v>
                </c:pt>
                <c:pt idx="420">
                  <c:v>7.7296879801477304E-5</c:v>
                </c:pt>
                <c:pt idx="421" formatCode="General">
                  <c:v>5.7378598290182303E-4</c:v>
                </c:pt>
                <c:pt idx="422">
                  <c:v>5.066258038132E-5</c:v>
                </c:pt>
                <c:pt idx="423" formatCode="General">
                  <c:v>2.89321178791853E-4</c:v>
                </c:pt>
                <c:pt idx="424" formatCode="General">
                  <c:v>4.5366411026189401E-4</c:v>
                </c:pt>
                <c:pt idx="425">
                  <c:v>9.5112664581107302E-5</c:v>
                </c:pt>
                <c:pt idx="426">
                  <c:v>3.6285576154737599E-6</c:v>
                </c:pt>
                <c:pt idx="427">
                  <c:v>3.8709142414912801E-5</c:v>
                </c:pt>
                <c:pt idx="428" formatCode="General">
                  <c:v>1.2318522927225401E-4</c:v>
                </c:pt>
                <c:pt idx="429" formatCode="General">
                  <c:v>2.2134999378325401E-4</c:v>
                </c:pt>
                <c:pt idx="430" formatCode="General">
                  <c:v>1.1672000136569E-4</c:v>
                </c:pt>
                <c:pt idx="431">
                  <c:v>6.0991135474190899E-5</c:v>
                </c:pt>
                <c:pt idx="432">
                  <c:v>2.3974980998644601E-6</c:v>
                </c:pt>
                <c:pt idx="433">
                  <c:v>6.83737933044314E-5</c:v>
                </c:pt>
                <c:pt idx="434">
                  <c:v>1.00350122456261E-5</c:v>
                </c:pt>
                <c:pt idx="435">
                  <c:v>3.01345476986078E-5</c:v>
                </c:pt>
                <c:pt idx="436">
                  <c:v>7.5635683814436099E-7</c:v>
                </c:pt>
                <c:pt idx="437">
                  <c:v>9.0341356037328903E-6</c:v>
                </c:pt>
                <c:pt idx="438">
                  <c:v>1.60178420280575E-6</c:v>
                </c:pt>
                <c:pt idx="439">
                  <c:v>1.4056584949778199E-7</c:v>
                </c:pt>
                <c:pt idx="440">
                  <c:v>1.7842770171356E-7</c:v>
                </c:pt>
                <c:pt idx="441">
                  <c:v>2.0371891604675201E-6</c:v>
                </c:pt>
                <c:pt idx="442">
                  <c:v>1.15119847218859E-5</c:v>
                </c:pt>
                <c:pt idx="443">
                  <c:v>3.8475626808301897E-5</c:v>
                </c:pt>
                <c:pt idx="444">
                  <c:v>8.7478106450730804E-5</c:v>
                </c:pt>
                <c:pt idx="445" formatCode="General">
                  <c:v>1.4966254558681499E-4</c:v>
                </c:pt>
                <c:pt idx="446" formatCode="General">
                  <c:v>1.5830593756062901E-4</c:v>
                </c:pt>
                <c:pt idx="447">
                  <c:v>9.5677887491825901E-7</c:v>
                </c:pt>
                <c:pt idx="448" formatCode="General">
                  <c:v>1.22493803452124E-4</c:v>
                </c:pt>
                <c:pt idx="449">
                  <c:v>1.2722819775616499E-5</c:v>
                </c:pt>
                <c:pt idx="450">
                  <c:v>6.5385201287833798E-5</c:v>
                </c:pt>
                <c:pt idx="451">
                  <c:v>2.4795559606564801E-5</c:v>
                </c:pt>
                <c:pt idx="452">
                  <c:v>7.7497457274486404E-5</c:v>
                </c:pt>
                <c:pt idx="453" formatCode="General">
                  <c:v>2.8190744430673298E-4</c:v>
                </c:pt>
                <c:pt idx="454" formatCode="General">
                  <c:v>5.7912740727153597E-4</c:v>
                </c:pt>
                <c:pt idx="455" formatCode="General">
                  <c:v>7.3419077275461899E-4</c:v>
                </c:pt>
                <c:pt idx="456">
                  <c:v>3.0224708650223299E-6</c:v>
                </c:pt>
                <c:pt idx="457" formatCode="General">
                  <c:v>5.6185655261762496E-4</c:v>
                </c:pt>
                <c:pt idx="458">
                  <c:v>4.8922937553749897E-5</c:v>
                </c:pt>
                <c:pt idx="459" formatCode="General">
                  <c:v>2.5216158431781802E-4</c:v>
                </c:pt>
                <c:pt idx="460">
                  <c:v>5.2507916417306099E-5</c:v>
                </c:pt>
                <c:pt idx="461" formatCode="General">
                  <c:v>3.6661120422640801E-4</c:v>
                </c:pt>
                <c:pt idx="462">
                  <c:v>7.1514516508639003E-7</c:v>
                </c:pt>
                <c:pt idx="463" formatCode="General">
                  <c:v>1.35376093666362E-3</c:v>
                </c:pt>
                <c:pt idx="464" formatCode="General">
                  <c:v>2.7135178735518701E-3</c:v>
                </c:pt>
                <c:pt idx="465" formatCode="General">
                  <c:v>3.13204021016583E-3</c:v>
                </c:pt>
                <c:pt idx="466">
                  <c:v>4.55810158742572E-6</c:v>
                </c:pt>
                <c:pt idx="467" formatCode="General">
                  <c:v>2.1089709071120898E-3</c:v>
                </c:pt>
                <c:pt idx="468">
                  <c:v>9.7362921575502902E-5</c:v>
                </c:pt>
                <c:pt idx="469" formatCode="General">
                  <c:v>7.1942603082051401E-4</c:v>
                </c:pt>
                <c:pt idx="470" formatCode="General">
                  <c:v>8.6634931922294699E-4</c:v>
                </c:pt>
                <c:pt idx="471">
                  <c:v>7.7925362583376501E-5</c:v>
                </c:pt>
                <c:pt idx="472" formatCode="General">
                  <c:v>3.5758288477052299E-3</c:v>
                </c:pt>
                <c:pt idx="473">
                  <c:v>6.9714212749274602E-6</c:v>
                </c:pt>
                <c:pt idx="474" formatCode="General">
                  <c:v>7.7667718643040298E-3</c:v>
                </c:pt>
                <c:pt idx="475">
                  <c:v>6.4661521929029501E-6</c:v>
                </c:pt>
                <c:pt idx="476" formatCode="General">
                  <c:v>8.7049825167031993E-3</c:v>
                </c:pt>
                <c:pt idx="477" formatCode="General">
                  <c:v>5.4352360304967904E-3</c:v>
                </c:pt>
                <c:pt idx="478" formatCode="General">
                  <c:v>1.4617205772034499E-4</c:v>
                </c:pt>
                <c:pt idx="479" formatCode="General">
                  <c:v>9.9677905324194508E-4</c:v>
                </c:pt>
                <c:pt idx="480" formatCode="General">
                  <c:v>1.39867338761208E-3</c:v>
                </c:pt>
                <c:pt idx="481" formatCode="General">
                  <c:v>1.18552544887447E-4</c:v>
                </c:pt>
                <c:pt idx="482" formatCode="General">
                  <c:v>6.4950879567470402E-3</c:v>
                </c:pt>
                <c:pt idx="483">
                  <c:v>6.1555944267620898E-6</c:v>
                </c:pt>
                <c:pt idx="484" formatCode="General">
                  <c:v>1.43915058638193E-2</c:v>
                </c:pt>
                <c:pt idx="485">
                  <c:v>6.9987157624511999E-6</c:v>
                </c:pt>
                <c:pt idx="486" formatCode="General">
                  <c:v>1.7772999059505801E-2</c:v>
                </c:pt>
                <c:pt idx="487" formatCode="General">
                  <c:v>7.4641320669456297E-3</c:v>
                </c:pt>
                <c:pt idx="488" formatCode="General">
                  <c:v>1.6510551100253399E-4</c:v>
                </c:pt>
                <c:pt idx="489" formatCode="General">
                  <c:v>1.40354557757556E-3</c:v>
                </c:pt>
                <c:pt idx="490" formatCode="General">
                  <c:v>1.58627474810396E-3</c:v>
                </c:pt>
                <c:pt idx="491" formatCode="General">
                  <c:v>1.3427482115315701E-4</c:v>
                </c:pt>
                <c:pt idx="492" formatCode="General">
                  <c:v>7.8166213056505597E-3</c:v>
                </c:pt>
                <c:pt idx="493">
                  <c:v>6.9994347006373503E-6</c:v>
                </c:pt>
                <c:pt idx="494" formatCode="General">
                  <c:v>2.0260346151323601E-2</c:v>
                </c:pt>
                <c:pt idx="495" formatCode="General">
                  <c:v>2.0273689793478902E-2</c:v>
                </c:pt>
                <c:pt idx="496">
                  <c:v>6.9523431987741599E-6</c:v>
                </c:pt>
                <c:pt idx="497" formatCode="General">
                  <c:v>7.8321681402981607E-3</c:v>
                </c:pt>
                <c:pt idx="498" formatCode="General">
                  <c:v>1.33542100655624E-4</c:v>
                </c:pt>
                <c:pt idx="499" formatCode="General">
                  <c:v>1.59151635957768E-3</c:v>
                </c:pt>
                <c:pt idx="500" formatCode="General">
                  <c:v>1.3977039449153399E-3</c:v>
                </c:pt>
                <c:pt idx="501" formatCode="General">
                  <c:v>1.6586779208390101E-4</c:v>
                </c:pt>
                <c:pt idx="502" formatCode="General">
                  <c:v>7.4428264708305001E-3</c:v>
                </c:pt>
                <c:pt idx="503">
                  <c:v>7.0402365466836998E-6</c:v>
                </c:pt>
                <c:pt idx="504" formatCode="General">
                  <c:v>1.7745402432792299E-2</c:v>
                </c:pt>
                <c:pt idx="505" formatCode="General">
                  <c:v>1.4387872019970801E-2</c:v>
                </c:pt>
                <c:pt idx="506">
                  <c:v>6.1101003047711401E-6</c:v>
                </c:pt>
                <c:pt idx="507" formatCode="General">
                  <c:v>6.5017894440807904E-3</c:v>
                </c:pt>
                <c:pt idx="508" formatCode="General">
                  <c:v>1.1782392111022299E-4</c:v>
                </c:pt>
                <c:pt idx="509" formatCode="General">
                  <c:v>1.40192759325967E-3</c:v>
                </c:pt>
                <c:pt idx="510" formatCode="General">
                  <c:v>9.91885815822259E-4</c:v>
                </c:pt>
                <c:pt idx="511" formatCode="General">
                  <c:v>1.46701002693342E-4</c:v>
                </c:pt>
                <c:pt idx="512" formatCode="General">
                  <c:v>5.4153525949584697E-3</c:v>
                </c:pt>
                <c:pt idx="513">
                  <c:v>6.4978771263897498E-6</c:v>
                </c:pt>
                <c:pt idx="514" formatCode="General">
                  <c:v>8.68390585704161E-3</c:v>
                </c:pt>
                <c:pt idx="515" formatCode="General">
                  <c:v>7.7574699359227103E-3</c:v>
                </c:pt>
                <c:pt idx="516" formatCode="General">
                  <c:v>3.5759257552059002E-3</c:v>
                </c:pt>
                <c:pt idx="517">
                  <c:v>6.9166811300649303E-6</c:v>
                </c:pt>
                <c:pt idx="518">
                  <c:v>7.7402845387212994E-5</c:v>
                </c:pt>
                <c:pt idx="519" formatCode="General">
                  <c:v>8.6743384071641698E-4</c:v>
                </c:pt>
                <c:pt idx="520" formatCode="General">
                  <c:v>7.1544166016638102E-4</c:v>
                </c:pt>
                <c:pt idx="521">
                  <c:v>9.76049237578277E-5</c:v>
                </c:pt>
                <c:pt idx="522" formatCode="General">
                  <c:v>2.09968414488687E-3</c:v>
                </c:pt>
                <c:pt idx="523">
                  <c:v>4.5750274520679603E-6</c:v>
                </c:pt>
                <c:pt idx="524" formatCode="General">
                  <c:v>3.1217763540237202E-3</c:v>
                </c:pt>
                <c:pt idx="525" formatCode="General">
                  <c:v>2.7076703624384401E-3</c:v>
                </c:pt>
                <c:pt idx="526" formatCode="General">
                  <c:v>1.35236057905314E-3</c:v>
                </c:pt>
                <c:pt idx="527" formatCode="General">
                  <c:v>3.6664365254060499E-4</c:v>
                </c:pt>
                <c:pt idx="528">
                  <c:v>7.0953433815771901E-7</c:v>
                </c:pt>
                <c:pt idx="529">
                  <c:v>5.21486638605856E-5</c:v>
                </c:pt>
                <c:pt idx="530">
                  <c:v>4.8982380342858899E-5</c:v>
                </c:pt>
                <c:pt idx="531" formatCode="General">
                  <c:v>2.5068123249522402E-4</c:v>
                </c:pt>
                <c:pt idx="532">
                  <c:v>3.02953720708368E-6</c:v>
                </c:pt>
                <c:pt idx="533" formatCode="General">
                  <c:v>5.5910675719506096E-4</c:v>
                </c:pt>
                <c:pt idx="534" formatCode="General">
                  <c:v>7.3131564248202598E-4</c:v>
                </c:pt>
                <c:pt idx="535" formatCode="General">
                  <c:v>5.7742717542676799E-4</c:v>
                </c:pt>
                <c:pt idx="536" formatCode="General">
                  <c:v>2.81356115437698E-4</c:v>
                </c:pt>
                <c:pt idx="537">
                  <c:v>7.7421851059164795E-5</c:v>
                </c:pt>
                <c:pt idx="538">
                  <c:v>1.27227889311073E-5</c:v>
                </c:pt>
                <c:pt idx="539">
                  <c:v>2.4599146961547E-5</c:v>
                </c:pt>
                <c:pt idx="540">
                  <c:v>9.5771233491452709E-7</c:v>
                </c:pt>
                <c:pt idx="541">
                  <c:v>6.4922312675193204E-5</c:v>
                </c:pt>
                <c:pt idx="542" formatCode="General">
                  <c:v>1.21729067431598E-4</c:v>
                </c:pt>
                <c:pt idx="543" formatCode="General">
                  <c:v>1.57450644743184E-4</c:v>
                </c:pt>
                <c:pt idx="544" formatCode="General">
                  <c:v>1.48980589663595E-4</c:v>
                </c:pt>
                <c:pt idx="545">
                  <c:v>8.7153415555765604E-5</c:v>
                </c:pt>
                <c:pt idx="546">
                  <c:v>3.8364942157346003E-5</c:v>
                </c:pt>
                <c:pt idx="547">
                  <c:v>1.1488431932091099E-5</c:v>
                </c:pt>
                <c:pt idx="548">
                  <c:v>2.0347084636055401E-6</c:v>
                </c:pt>
                <c:pt idx="549">
                  <c:v>1.7835857264515201E-7</c:v>
                </c:pt>
                <c:pt idx="550">
                  <c:v>1.5753945585308399E-7</c:v>
                </c:pt>
                <c:pt idx="551">
                  <c:v>1.7966910971117801E-6</c:v>
                </c:pt>
                <c:pt idx="552">
                  <c:v>1.0141804379307801E-5</c:v>
                </c:pt>
                <c:pt idx="553">
                  <c:v>3.3857408277908197E-5</c:v>
                </c:pt>
                <c:pt idx="554">
                  <c:v>7.6884875614171506E-5</c:v>
                </c:pt>
                <c:pt idx="555" formatCode="General">
                  <c:v>1.31359931221941E-4</c:v>
                </c:pt>
                <c:pt idx="556" formatCode="General">
                  <c:v>1.3875322074853401E-4</c:v>
                </c:pt>
                <c:pt idx="557" formatCode="General">
                  <c:v>1.0722279494742401E-4</c:v>
                </c:pt>
                <c:pt idx="558">
                  <c:v>5.7160865630328798E-5</c:v>
                </c:pt>
                <c:pt idx="559">
                  <c:v>2.1647168710626901E-5</c:v>
                </c:pt>
                <c:pt idx="560">
                  <c:v>8.4653462318713095E-7</c:v>
                </c:pt>
                <c:pt idx="561">
                  <c:v>1.1242422537567399E-5</c:v>
                </c:pt>
                <c:pt idx="562">
                  <c:v>6.8396019425104795E-5</c:v>
                </c:pt>
                <c:pt idx="563" formatCode="General">
                  <c:v>2.48467073522336E-4</c:v>
                </c:pt>
                <c:pt idx="564" formatCode="General">
                  <c:v>5.0974040331143596E-4</c:v>
                </c:pt>
                <c:pt idx="565" formatCode="General">
                  <c:v>6.4534206165067201E-4</c:v>
                </c:pt>
                <c:pt idx="566" formatCode="General">
                  <c:v>4.9319577944108501E-4</c:v>
                </c:pt>
                <c:pt idx="567" formatCode="General">
                  <c:v>2.2104915629130701E-4</c:v>
                </c:pt>
                <c:pt idx="568">
                  <c:v>4.59702448908645E-5</c:v>
                </c:pt>
                <c:pt idx="569">
                  <c:v>6.2500433980245997E-7</c:v>
                </c:pt>
                <c:pt idx="570">
                  <c:v>2.6796940049644802E-6</c:v>
                </c:pt>
                <c:pt idx="571">
                  <c:v>4.3313898112072102E-5</c:v>
                </c:pt>
                <c:pt idx="572" formatCode="General">
                  <c:v>3.2410261397286798E-4</c:v>
                </c:pt>
                <c:pt idx="573" formatCode="General">
                  <c:v>1.19507343995638E-3</c:v>
                </c:pt>
                <c:pt idx="574" formatCode="General">
                  <c:v>2.39203582239843E-3</c:v>
                </c:pt>
                <c:pt idx="575" formatCode="General">
                  <c:v>2.7569399865177298E-3</c:v>
                </c:pt>
                <c:pt idx="576" formatCode="General">
                  <c:v>1.85353752596244E-3</c:v>
                </c:pt>
                <c:pt idx="577" formatCode="General">
                  <c:v>6.3123121282103196E-4</c:v>
                </c:pt>
                <c:pt idx="578">
                  <c:v>6.8225616426459998E-5</c:v>
                </c:pt>
                <c:pt idx="579">
                  <c:v>6.09216132111482E-6</c:v>
                </c:pt>
                <c:pt idx="580">
                  <c:v>4.0500861881854001E-6</c:v>
                </c:pt>
                <c:pt idx="581">
                  <c:v>8.6382234749576698E-5</c:v>
                </c:pt>
                <c:pt idx="582" formatCode="General">
                  <c:v>7.6741348858203496E-4</c:v>
                </c:pt>
                <c:pt idx="583" formatCode="General">
                  <c:v>3.1627404167070602E-3</c:v>
                </c:pt>
                <c:pt idx="584" formatCode="General">
                  <c:v>6.8591188033086297E-3</c:v>
                </c:pt>
                <c:pt idx="585" formatCode="General">
                  <c:v>7.6759915681036397E-3</c:v>
                </c:pt>
                <c:pt idx="586" formatCode="General">
                  <c:v>4.7844578704032302E-3</c:v>
                </c:pt>
                <c:pt idx="587" formatCode="General">
                  <c:v>8.7572445288429195E-4</c:v>
                </c:pt>
                <c:pt idx="588" formatCode="General">
                  <c:v>1.03969924652846E-4</c:v>
                </c:pt>
                <c:pt idx="589">
                  <c:v>5.3881280438835099E-6</c:v>
                </c:pt>
                <c:pt idx="590">
                  <c:v>5.7573335048155897E-6</c:v>
                </c:pt>
                <c:pt idx="591" formatCode="General">
                  <c:v>1.2995344088362299E-4</c:v>
                </c:pt>
                <c:pt idx="592" formatCode="General">
                  <c:v>1.24151358316382E-3</c:v>
                </c:pt>
                <c:pt idx="593" formatCode="General">
                  <c:v>5.7557854272207998E-3</c:v>
                </c:pt>
                <c:pt idx="594" formatCode="General">
                  <c:v>1.2733964383057499E-2</c:v>
                </c:pt>
                <c:pt idx="595" formatCode="General">
                  <c:v>1.5698182975517099E-2</c:v>
                </c:pt>
                <c:pt idx="596" formatCode="General">
                  <c:v>6.5808179210450901E-3</c:v>
                </c:pt>
                <c:pt idx="597" formatCode="General">
                  <c:v>1.23507067401604E-3</c:v>
                </c:pt>
                <c:pt idx="598" formatCode="General">
                  <c:v>1.17948287005502E-4</c:v>
                </c:pt>
                <c:pt idx="599">
                  <c:v>6.1393991204650103E-6</c:v>
                </c:pt>
                <c:pt idx="600">
                  <c:v>6.2449065373023201E-6</c:v>
                </c:pt>
                <c:pt idx="601" formatCode="General">
                  <c:v>1.4708654780686299E-4</c:v>
                </c:pt>
                <c:pt idx="602" formatCode="General">
                  <c:v>1.4109182550570199E-3</c:v>
                </c:pt>
                <c:pt idx="603" formatCode="General">
                  <c:v>6.9410807766483304E-3</c:v>
                </c:pt>
                <c:pt idx="604" formatCode="General">
                  <c:v>1.7957216726545901E-2</c:v>
                </c:pt>
                <c:pt idx="605" formatCode="General">
                  <c:v>1.7938240527993601E-2</c:v>
                </c:pt>
                <c:pt idx="606" formatCode="General">
                  <c:v>6.9169145648909003E-3</c:v>
                </c:pt>
                <c:pt idx="607" formatCode="General">
                  <c:v>1.4032173294186399E-3</c:v>
                </c:pt>
                <c:pt idx="608" formatCode="General">
                  <c:v>1.4601123504863801E-4</c:v>
                </c:pt>
                <c:pt idx="609">
                  <c:v>6.1874687680145298E-6</c:v>
                </c:pt>
                <c:pt idx="610">
                  <c:v>6.2158178224468704E-6</c:v>
                </c:pt>
                <c:pt idx="611" formatCode="General">
                  <c:v>1.19221251850131E-4</c:v>
                </c:pt>
                <c:pt idx="612" formatCode="General">
                  <c:v>1.24561844769472E-3</c:v>
                </c:pt>
                <c:pt idx="613" formatCode="General">
                  <c:v>6.6202543178884004E-3</c:v>
                </c:pt>
                <c:pt idx="614" formatCode="General">
                  <c:v>1.5755630772744299E-2</c:v>
                </c:pt>
                <c:pt idx="615" formatCode="General">
                  <c:v>1.27520011978346E-2</c:v>
                </c:pt>
                <c:pt idx="616" formatCode="General">
                  <c:v>5.75377081143449E-3</c:v>
                </c:pt>
                <c:pt idx="617" formatCode="General">
                  <c:v>1.23859426955519E-3</c:v>
                </c:pt>
                <c:pt idx="618" formatCode="General">
                  <c:v>1.2940387807833001E-4</c:v>
                </c:pt>
                <c:pt idx="619">
                  <c:v>5.7231112671978997E-6</c:v>
                </c:pt>
                <c:pt idx="620">
                  <c:v>5.4740155873105599E-6</c:v>
                </c:pt>
                <c:pt idx="621" formatCode="General">
                  <c:v>1.0535770671691399E-4</c:v>
                </c:pt>
                <c:pt idx="622" formatCode="General">
                  <c:v>8.85372568200493E-4</c:v>
                </c:pt>
                <c:pt idx="623" formatCode="General">
                  <c:v>4.8244533246269298E-3</c:v>
                </c:pt>
                <c:pt idx="624" formatCode="General">
                  <c:v>7.7229988758206001E-3</c:v>
                </c:pt>
                <c:pt idx="625" formatCode="General">
                  <c:v>6.8885978145102299E-3</c:v>
                </c:pt>
                <c:pt idx="626" formatCode="General">
                  <c:v>3.1705948788460499E-3</c:v>
                </c:pt>
                <c:pt idx="627" formatCode="General">
                  <c:v>7.6796102603685296E-4</c:v>
                </c:pt>
                <c:pt idx="628">
                  <c:v>8.6273944305850696E-5</c:v>
                </c:pt>
                <c:pt idx="629">
                  <c:v>4.0378610186874297E-6</c:v>
                </c:pt>
                <c:pt idx="630">
                  <c:v>6.2068213275940797E-6</c:v>
                </c:pt>
                <c:pt idx="631">
                  <c:v>6.9328913676695999E-5</c:v>
                </c:pt>
                <c:pt idx="632" formatCode="General">
                  <c:v>6.3944410024909003E-4</c:v>
                </c:pt>
                <c:pt idx="633" formatCode="General">
                  <c:v>1.8735128560575999E-3</c:v>
                </c:pt>
                <c:pt idx="634" formatCode="General">
                  <c:v>2.7812330328609298E-3</c:v>
                </c:pt>
                <c:pt idx="635" formatCode="General">
                  <c:v>2.4087842925516701E-3</c:v>
                </c:pt>
                <c:pt idx="636" formatCode="General">
                  <c:v>1.2013735463824999E-3</c:v>
                </c:pt>
                <c:pt idx="637" formatCode="General">
                  <c:v>3.2524168626989799E-4</c:v>
                </c:pt>
                <c:pt idx="638">
                  <c:v>4.3387457030814401E-5</c:v>
                </c:pt>
                <c:pt idx="639">
                  <c:v>2.6797361187644399E-6</c:v>
                </c:pt>
                <c:pt idx="640">
                  <c:v>6.3665803233374601E-7</c:v>
                </c:pt>
                <c:pt idx="641">
                  <c:v>4.6710779688029002E-5</c:v>
                </c:pt>
                <c:pt idx="642" formatCode="General">
                  <c:v>2.24254231674561E-4</c:v>
                </c:pt>
                <c:pt idx="643" formatCode="General">
                  <c:v>4.9949617151668095E-4</c:v>
                </c:pt>
                <c:pt idx="644" formatCode="General">
                  <c:v>6.5246515916014705E-4</c:v>
                </c:pt>
                <c:pt idx="645" formatCode="General">
                  <c:v>5.1446712459961199E-4</c:v>
                </c:pt>
                <c:pt idx="646" formatCode="General">
                  <c:v>2.5034033451687502E-4</c:v>
                </c:pt>
                <c:pt idx="647">
                  <c:v>6.8795176578221494E-5</c:v>
                </c:pt>
                <c:pt idx="648">
                  <c:v>1.1291307733221E-5</c:v>
                </c:pt>
                <c:pt idx="649">
                  <c:v>8.4886898938626395E-7</c:v>
                </c:pt>
                <c:pt idx="650">
                  <c:v>2.2095888899236899E-5</c:v>
                </c:pt>
                <c:pt idx="651">
                  <c:v>5.8236724542969603E-5</c:v>
                </c:pt>
                <c:pt idx="652" formatCode="General">
                  <c:v>1.0905528133399501E-4</c:v>
                </c:pt>
                <c:pt idx="653" formatCode="General">
                  <c:v>1.4087270339430201E-4</c:v>
                </c:pt>
                <c:pt idx="654" formatCode="General">
                  <c:v>1.3311004244630001E-4</c:v>
                </c:pt>
                <c:pt idx="655">
                  <c:v>7.7763536122876393E-5</c:v>
                </c:pt>
                <c:pt idx="656">
                  <c:v>3.4190176476825303E-5</c:v>
                </c:pt>
                <c:pt idx="657">
                  <c:v>1.0226612628659801E-5</c:v>
                </c:pt>
                <c:pt idx="658">
                  <c:v>1.80924412283494E-6</c:v>
                </c:pt>
                <c:pt idx="659">
                  <c:v>1.5841804098922299E-7</c:v>
                </c:pt>
                <c:pt idx="660">
                  <c:v>9.9354329390508903E-8</c:v>
                </c:pt>
                <c:pt idx="661">
                  <c:v>1.1318429766107101E-6</c:v>
                </c:pt>
                <c:pt idx="662">
                  <c:v>6.3819157274860197E-6</c:v>
                </c:pt>
                <c:pt idx="663">
                  <c:v>2.12810254647403E-5</c:v>
                </c:pt>
                <c:pt idx="664">
                  <c:v>4.8267323574881601E-5</c:v>
                </c:pt>
                <c:pt idx="665">
                  <c:v>8.2353740474708096E-5</c:v>
                </c:pt>
                <c:pt idx="666">
                  <c:v>8.6867923589765804E-5</c:v>
                </c:pt>
                <c:pt idx="667">
                  <c:v>6.7039456716121593E-5</c:v>
                </c:pt>
                <c:pt idx="668">
                  <c:v>3.5693431683133201E-5</c:v>
                </c:pt>
                <c:pt idx="669">
                  <c:v>1.34988972784943E-5</c:v>
                </c:pt>
                <c:pt idx="670">
                  <c:v>5.3499415232601697E-7</c:v>
                </c:pt>
                <c:pt idx="671">
                  <c:v>7.0959060355520902E-6</c:v>
                </c:pt>
                <c:pt idx="672">
                  <c:v>4.3116720936543901E-5</c:v>
                </c:pt>
                <c:pt idx="673" formatCode="General">
                  <c:v>1.5642374714438999E-4</c:v>
                </c:pt>
                <c:pt idx="674" formatCode="General">
                  <c:v>3.2047601052787999E-4</c:v>
                </c:pt>
                <c:pt idx="675" formatCode="General">
                  <c:v>4.0517484114502598E-4</c:v>
                </c:pt>
                <c:pt idx="676" formatCode="General">
                  <c:v>3.0923212161858402E-4</c:v>
                </c:pt>
                <c:pt idx="677" formatCode="General">
                  <c:v>1.3841080387102199E-4</c:v>
                </c:pt>
                <c:pt idx="678">
                  <c:v>2.87474841043377E-5</c:v>
                </c:pt>
                <c:pt idx="679">
                  <c:v>3.9015970595911E-7</c:v>
                </c:pt>
                <c:pt idx="680">
                  <c:v>1.69699251856239E-6</c:v>
                </c:pt>
                <c:pt idx="681">
                  <c:v>2.7391379793449402E-5</c:v>
                </c:pt>
                <c:pt idx="682" formatCode="General">
                  <c:v>2.0465923323452801E-4</c:v>
                </c:pt>
                <c:pt idx="683" formatCode="General">
                  <c:v>7.5356247708198399E-4</c:v>
                </c:pt>
                <c:pt idx="684" formatCode="General">
                  <c:v>1.5061725056372999E-3</c:v>
                </c:pt>
                <c:pt idx="685" formatCode="General">
                  <c:v>1.73340188793471E-3</c:v>
                </c:pt>
                <c:pt idx="686" formatCode="General">
                  <c:v>1.1636008662015401E-3</c:v>
                </c:pt>
                <c:pt idx="687" formatCode="General">
                  <c:v>3.95605606513912E-4</c:v>
                </c:pt>
                <c:pt idx="688">
                  <c:v>4.2666510901299803E-5</c:v>
                </c:pt>
                <c:pt idx="689">
                  <c:v>3.80270080416279E-6</c:v>
                </c:pt>
                <c:pt idx="690">
                  <c:v>2.57049305631708E-6</c:v>
                </c:pt>
                <c:pt idx="691">
                  <c:v>5.4742844446968703E-5</c:v>
                </c:pt>
                <c:pt idx="692" formatCode="General">
                  <c:v>4.8555464892445401E-4</c:v>
                </c:pt>
                <c:pt idx="693" formatCode="General">
                  <c:v>1.9981253223411398E-3</c:v>
                </c:pt>
                <c:pt idx="694" formatCode="General">
                  <c:v>4.32681640231575E-3</c:v>
                </c:pt>
                <c:pt idx="695" formatCode="General">
                  <c:v>4.83474300662668E-3</c:v>
                </c:pt>
                <c:pt idx="696" formatCode="General">
                  <c:v>3.0082871764230399E-3</c:v>
                </c:pt>
                <c:pt idx="697" formatCode="General">
                  <c:v>5.4955103132697304E-4</c:v>
                </c:pt>
                <c:pt idx="698">
                  <c:v>6.5129252527461594E-5</c:v>
                </c:pt>
                <c:pt idx="699">
                  <c:v>3.3688129162373298E-6</c:v>
                </c:pt>
                <c:pt idx="700">
                  <c:v>3.6615822477998501E-6</c:v>
                </c:pt>
                <c:pt idx="701">
                  <c:v>8.2524590846216799E-5</c:v>
                </c:pt>
                <c:pt idx="702" formatCode="General">
                  <c:v>7.8715263757660604E-4</c:v>
                </c:pt>
                <c:pt idx="703" formatCode="General">
                  <c:v>3.6433143415700699E-3</c:v>
                </c:pt>
                <c:pt idx="704" formatCode="General">
                  <c:v>8.0481024748551306E-3</c:v>
                </c:pt>
                <c:pt idx="705" formatCode="General">
                  <c:v>9.9039985286335508E-3</c:v>
                </c:pt>
                <c:pt idx="706" formatCode="General">
                  <c:v>4.1443158381313204E-3</c:v>
                </c:pt>
                <c:pt idx="707" formatCode="General">
                  <c:v>7.7629920673663296E-4</c:v>
                </c:pt>
                <c:pt idx="708">
                  <c:v>7.4004894993099602E-5</c:v>
                </c:pt>
                <c:pt idx="709">
                  <c:v>3.8464519477073003E-6</c:v>
                </c:pt>
                <c:pt idx="710">
                  <c:v>3.98020373235593E-6</c:v>
                </c:pt>
                <c:pt idx="711">
                  <c:v>9.3595811101032802E-5</c:v>
                </c:pt>
                <c:pt idx="712" formatCode="General">
                  <c:v>8.9639115754153696E-4</c:v>
                </c:pt>
                <c:pt idx="713" formatCode="General">
                  <c:v>4.4025823386313499E-3</c:v>
                </c:pt>
                <c:pt idx="714" formatCode="General">
                  <c:v>1.1368515452663701E-2</c:v>
                </c:pt>
                <c:pt idx="715" formatCode="General">
                  <c:v>1.1337034237123501E-2</c:v>
                </c:pt>
                <c:pt idx="716" formatCode="General">
                  <c:v>4.3633010888464102E-3</c:v>
                </c:pt>
                <c:pt idx="717" formatCode="General">
                  <c:v>8.8371258714763903E-4</c:v>
                </c:pt>
                <c:pt idx="718">
                  <c:v>9.18084290310753E-5</c:v>
                </c:pt>
                <c:pt idx="719">
                  <c:v>3.8842802566103099E-6</c:v>
                </c:pt>
                <c:pt idx="720">
                  <c:v>3.9695100130998098E-6</c:v>
                </c:pt>
                <c:pt idx="721">
                  <c:v>7.6025784539953298E-5</c:v>
                </c:pt>
                <c:pt idx="722" formatCode="General">
                  <c:v>7.9291551886127398E-4</c:v>
                </c:pt>
                <c:pt idx="723" formatCode="General">
                  <c:v>4.2061413593510897E-3</c:v>
                </c:pt>
                <c:pt idx="724" formatCode="General">
                  <c:v>9.9921339769566894E-3</c:v>
                </c:pt>
                <c:pt idx="725" formatCode="General">
                  <c:v>8.0729562560714792E-3</c:v>
                </c:pt>
                <c:pt idx="726" formatCode="General">
                  <c:v>3.6370117734319399E-3</c:v>
                </c:pt>
                <c:pt idx="727" formatCode="General">
                  <c:v>7.8163656186115195E-4</c:v>
                </c:pt>
                <c:pt idx="728">
                  <c:v>8.1533047703669702E-5</c:v>
                </c:pt>
                <c:pt idx="729">
                  <c:v>3.60051666197791E-6</c:v>
                </c:pt>
                <c:pt idx="730">
                  <c:v>3.5029570313130802E-6</c:v>
                </c:pt>
                <c:pt idx="731">
                  <c:v>6.7293121093096902E-5</c:v>
                </c:pt>
                <c:pt idx="732" formatCode="General">
                  <c:v>5.6449802228229697E-4</c:v>
                </c:pt>
                <c:pt idx="733" formatCode="General">
                  <c:v>3.0700235928482001E-3</c:v>
                </c:pt>
                <c:pt idx="734" formatCode="General">
                  <c:v>4.9060182316445003E-3</c:v>
                </c:pt>
                <c:pt idx="735" formatCode="General">
                  <c:v>4.3693207349239996E-3</c:v>
                </c:pt>
                <c:pt idx="736" formatCode="General">
                  <c:v>2.0080076688078498E-3</c:v>
                </c:pt>
                <c:pt idx="737" formatCode="General">
                  <c:v>4.8563983193730703E-4</c:v>
                </c:pt>
                <c:pt idx="738">
                  <c:v>5.4470287765526799E-5</c:v>
                </c:pt>
                <c:pt idx="739">
                  <c:v>2.5455459175419698E-6</c:v>
                </c:pt>
                <c:pt idx="740">
                  <c:v>3.9784274987831399E-6</c:v>
                </c:pt>
                <c:pt idx="741">
                  <c:v>4.4355032820991603E-5</c:v>
                </c:pt>
                <c:pt idx="742" formatCode="General">
                  <c:v>4.0822782815391902E-4</c:v>
                </c:pt>
                <c:pt idx="743" formatCode="General">
                  <c:v>1.1940740248976101E-3</c:v>
                </c:pt>
                <c:pt idx="744" formatCode="General">
                  <c:v>1.76988458059049E-3</c:v>
                </c:pt>
                <c:pt idx="745" formatCode="General">
                  <c:v>1.5306365445828501E-3</c:v>
                </c:pt>
                <c:pt idx="746" formatCode="General">
                  <c:v>7.6231714188131202E-4</c:v>
                </c:pt>
                <c:pt idx="747" formatCode="General">
                  <c:v>2.0608209029820599E-4</c:v>
                </c:pt>
                <c:pt idx="748">
                  <c:v>2.7451141355901998E-5</c:v>
                </c:pt>
                <c:pt idx="749">
                  <c:v>1.69308754590734E-6</c:v>
                </c:pt>
                <c:pt idx="750">
                  <c:v>4.0804645198490402E-7</c:v>
                </c:pt>
                <c:pt idx="751">
                  <c:v>2.9885605365001999E-5</c:v>
                </c:pt>
                <c:pt idx="752" formatCode="General">
                  <c:v>1.4329488187083E-4</c:v>
                </c:pt>
                <c:pt idx="753" formatCode="General">
                  <c:v>3.1874321291410699E-4</c:v>
                </c:pt>
                <c:pt idx="754" formatCode="General">
                  <c:v>4.1579690051269101E-4</c:v>
                </c:pt>
                <c:pt idx="755" formatCode="General">
                  <c:v>3.2740821603711502E-4</c:v>
                </c:pt>
                <c:pt idx="756" formatCode="General">
                  <c:v>1.5910244221482099E-4</c:v>
                </c:pt>
                <c:pt idx="757">
                  <c:v>4.3664044576298701E-5</c:v>
                </c:pt>
                <c:pt idx="758">
                  <c:v>7.1577676606038501E-6</c:v>
                </c:pt>
                <c:pt idx="759">
                  <c:v>5.3742445718383E-7</c:v>
                </c:pt>
                <c:pt idx="760">
                  <c:v>1.4176628020627E-5</c:v>
                </c:pt>
                <c:pt idx="761">
                  <c:v>3.7313853677948603E-5</c:v>
                </c:pt>
                <c:pt idx="762">
                  <c:v>6.9786190948056993E-5</c:v>
                </c:pt>
                <c:pt idx="763">
                  <c:v>9.0028450755445E-5</c:v>
                </c:pt>
                <c:pt idx="764">
                  <c:v>8.49498483014033E-5</c:v>
                </c:pt>
                <c:pt idx="765">
                  <c:v>4.9560806744407497E-5</c:v>
                </c:pt>
                <c:pt idx="766">
                  <c:v>2.17640135245772E-5</c:v>
                </c:pt>
                <c:pt idx="767">
                  <c:v>6.5024000034851202E-6</c:v>
                </c:pt>
                <c:pt idx="768">
                  <c:v>1.1491133495482799E-6</c:v>
                </c:pt>
                <c:pt idx="769">
                  <c:v>1.00504544662192E-7</c:v>
                </c:pt>
                <c:pt idx="770">
                  <c:v>4.4756348180071302E-8</c:v>
                </c:pt>
                <c:pt idx="771">
                  <c:v>5.0929527551926799E-7</c:v>
                </c:pt>
                <c:pt idx="772">
                  <c:v>2.8685188608044E-6</c:v>
                </c:pt>
                <c:pt idx="773">
                  <c:v>9.55437371936976E-6</c:v>
                </c:pt>
                <c:pt idx="774">
                  <c:v>2.16439378478786E-5</c:v>
                </c:pt>
                <c:pt idx="775">
                  <c:v>3.6878595998312797E-5</c:v>
                </c:pt>
                <c:pt idx="776">
                  <c:v>3.8846000223832699E-5</c:v>
                </c:pt>
                <c:pt idx="777">
                  <c:v>2.9939476917088899E-5</c:v>
                </c:pt>
                <c:pt idx="778">
                  <c:v>1.5920180569851701E-5</c:v>
                </c:pt>
                <c:pt idx="779">
                  <c:v>6.01264397873093E-6</c:v>
                </c:pt>
                <c:pt idx="780">
                  <c:v>2.4150409789660002E-7</c:v>
                </c:pt>
                <c:pt idx="781">
                  <c:v>3.1990956817271798E-6</c:v>
                </c:pt>
                <c:pt idx="782">
                  <c:v>1.9414765356328201E-5</c:v>
                </c:pt>
                <c:pt idx="783">
                  <c:v>7.0340923345401204E-5</c:v>
                </c:pt>
                <c:pt idx="784" formatCode="General">
                  <c:v>1.4391747155474599E-4</c:v>
                </c:pt>
                <c:pt idx="785" formatCode="General">
                  <c:v>1.8170480722615E-4</c:v>
                </c:pt>
                <c:pt idx="786" formatCode="General">
                  <c:v>1.3849088700944201E-4</c:v>
                </c:pt>
                <c:pt idx="787">
                  <c:v>6.19045133243169E-5</c:v>
                </c:pt>
                <c:pt idx="788">
                  <c:v>1.28408526497569E-5</c:v>
                </c:pt>
                <c:pt idx="789">
                  <c:v>1.7396919615944001E-7</c:v>
                </c:pt>
                <c:pt idx="790">
                  <c:v>7.6762001662613802E-7</c:v>
                </c:pt>
                <c:pt idx="791">
                  <c:v>1.23729267620772E-5</c:v>
                </c:pt>
                <c:pt idx="792">
                  <c:v>9.23107245568051E-5</c:v>
                </c:pt>
                <c:pt idx="793" formatCode="General">
                  <c:v>3.3940324456555802E-4</c:v>
                </c:pt>
                <c:pt idx="794" formatCode="General">
                  <c:v>6.7741341923316595E-4</c:v>
                </c:pt>
                <c:pt idx="795" formatCode="General">
                  <c:v>7.7847234309687404E-4</c:v>
                </c:pt>
                <c:pt idx="796" formatCode="General">
                  <c:v>5.2176933102308595E-4</c:v>
                </c:pt>
                <c:pt idx="797" formatCode="General">
                  <c:v>1.7709572020827599E-4</c:v>
                </c:pt>
                <c:pt idx="798">
                  <c:v>1.9058899377037399E-5</c:v>
                </c:pt>
                <c:pt idx="799">
                  <c:v>1.69544464787527E-6</c:v>
                </c:pt>
                <c:pt idx="800">
                  <c:v>1.16530741077372E-6</c:v>
                </c:pt>
                <c:pt idx="801">
                  <c:v>2.4780060942875E-5</c:v>
                </c:pt>
                <c:pt idx="802" formatCode="General">
                  <c:v>2.1944167161192399E-4</c:v>
                </c:pt>
                <c:pt idx="803" formatCode="General">
                  <c:v>9.0168376317427098E-4</c:v>
                </c:pt>
                <c:pt idx="804" formatCode="General">
                  <c:v>1.9495796173951601E-3</c:v>
                </c:pt>
                <c:pt idx="805" formatCode="General">
                  <c:v>2.1751269944234601E-3</c:v>
                </c:pt>
                <c:pt idx="806" formatCode="General">
                  <c:v>1.3510707199878801E-3</c:v>
                </c:pt>
                <c:pt idx="807" formatCode="General">
                  <c:v>2.4633184280288599E-4</c:v>
                </c:pt>
                <c:pt idx="808">
                  <c:v>2.914177336559E-5</c:v>
                </c:pt>
                <c:pt idx="809">
                  <c:v>1.5044818643471899E-6</c:v>
                </c:pt>
                <c:pt idx="810">
                  <c:v>1.6633672281835399E-6</c:v>
                </c:pt>
                <c:pt idx="811">
                  <c:v>3.7432699707963103E-5</c:v>
                </c:pt>
                <c:pt idx="812" formatCode="General">
                  <c:v>3.56482939565564E-4</c:v>
                </c:pt>
                <c:pt idx="813" formatCode="General">
                  <c:v>1.64725631423685E-3</c:v>
                </c:pt>
                <c:pt idx="814" formatCode="General">
                  <c:v>3.63325466083768E-3</c:v>
                </c:pt>
                <c:pt idx="815" formatCode="General">
                  <c:v>4.46317852893547E-3</c:v>
                </c:pt>
                <c:pt idx="816" formatCode="General">
                  <c:v>1.86422457030641E-3</c:v>
                </c:pt>
                <c:pt idx="817" formatCode="General">
                  <c:v>3.4852867742926602E-4</c:v>
                </c:pt>
                <c:pt idx="818">
                  <c:v>3.3166604332275297E-5</c:v>
                </c:pt>
                <c:pt idx="819">
                  <c:v>1.7213385633835401E-6</c:v>
                </c:pt>
                <c:pt idx="820">
                  <c:v>1.8119926601307499E-6</c:v>
                </c:pt>
                <c:pt idx="821">
                  <c:v>4.2541415968277101E-5</c:v>
                </c:pt>
                <c:pt idx="822" formatCode="General">
                  <c:v>4.0678557509006899E-4</c:v>
                </c:pt>
                <c:pt idx="823" formatCode="General">
                  <c:v>1.9946203136590899E-3</c:v>
                </c:pt>
                <c:pt idx="824" formatCode="General">
                  <c:v>5.1409225106531899E-3</c:v>
                </c:pt>
                <c:pt idx="825" formatCode="General">
                  <c:v>5.1178981935653296E-3</c:v>
                </c:pt>
                <c:pt idx="826" formatCode="General">
                  <c:v>1.9660307904576799E-3</c:v>
                </c:pt>
                <c:pt idx="827" formatCode="General">
                  <c:v>3.97529545024243E-4</c:v>
                </c:pt>
                <c:pt idx="828">
                  <c:v>4.1233567263945699E-5</c:v>
                </c:pt>
                <c:pt idx="829">
                  <c:v>1.74172611949832E-6</c:v>
                </c:pt>
                <c:pt idx="830">
                  <c:v>1.81070239003055E-6</c:v>
                </c:pt>
                <c:pt idx="831">
                  <c:v>3.4628996080006198E-5</c:v>
                </c:pt>
                <c:pt idx="832" formatCode="General">
                  <c:v>3.6052953602344498E-4</c:v>
                </c:pt>
                <c:pt idx="833" formatCode="General">
                  <c:v>1.9088221515263699E-3</c:v>
                </c:pt>
                <c:pt idx="834" formatCode="General">
                  <c:v>4.5264029577045499E-3</c:v>
                </c:pt>
                <c:pt idx="835" formatCode="General">
                  <c:v>3.6505586403423702E-3</c:v>
                </c:pt>
                <c:pt idx="836" formatCode="General">
                  <c:v>1.6421368447755999E-3</c:v>
                </c:pt>
                <c:pt idx="837" formatCode="General">
                  <c:v>3.5233272433020298E-4</c:v>
                </c:pt>
                <c:pt idx="838">
                  <c:v>3.6693761750772102E-5</c:v>
                </c:pt>
                <c:pt idx="839">
                  <c:v>1.61796604079294E-6</c:v>
                </c:pt>
                <c:pt idx="840">
                  <c:v>1.6011598044740201E-6</c:v>
                </c:pt>
                <c:pt idx="841">
                  <c:v>3.0700578457376299E-5</c:v>
                </c:pt>
                <c:pt idx="842" formatCode="General">
                  <c:v>2.5708146543459802E-4</c:v>
                </c:pt>
                <c:pt idx="843" formatCode="General">
                  <c:v>1.39542837581296E-3</c:v>
                </c:pt>
                <c:pt idx="844" formatCode="General">
                  <c:v>2.2260999745484099E-3</c:v>
                </c:pt>
                <c:pt idx="845" formatCode="General">
                  <c:v>1.9795632814576299E-3</c:v>
                </c:pt>
                <c:pt idx="846" formatCode="General">
                  <c:v>9.0836905957584503E-4</c:v>
                </c:pt>
                <c:pt idx="847" formatCode="General">
                  <c:v>2.1936216371551599E-4</c:v>
                </c:pt>
                <c:pt idx="848">
                  <c:v>2.4564717539377799E-5</c:v>
                </c:pt>
                <c:pt idx="849">
                  <c:v>1.1462580839634901E-6</c:v>
                </c:pt>
                <c:pt idx="850">
                  <c:v>1.82147981908849E-6</c:v>
                </c:pt>
                <c:pt idx="851">
                  <c:v>2.0269472805427902E-5</c:v>
                </c:pt>
                <c:pt idx="852" formatCode="General">
                  <c:v>1.8615482154821499E-4</c:v>
                </c:pt>
                <c:pt idx="853" formatCode="General">
                  <c:v>5.4359779762521701E-4</c:v>
                </c:pt>
                <c:pt idx="854" formatCode="General">
                  <c:v>8.04497106820132E-4</c:v>
                </c:pt>
                <c:pt idx="855" formatCode="General">
                  <c:v>6.9473358452921703E-4</c:v>
                </c:pt>
                <c:pt idx="856" formatCode="General">
                  <c:v>3.4551377419735101E-4</c:v>
                </c:pt>
                <c:pt idx="857">
                  <c:v>9.3270930924193397E-5</c:v>
                </c:pt>
                <c:pt idx="858">
                  <c:v>1.2405906849794301E-5</c:v>
                </c:pt>
                <c:pt idx="859">
                  <c:v>7.64079323444844E-7</c:v>
                </c:pt>
                <c:pt idx="860">
                  <c:v>1.86802878932818E-7</c:v>
                </c:pt>
                <c:pt idx="861">
                  <c:v>1.36577137606728E-5</c:v>
                </c:pt>
                <c:pt idx="862">
                  <c:v>6.5402133496898196E-5</c:v>
                </c:pt>
                <c:pt idx="863" formatCode="General">
                  <c:v>1.45285103410487E-4</c:v>
                </c:pt>
                <c:pt idx="864" formatCode="General">
                  <c:v>1.8926775382892299E-4</c:v>
                </c:pt>
                <c:pt idx="865" formatCode="General">
                  <c:v>1.4883088237830001E-4</c:v>
                </c:pt>
                <c:pt idx="866">
                  <c:v>7.2226141363880504E-5</c:v>
                </c:pt>
                <c:pt idx="867">
                  <c:v>1.9795271730047202E-5</c:v>
                </c:pt>
                <c:pt idx="868">
                  <c:v>3.2410250236450599E-6</c:v>
                </c:pt>
                <c:pt idx="869">
                  <c:v>2.4303306145394498E-7</c:v>
                </c:pt>
                <c:pt idx="870">
                  <c:v>6.4968739945060699E-6</c:v>
                </c:pt>
                <c:pt idx="871">
                  <c:v>1.70770744084148E-5</c:v>
                </c:pt>
                <c:pt idx="872">
                  <c:v>3.1897942409821001E-5</c:v>
                </c:pt>
                <c:pt idx="873">
                  <c:v>4.1096347609500701E-5</c:v>
                </c:pt>
                <c:pt idx="874">
                  <c:v>3.8724431107359003E-5</c:v>
                </c:pt>
                <c:pt idx="875">
                  <c:v>2.25616839542832E-5</c:v>
                </c:pt>
                <c:pt idx="876">
                  <c:v>9.8957219275427901E-6</c:v>
                </c:pt>
                <c:pt idx="877">
                  <c:v>2.9531559830716501E-6</c:v>
                </c:pt>
                <c:pt idx="878">
                  <c:v>5.2131388525255501E-7</c:v>
                </c:pt>
                <c:pt idx="879">
                  <c:v>4.5544629896876303E-8</c:v>
                </c:pt>
                <c:pt idx="880">
                  <c:v>1.41129874530692E-8</c:v>
                </c:pt>
                <c:pt idx="881">
                  <c:v>1.6041681537671501E-7</c:v>
                </c:pt>
                <c:pt idx="882">
                  <c:v>9.0252914895269999E-7</c:v>
                </c:pt>
                <c:pt idx="883">
                  <c:v>3.00267829676613E-6</c:v>
                </c:pt>
                <c:pt idx="884">
                  <c:v>6.7938534096603598E-6</c:v>
                </c:pt>
                <c:pt idx="885">
                  <c:v>1.1560114498990001E-5</c:v>
                </c:pt>
                <c:pt idx="886">
                  <c:v>1.21598929596073E-5</c:v>
                </c:pt>
                <c:pt idx="887">
                  <c:v>9.3595370380853308E-6</c:v>
                </c:pt>
                <c:pt idx="888">
                  <c:v>4.9705440749287196E-6</c:v>
                </c:pt>
                <c:pt idx="889">
                  <c:v>1.87468701081455E-6</c:v>
                </c:pt>
                <c:pt idx="890">
                  <c:v>7.6312768027999596E-8</c:v>
                </c:pt>
                <c:pt idx="891">
                  <c:v>1.0095878116614899E-6</c:v>
                </c:pt>
                <c:pt idx="892">
                  <c:v>6.1195031810041996E-6</c:v>
                </c:pt>
                <c:pt idx="893">
                  <c:v>2.21417049230228E-5</c:v>
                </c:pt>
                <c:pt idx="894">
                  <c:v>4.5240679367989599E-5</c:v>
                </c:pt>
                <c:pt idx="895">
                  <c:v>5.7041099507546603E-5</c:v>
                </c:pt>
                <c:pt idx="896">
                  <c:v>4.3416540777849102E-5</c:v>
                </c:pt>
                <c:pt idx="897">
                  <c:v>1.9380809216542002E-5</c:v>
                </c:pt>
                <c:pt idx="898">
                  <c:v>4.0149944967319102E-6</c:v>
                </c:pt>
                <c:pt idx="899">
                  <c:v>5.4299888277034798E-8</c:v>
                </c:pt>
                <c:pt idx="900">
                  <c:v>2.4305825125272601E-7</c:v>
                </c:pt>
                <c:pt idx="901">
                  <c:v>3.91227111464829E-6</c:v>
                </c:pt>
                <c:pt idx="902">
                  <c:v>2.9145469801645099E-5</c:v>
                </c:pt>
                <c:pt idx="903" formatCode="General">
                  <c:v>1.07006668688093E-4</c:v>
                </c:pt>
                <c:pt idx="904" formatCode="General">
                  <c:v>2.1327060213366901E-4</c:v>
                </c:pt>
                <c:pt idx="905" formatCode="General">
                  <c:v>2.44728842793465E-4</c:v>
                </c:pt>
                <c:pt idx="906" formatCode="General">
                  <c:v>1.6377627780248799E-4</c:v>
                </c:pt>
                <c:pt idx="907">
                  <c:v>5.5494689655860199E-5</c:v>
                </c:pt>
                <c:pt idx="908">
                  <c:v>5.9594421616208099E-6</c:v>
                </c:pt>
                <c:pt idx="909">
                  <c:v>5.2914153360083905E-7</c:v>
                </c:pt>
                <c:pt idx="910">
                  <c:v>3.69796298804954E-7</c:v>
                </c:pt>
                <c:pt idx="911">
                  <c:v>7.8519141383067703E-6</c:v>
                </c:pt>
                <c:pt idx="912">
                  <c:v>6.9422214415376798E-5</c:v>
                </c:pt>
                <c:pt idx="913" formatCode="General">
                  <c:v>2.8482899732722698E-4</c:v>
                </c:pt>
                <c:pt idx="914" formatCode="General">
                  <c:v>6.1491052411666704E-4</c:v>
                </c:pt>
                <c:pt idx="915" formatCode="General">
                  <c:v>6.8500578342340105E-4</c:v>
                </c:pt>
                <c:pt idx="916" formatCode="General">
                  <c:v>4.2475175345956602E-4</c:v>
                </c:pt>
                <c:pt idx="917">
                  <c:v>7.7291393861067298E-5</c:v>
                </c:pt>
                <c:pt idx="918">
                  <c:v>9.1275338781995505E-6</c:v>
                </c:pt>
                <c:pt idx="919">
                  <c:v>4.7032078888509198E-7</c:v>
                </c:pt>
                <c:pt idx="920">
                  <c:v>5.2893889454673E-7</c:v>
                </c:pt>
                <c:pt idx="921">
                  <c:v>1.18854921612693E-5</c:v>
                </c:pt>
                <c:pt idx="922" formatCode="General">
                  <c:v>1.13010016207565E-4</c:v>
                </c:pt>
                <c:pt idx="923" formatCode="General">
                  <c:v>5.2134388486345601E-4</c:v>
                </c:pt>
                <c:pt idx="924" formatCode="General">
                  <c:v>1.14814498225571E-3</c:v>
                </c:pt>
                <c:pt idx="925" formatCode="General">
                  <c:v>1.40791533339218E-3</c:v>
                </c:pt>
                <c:pt idx="926" formatCode="General">
                  <c:v>5.8700540108575199E-4</c:v>
                </c:pt>
                <c:pt idx="927" formatCode="General">
                  <c:v>1.09533259972974E-4</c:v>
                </c:pt>
                <c:pt idx="928">
                  <c:v>1.04049357658381E-5</c:v>
                </c:pt>
                <c:pt idx="929">
                  <c:v>5.3922485923730404E-7</c:v>
                </c:pt>
                <c:pt idx="930">
                  <c:v>5.7743806928714904E-7</c:v>
                </c:pt>
                <c:pt idx="931">
                  <c:v>1.35352292763053E-5</c:v>
                </c:pt>
                <c:pt idx="932" formatCode="General">
                  <c:v>1.2922063447601799E-4</c:v>
                </c:pt>
                <c:pt idx="933" formatCode="General">
                  <c:v>6.3257412900371201E-4</c:v>
                </c:pt>
                <c:pt idx="934" formatCode="General">
                  <c:v>1.62733514523394E-3</c:v>
                </c:pt>
                <c:pt idx="935" formatCode="General">
                  <c:v>1.6172697813173599E-3</c:v>
                </c:pt>
                <c:pt idx="936" formatCode="General">
                  <c:v>6.2010307534768501E-4</c:v>
                </c:pt>
                <c:pt idx="937" formatCode="General">
                  <c:v>1.2517745788669701E-4</c:v>
                </c:pt>
                <c:pt idx="938">
                  <c:v>1.29633548342421E-5</c:v>
                </c:pt>
                <c:pt idx="939">
                  <c:v>5.4669741224614399E-7</c:v>
                </c:pt>
                <c:pt idx="940">
                  <c:v>5.78169091772082E-7</c:v>
                </c:pt>
                <c:pt idx="941">
                  <c:v>1.1041211393240399E-5</c:v>
                </c:pt>
                <c:pt idx="942" formatCode="General">
                  <c:v>1.14750054936635E-4</c:v>
                </c:pt>
                <c:pt idx="943" formatCode="General">
                  <c:v>6.0638095734297996E-4</c:v>
                </c:pt>
                <c:pt idx="944" formatCode="General">
                  <c:v>1.4353134885719599E-3</c:v>
                </c:pt>
                <c:pt idx="945" formatCode="General">
                  <c:v>1.15553900573073E-3</c:v>
                </c:pt>
                <c:pt idx="946" formatCode="General">
                  <c:v>5.1900620505884103E-4</c:v>
                </c:pt>
                <c:pt idx="947" formatCode="General">
                  <c:v>1.11173042316271E-4</c:v>
                </c:pt>
                <c:pt idx="948">
                  <c:v>1.1559766151914599E-5</c:v>
                </c:pt>
                <c:pt idx="949">
                  <c:v>5.0894634136537801E-7</c:v>
                </c:pt>
                <c:pt idx="950">
                  <c:v>5.1230867544281302E-7</c:v>
                </c:pt>
                <c:pt idx="951">
                  <c:v>9.8043779391128902E-6</c:v>
                </c:pt>
                <c:pt idx="952">
                  <c:v>8.1955322348702293E-5</c:v>
                </c:pt>
                <c:pt idx="953" formatCode="General">
                  <c:v>4.4398847327712998E-4</c:v>
                </c:pt>
                <c:pt idx="954" formatCode="General">
                  <c:v>7.0706374238910198E-4</c:v>
                </c:pt>
                <c:pt idx="955" formatCode="General">
                  <c:v>6.2780286956486001E-4</c:v>
                </c:pt>
                <c:pt idx="956" formatCode="General">
                  <c:v>2.8764559487433003E-4</c:v>
                </c:pt>
                <c:pt idx="957">
                  <c:v>6.9359750034064598E-5</c:v>
                </c:pt>
                <c:pt idx="958">
                  <c:v>7.7546472139795101E-6</c:v>
                </c:pt>
                <c:pt idx="959">
                  <c:v>3.61311572278903E-7</c:v>
                </c:pt>
                <c:pt idx="960">
                  <c:v>5.8375963728087902E-7</c:v>
                </c:pt>
                <c:pt idx="961">
                  <c:v>6.4839418844391E-6</c:v>
                </c:pt>
                <c:pt idx="962">
                  <c:v>5.9421513241188203E-5</c:v>
                </c:pt>
                <c:pt idx="963" formatCode="General">
                  <c:v>1.7322958491971301E-4</c:v>
                </c:pt>
                <c:pt idx="964" formatCode="General">
                  <c:v>2.5597766724916202E-4</c:v>
                </c:pt>
                <c:pt idx="965" formatCode="General">
                  <c:v>2.2073064558172199E-4</c:v>
                </c:pt>
                <c:pt idx="966" formatCode="General">
                  <c:v>1.0962085381845499E-4</c:v>
                </c:pt>
                <c:pt idx="967">
                  <c:v>2.9549522154717401E-5</c:v>
                </c:pt>
                <c:pt idx="968">
                  <c:v>3.9245927987538602E-6</c:v>
                </c:pt>
                <c:pt idx="969">
                  <c:v>2.4137662138852902E-7</c:v>
                </c:pt>
                <c:pt idx="970">
                  <c:v>5.9862406675508895E-8</c:v>
                </c:pt>
                <c:pt idx="971">
                  <c:v>4.3690904741778797E-6</c:v>
                </c:pt>
                <c:pt idx="972">
                  <c:v>2.0895387647688301E-5</c:v>
                </c:pt>
                <c:pt idx="973">
                  <c:v>4.6355221591973699E-5</c:v>
                </c:pt>
                <c:pt idx="974">
                  <c:v>6.0307252434975203E-5</c:v>
                </c:pt>
                <c:pt idx="975">
                  <c:v>4.7358087219421697E-5</c:v>
                </c:pt>
                <c:pt idx="976">
                  <c:v>2.29514224638731E-5</c:v>
                </c:pt>
                <c:pt idx="977">
                  <c:v>6.2819805091047497E-6</c:v>
                </c:pt>
                <c:pt idx="978">
                  <c:v>1.0272701819295799E-6</c:v>
                </c:pt>
                <c:pt idx="979">
                  <c:v>7.6932623022753899E-8</c:v>
                </c:pt>
                <c:pt idx="980">
                  <c:v>2.0841647651888899E-6</c:v>
                </c:pt>
                <c:pt idx="981">
                  <c:v>5.4708286691329197E-6</c:v>
                </c:pt>
                <c:pt idx="982">
                  <c:v>1.02059233554435E-5</c:v>
                </c:pt>
                <c:pt idx="983">
                  <c:v>1.3131770151335301E-5</c:v>
                </c:pt>
                <c:pt idx="984">
                  <c:v>1.2356748683263001E-5</c:v>
                </c:pt>
                <c:pt idx="985">
                  <c:v>7.1895467143211299E-6</c:v>
                </c:pt>
                <c:pt idx="986">
                  <c:v>3.1495819082886802E-6</c:v>
                </c:pt>
                <c:pt idx="987">
                  <c:v>9.3884953747419597E-7</c:v>
                </c:pt>
                <c:pt idx="988">
                  <c:v>1.65551269934464E-7</c:v>
                </c:pt>
                <c:pt idx="989">
                  <c:v>1.44472486850293E-8</c:v>
                </c:pt>
                <c:pt idx="990">
                  <c:v>2.96681474452413E-9</c:v>
                </c:pt>
                <c:pt idx="991">
                  <c:v>3.3685081881528301E-8</c:v>
                </c:pt>
                <c:pt idx="992">
                  <c:v>1.89309472969623E-7</c:v>
                </c:pt>
                <c:pt idx="993">
                  <c:v>6.2910478957290899E-7</c:v>
                </c:pt>
                <c:pt idx="994">
                  <c:v>1.42168571339923E-6</c:v>
                </c:pt>
                <c:pt idx="995">
                  <c:v>2.4157795519986602E-6</c:v>
                </c:pt>
                <c:pt idx="996">
                  <c:v>2.5375842668935702E-6</c:v>
                </c:pt>
                <c:pt idx="997">
                  <c:v>1.9506154731556399E-6</c:v>
                </c:pt>
                <c:pt idx="998">
                  <c:v>1.0345865470259601E-6</c:v>
                </c:pt>
                <c:pt idx="999">
                  <c:v>3.8967167643500998E-7</c:v>
                </c:pt>
                <c:pt idx="1000">
                  <c:v>1.60759941852293E-8</c:v>
                </c:pt>
                <c:pt idx="1001">
                  <c:v>2.1240716524287499E-7</c:v>
                </c:pt>
                <c:pt idx="1002">
                  <c:v>1.28590380382944E-6</c:v>
                </c:pt>
                <c:pt idx="1003">
                  <c:v>4.6464617570697697E-6</c:v>
                </c:pt>
                <c:pt idx="1004">
                  <c:v>9.4809753855747096E-6</c:v>
                </c:pt>
                <c:pt idx="1005">
                  <c:v>1.1937615447335299E-5</c:v>
                </c:pt>
                <c:pt idx="1006">
                  <c:v>9.0739705436150504E-6</c:v>
                </c:pt>
                <c:pt idx="1007">
                  <c:v>4.0451019455640403E-6</c:v>
                </c:pt>
                <c:pt idx="1008">
                  <c:v>8.3691975790710005E-7</c:v>
                </c:pt>
                <c:pt idx="1009">
                  <c:v>1.1298813934105799E-8</c:v>
                </c:pt>
                <c:pt idx="1010">
                  <c:v>5.1307737151414998E-8</c:v>
                </c:pt>
                <c:pt idx="1011">
                  <c:v>8.2469642547506104E-7</c:v>
                </c:pt>
                <c:pt idx="1012">
                  <c:v>6.13477648441977E-6</c:v>
                </c:pt>
                <c:pt idx="1013">
                  <c:v>2.2491298442985201E-5</c:v>
                </c:pt>
                <c:pt idx="1014">
                  <c:v>4.4762776348582903E-5</c:v>
                </c:pt>
                <c:pt idx="1015">
                  <c:v>5.1290374807453803E-5</c:v>
                </c:pt>
                <c:pt idx="1016">
                  <c:v>3.4271418681869899E-5</c:v>
                </c:pt>
                <c:pt idx="1017">
                  <c:v>1.15931972039817E-5</c:v>
                </c:pt>
                <c:pt idx="1018">
                  <c:v>1.24228490542293E-6</c:v>
                </c:pt>
                <c:pt idx="1019">
                  <c:v>1.1009499321979399E-7</c:v>
                </c:pt>
                <c:pt idx="1020">
                  <c:v>7.82335955154822E-8</c:v>
                </c:pt>
                <c:pt idx="1021">
                  <c:v>1.6586607793595299E-6</c:v>
                </c:pt>
                <c:pt idx="1022">
                  <c:v>1.4641544656172E-5</c:v>
                </c:pt>
                <c:pt idx="1023">
                  <c:v>5.9982322815202903E-5</c:v>
                </c:pt>
                <c:pt idx="1024" formatCode="General">
                  <c:v>1.2929806318385099E-4</c:v>
                </c:pt>
                <c:pt idx="1025" formatCode="General">
                  <c:v>1.4381790401581901E-4</c:v>
                </c:pt>
                <c:pt idx="1026">
                  <c:v>8.9022807956945803E-5</c:v>
                </c:pt>
                <c:pt idx="1027">
                  <c:v>1.61677833177802E-5</c:v>
                </c:pt>
                <c:pt idx="1028">
                  <c:v>1.9058961276173501E-6</c:v>
                </c:pt>
                <c:pt idx="1029">
                  <c:v>9.80187709157988E-8</c:v>
                </c:pt>
                <c:pt idx="1030">
                  <c:v>1.12132519853688E-7</c:v>
                </c:pt>
                <c:pt idx="1031">
                  <c:v>2.51589284129693E-6</c:v>
                </c:pt>
                <c:pt idx="1032">
                  <c:v>2.3883843480854601E-5</c:v>
                </c:pt>
                <c:pt idx="1033" formatCode="General">
                  <c:v>1.10001004984041E-4</c:v>
                </c:pt>
                <c:pt idx="1034" formatCode="General">
                  <c:v>2.41883852527391E-4</c:v>
                </c:pt>
                <c:pt idx="1035" formatCode="General">
                  <c:v>2.9608615984162001E-4</c:v>
                </c:pt>
                <c:pt idx="1036" formatCode="General">
                  <c:v>1.23223958401169E-4</c:v>
                </c:pt>
                <c:pt idx="1037">
                  <c:v>2.29489240903907E-5</c:v>
                </c:pt>
                <c:pt idx="1038">
                  <c:v>2.1761374820284701E-6</c:v>
                </c:pt>
                <c:pt idx="1039">
                  <c:v>1.1261126455557099E-7</c:v>
                </c:pt>
                <c:pt idx="1040">
                  <c:v>1.2267694105700699E-7</c:v>
                </c:pt>
                <c:pt idx="1041">
                  <c:v>2.8709665990843799E-6</c:v>
                </c:pt>
                <c:pt idx="1042">
                  <c:v>2.73657427085847E-5</c:v>
                </c:pt>
                <c:pt idx="1043" formatCode="General">
                  <c:v>1.3374321337195199E-4</c:v>
                </c:pt>
                <c:pt idx="1044" formatCode="General">
                  <c:v>3.4341739992000601E-4</c:v>
                </c:pt>
                <c:pt idx="1045" formatCode="General">
                  <c:v>3.4070824776199501E-4</c:v>
                </c:pt>
                <c:pt idx="1046" formatCode="General">
                  <c:v>1.30390692994479E-4</c:v>
                </c:pt>
                <c:pt idx="1047">
                  <c:v>2.6277974688693501E-5</c:v>
                </c:pt>
                <c:pt idx="1048">
                  <c:v>2.7170195116984902E-6</c:v>
                </c:pt>
                <c:pt idx="1049">
                  <c:v>1.14399129396585E-7</c:v>
                </c:pt>
                <c:pt idx="1050">
                  <c:v>1.2307532474531E-7</c:v>
                </c:pt>
                <c:pt idx="1051">
                  <c:v>2.3469405126279999E-6</c:v>
                </c:pt>
                <c:pt idx="1052">
                  <c:v>2.4348587707817299E-5</c:v>
                </c:pt>
                <c:pt idx="1053" formatCode="General">
                  <c:v>1.28420639722984E-4</c:v>
                </c:pt>
                <c:pt idx="1054" formatCode="General">
                  <c:v>3.0342377421306203E-4</c:v>
                </c:pt>
                <c:pt idx="1055" formatCode="General">
                  <c:v>2.43847968783508E-4</c:v>
                </c:pt>
                <c:pt idx="1056" formatCode="General">
                  <c:v>1.0935660568659899E-4</c:v>
                </c:pt>
                <c:pt idx="1057">
                  <c:v>2.3385954081390298E-5</c:v>
                </c:pt>
                <c:pt idx="1058">
                  <c:v>2.4278106561633998E-6</c:v>
                </c:pt>
                <c:pt idx="1059">
                  <c:v>1.06729213870059E-7</c:v>
                </c:pt>
                <c:pt idx="1060">
                  <c:v>1.09278972502725E-7</c:v>
                </c:pt>
                <c:pt idx="1061">
                  <c:v>2.08738149035296E-6</c:v>
                </c:pt>
                <c:pt idx="1062">
                  <c:v>1.7417760409562299E-5</c:v>
                </c:pt>
                <c:pt idx="1063">
                  <c:v>9.4176999319012104E-5</c:v>
                </c:pt>
                <c:pt idx="1064" formatCode="General">
                  <c:v>1.4972060280088399E-4</c:v>
                </c:pt>
                <c:pt idx="1065" formatCode="General">
                  <c:v>1.32735272910009E-4</c:v>
                </c:pt>
                <c:pt idx="1066">
                  <c:v>6.0724262803452702E-5</c:v>
                </c:pt>
                <c:pt idx="1067">
                  <c:v>1.46205057419011E-5</c:v>
                </c:pt>
                <c:pt idx="1068">
                  <c:v>1.63200386127481E-6</c:v>
                </c:pt>
                <c:pt idx="1069">
                  <c:v>7.5925912030578604E-8</c:v>
                </c:pt>
                <c:pt idx="1070">
                  <c:v>1.24724348489322E-7</c:v>
                </c:pt>
                <c:pt idx="1071">
                  <c:v>1.3827497395077899E-6</c:v>
                </c:pt>
                <c:pt idx="1072">
                  <c:v>1.26450793978444E-5</c:v>
                </c:pt>
                <c:pt idx="1073">
                  <c:v>3.6802310054840002E-5</c:v>
                </c:pt>
                <c:pt idx="1074">
                  <c:v>5.4298573133298898E-5</c:v>
                </c:pt>
                <c:pt idx="1075">
                  <c:v>4.6753679757119399E-5</c:v>
                </c:pt>
                <c:pt idx="1076">
                  <c:v>2.3186213538441301E-5</c:v>
                </c:pt>
                <c:pt idx="1077">
                  <c:v>6.2411325304744802E-6</c:v>
                </c:pt>
                <c:pt idx="1078">
                  <c:v>8.2769316369271996E-7</c:v>
                </c:pt>
                <c:pt idx="1079">
                  <c:v>5.0834714288709499E-8</c:v>
                </c:pt>
                <c:pt idx="1080">
                  <c:v>1.27888686718801E-8</c:v>
                </c:pt>
                <c:pt idx="1081">
                  <c:v>9.3177671108752797E-7</c:v>
                </c:pt>
                <c:pt idx="1082">
                  <c:v>4.4505832475371799E-6</c:v>
                </c:pt>
                <c:pt idx="1083">
                  <c:v>9.8601692610131293E-6</c:v>
                </c:pt>
                <c:pt idx="1084">
                  <c:v>1.2810636026009699E-5</c:v>
                </c:pt>
                <c:pt idx="1085">
                  <c:v>1.0046240346233299E-5</c:v>
                </c:pt>
                <c:pt idx="1086">
                  <c:v>4.8622034613066204E-6</c:v>
                </c:pt>
                <c:pt idx="1087">
                  <c:v>1.3290460055110499E-6</c:v>
                </c:pt>
                <c:pt idx="1088">
                  <c:v>2.17067694703589E-7</c:v>
                </c:pt>
                <c:pt idx="1089">
                  <c:v>1.6235425557618799E-8</c:v>
                </c:pt>
                <c:pt idx="1090">
                  <c:v>4.4572445136795799E-7</c:v>
                </c:pt>
                <c:pt idx="1091">
                  <c:v>1.16842202072254E-6</c:v>
                </c:pt>
                <c:pt idx="1092">
                  <c:v>2.17695320123899E-6</c:v>
                </c:pt>
                <c:pt idx="1093">
                  <c:v>2.7973745299523E-6</c:v>
                </c:pt>
                <c:pt idx="1094">
                  <c:v>2.62863817961078E-6</c:v>
                </c:pt>
                <c:pt idx="1095">
                  <c:v>1.5273517424061401E-6</c:v>
                </c:pt>
                <c:pt idx="1096">
                  <c:v>6.68291537511431E-7</c:v>
                </c:pt>
                <c:pt idx="1097">
                  <c:v>1.98981735795019E-7</c:v>
                </c:pt>
                <c:pt idx="1098">
                  <c:v>3.5048807448028303E-8</c:v>
                </c:pt>
                <c:pt idx="1099">
                  <c:v>3.0552047349701099E-9</c:v>
                </c:pt>
                <c:pt idx="1100">
                  <c:v>3.7420670894805701E-10</c:v>
                </c:pt>
                <c:pt idx="1101">
                  <c:v>4.2439993152742602E-9</c:v>
                </c:pt>
                <c:pt idx="1102">
                  <c:v>2.38250348723919E-8</c:v>
                </c:pt>
                <c:pt idx="1103">
                  <c:v>7.9083756988163205E-8</c:v>
                </c:pt>
                <c:pt idx="1104">
                  <c:v>1.78501170639581E-7</c:v>
                </c:pt>
                <c:pt idx="1105">
                  <c:v>3.0290216937908401E-7</c:v>
                </c:pt>
                <c:pt idx="1106">
                  <c:v>3.1773201820902702E-7</c:v>
                </c:pt>
                <c:pt idx="1107">
                  <c:v>2.4391505792627001E-7</c:v>
                </c:pt>
                <c:pt idx="1108">
                  <c:v>1.2920496235814601E-7</c:v>
                </c:pt>
                <c:pt idx="1109">
                  <c:v>4.85979791569432E-8</c:v>
                </c:pt>
                <c:pt idx="1110">
                  <c:v>2.0319307972008E-9</c:v>
                </c:pt>
                <c:pt idx="1111">
                  <c:v>2.6812970445252001E-8</c:v>
                </c:pt>
                <c:pt idx="1112">
                  <c:v>1.62125602385778E-7</c:v>
                </c:pt>
                <c:pt idx="1113">
                  <c:v>5.8503856941920598E-7</c:v>
                </c:pt>
                <c:pt idx="1114">
                  <c:v>1.1921412974470701E-6</c:v>
                </c:pt>
                <c:pt idx="1115">
                  <c:v>1.4989875161589301E-6</c:v>
                </c:pt>
                <c:pt idx="1116">
                  <c:v>1.1378634522656301E-6</c:v>
                </c:pt>
                <c:pt idx="1117">
                  <c:v>5.0656772813053199E-7</c:v>
                </c:pt>
                <c:pt idx="1118">
                  <c:v>1.0467259055069199E-7</c:v>
                </c:pt>
                <c:pt idx="1119">
                  <c:v>1.41064141978897E-9</c:v>
                </c:pt>
                <c:pt idx="1120">
                  <c:v>6.4983975408516999E-9</c:v>
                </c:pt>
                <c:pt idx="1121">
                  <c:v>1.04306280222424E-7</c:v>
                </c:pt>
                <c:pt idx="1122">
                  <c:v>7.7477878549663299E-7</c:v>
                </c:pt>
                <c:pt idx="1123">
                  <c:v>2.8364135562523101E-6</c:v>
                </c:pt>
                <c:pt idx="1124">
                  <c:v>5.63708216904855E-6</c:v>
                </c:pt>
                <c:pt idx="1125">
                  <c:v>6.4496752229389703E-6</c:v>
                </c:pt>
                <c:pt idx="1126">
                  <c:v>4.3029303539283102E-6</c:v>
                </c:pt>
                <c:pt idx="1127">
                  <c:v>1.4531350089386701E-6</c:v>
                </c:pt>
                <c:pt idx="1128">
                  <c:v>1.5537714099125699E-7</c:v>
                </c:pt>
                <c:pt idx="1129">
                  <c:v>1.37440042490918E-8</c:v>
                </c:pt>
                <c:pt idx="1130">
                  <c:v>9.9305935631389303E-9</c:v>
                </c:pt>
                <c:pt idx="1131">
                  <c:v>2.10228203887837E-7</c:v>
                </c:pt>
                <c:pt idx="1132">
                  <c:v>1.8527930522704799E-6</c:v>
                </c:pt>
                <c:pt idx="1133">
                  <c:v>7.5790364375775703E-6</c:v>
                </c:pt>
                <c:pt idx="1134">
                  <c:v>1.6312621734020102E-5</c:v>
                </c:pt>
                <c:pt idx="1135">
                  <c:v>1.8116874622286299E-5</c:v>
                </c:pt>
                <c:pt idx="1136">
                  <c:v>1.1194866453306099E-5</c:v>
                </c:pt>
                <c:pt idx="1137">
                  <c:v>2.0291824085286101E-6</c:v>
                </c:pt>
                <c:pt idx="1138">
                  <c:v>2.3877882420445299E-7</c:v>
                </c:pt>
                <c:pt idx="1139">
                  <c:v>1.22567322450207E-8</c:v>
                </c:pt>
                <c:pt idx="1140">
                  <c:v>1.426293441479E-8</c:v>
                </c:pt>
                <c:pt idx="1141">
                  <c:v>3.1953509747384798E-7</c:v>
                </c:pt>
                <c:pt idx="1142">
                  <c:v>3.0286082251779902E-6</c:v>
                </c:pt>
                <c:pt idx="1143">
                  <c:v>1.3925820656867601E-5</c:v>
                </c:pt>
                <c:pt idx="1144">
                  <c:v>3.0575163194076801E-5</c:v>
                </c:pt>
                <c:pt idx="1145">
                  <c:v>3.7360396313832203E-5</c:v>
                </c:pt>
                <c:pt idx="1146">
                  <c:v>1.5520292906372798E-5</c:v>
                </c:pt>
                <c:pt idx="1147">
                  <c:v>2.8848947661361499E-6</c:v>
                </c:pt>
                <c:pt idx="1148">
                  <c:v>2.7307648093456702E-7</c:v>
                </c:pt>
                <c:pt idx="1149">
                  <c:v>1.4110571308824701E-8</c:v>
                </c:pt>
                <c:pt idx="1150">
                  <c:v>1.56376511346124E-8</c:v>
                </c:pt>
                <c:pt idx="1151">
                  <c:v>3.6537768479429702E-7</c:v>
                </c:pt>
                <c:pt idx="1152">
                  <c:v>3.4772359765740901E-6</c:v>
                </c:pt>
                <c:pt idx="1153">
                  <c:v>1.6966166677182899E-5</c:v>
                </c:pt>
                <c:pt idx="1154">
                  <c:v>4.3482994321189297E-5</c:v>
                </c:pt>
                <c:pt idx="1155">
                  <c:v>4.3066014014160997E-5</c:v>
                </c:pt>
                <c:pt idx="1156">
                  <c:v>1.6450569958332599E-5</c:v>
                </c:pt>
                <c:pt idx="1157">
                  <c:v>3.3098568291230602E-6</c:v>
                </c:pt>
                <c:pt idx="1158">
                  <c:v>3.4167992575965098E-7</c:v>
                </c:pt>
                <c:pt idx="1159">
                  <c:v>1.43631428029226E-8</c:v>
                </c:pt>
                <c:pt idx="1160">
                  <c:v>1.5719471512482701E-8</c:v>
                </c:pt>
                <c:pt idx="1161">
                  <c:v>2.99321891249935E-7</c:v>
                </c:pt>
                <c:pt idx="1162">
                  <c:v>3.0998878363334901E-6</c:v>
                </c:pt>
                <c:pt idx="1163">
                  <c:v>1.6318333296716901E-5</c:v>
                </c:pt>
                <c:pt idx="1164">
                  <c:v>3.8486130024234601E-5</c:v>
                </c:pt>
                <c:pt idx="1165">
                  <c:v>3.0874891190352603E-5</c:v>
                </c:pt>
                <c:pt idx="1166">
                  <c:v>1.38251314601717E-5</c:v>
                </c:pt>
                <c:pt idx="1167">
                  <c:v>2.9516325942807699E-6</c:v>
                </c:pt>
                <c:pt idx="1168">
                  <c:v>3.05937026006991E-7</c:v>
                </c:pt>
                <c:pt idx="1169">
                  <c:v>1.34290674022145E-8</c:v>
                </c:pt>
                <c:pt idx="1170">
                  <c:v>1.3985946557397799E-8</c:v>
                </c:pt>
                <c:pt idx="1171">
                  <c:v>2.66645598191228E-7</c:v>
                </c:pt>
                <c:pt idx="1172">
                  <c:v>2.22105198486475E-6</c:v>
                </c:pt>
                <c:pt idx="1173">
                  <c:v>1.19858688000278E-5</c:v>
                </c:pt>
                <c:pt idx="1174">
                  <c:v>1.90219997643196E-5</c:v>
                </c:pt>
                <c:pt idx="1175">
                  <c:v>1.6838408865021301E-5</c:v>
                </c:pt>
                <c:pt idx="1176">
                  <c:v>7.6916305128649307E-6</c:v>
                </c:pt>
                <c:pt idx="1177">
                  <c:v>1.8491360265807999E-6</c:v>
                </c:pt>
                <c:pt idx="1178">
                  <c:v>2.0607803060070799E-7</c:v>
                </c:pt>
                <c:pt idx="1179">
                  <c:v>9.5730286638888099E-9</c:v>
                </c:pt>
                <c:pt idx="1180">
                  <c:v>1.5988893572857601E-8</c:v>
                </c:pt>
                <c:pt idx="1181">
                  <c:v>1.76928736373146E-7</c:v>
                </c:pt>
                <c:pt idx="1182">
                  <c:v>1.61454575380702E-6</c:v>
                </c:pt>
                <c:pt idx="1183">
                  <c:v>4.6911491653850004E-6</c:v>
                </c:pt>
                <c:pt idx="1184">
                  <c:v>6.9107632724556704E-6</c:v>
                </c:pt>
                <c:pt idx="1185">
                  <c:v>5.9418310112151103E-6</c:v>
                </c:pt>
                <c:pt idx="1186">
                  <c:v>2.9425091896772901E-6</c:v>
                </c:pt>
                <c:pt idx="1187">
                  <c:v>7.9091106111455402E-7</c:v>
                </c:pt>
                <c:pt idx="1188">
                  <c:v>1.0473584067771399E-7</c:v>
                </c:pt>
                <c:pt idx="1189">
                  <c:v>6.4235706783037099E-9</c:v>
                </c:pt>
                <c:pt idx="1190">
                  <c:v>1.6393056497758701E-9</c:v>
                </c:pt>
                <c:pt idx="1191">
                  <c:v>1.1922928909927899E-7</c:v>
                </c:pt>
                <c:pt idx="1192">
                  <c:v>5.6876637479690697E-7</c:v>
                </c:pt>
                <c:pt idx="1193">
                  <c:v>1.2584058302137899E-6</c:v>
                </c:pt>
                <c:pt idx="1194">
                  <c:v>1.6327608784945E-6</c:v>
                </c:pt>
                <c:pt idx="1195">
                  <c:v>1.2786856731193501E-6</c:v>
                </c:pt>
                <c:pt idx="1196">
                  <c:v>6.1802705456751699E-7</c:v>
                </c:pt>
                <c:pt idx="1197">
                  <c:v>1.6870745267485601E-7</c:v>
                </c:pt>
                <c:pt idx="1198">
                  <c:v>2.7520507007432198E-8</c:v>
                </c:pt>
              </c:numCache>
            </c:numRef>
          </c:yVal>
          <c:smooth val="0"/>
          <c:extLst>
            <c:ext xmlns:c16="http://schemas.microsoft.com/office/drawing/2014/chart" uri="{C3380CC4-5D6E-409C-BE32-E72D297353CC}">
              <c16:uniqueId val="{00000000-FD8B-48E2-A9CB-74B6D399296B}"/>
            </c:ext>
          </c:extLst>
        </c:ser>
        <c:dLbls>
          <c:showLegendKey val="0"/>
          <c:showVal val="0"/>
          <c:showCatName val="0"/>
          <c:showSerName val="0"/>
          <c:showPercent val="0"/>
          <c:showBubbleSize val="0"/>
        </c:dLbls>
        <c:axId val="278711663"/>
        <c:axId val="278492431"/>
      </c:scatterChart>
      <c:valAx>
        <c:axId val="278711663"/>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78492431"/>
        <c:crosses val="autoZero"/>
        <c:crossBetween val="midCat"/>
      </c:valAx>
      <c:valAx>
        <c:axId val="278492431"/>
        <c:scaling>
          <c:orientation val="minMax"/>
        </c:scaling>
        <c:delete val="0"/>
        <c:axPos val="l"/>
        <c:majorGridlines>
          <c:spPr>
            <a:ln w="9525" cap="flat" cmpd="sng" algn="ctr">
              <a:no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787116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(Tenure)-</a:t>
            </a:r>
            <a:r>
              <a:rPr lang="zh-CN" dirty="0"/>
              <a:t>有長照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total!$D$1</c:f>
              <c:strCache>
                <c:ptCount val="1"/>
                <c:pt idx="0">
                  <c:v> female-RM(LTC)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2151769.5652899998</c:v>
                </c:pt>
                <c:pt idx="1">
                  <c:v>56360.226287400001</c:v>
                </c:pt>
                <c:pt idx="2">
                  <c:v>-2474552.38087</c:v>
                </c:pt>
                <c:pt idx="3">
                  <c:v>-3815626.6418699999</c:v>
                </c:pt>
                <c:pt idx="4">
                  <c:v>-4296971.16799</c:v>
                </c:pt>
                <c:pt idx="5">
                  <c:v>-4863846.4143500002</c:v>
                </c:pt>
                <c:pt idx="6">
                  <c:v>-4946419.2054199995</c:v>
                </c:pt>
                <c:pt idx="7">
                  <c:v>-5184560.1050000004</c:v>
                </c:pt>
                <c:pt idx="8">
                  <c:v>-5280834.7767500002</c:v>
                </c:pt>
                <c:pt idx="9">
                  <c:v>-5274995.1073200004</c:v>
                </c:pt>
                <c:pt idx="10">
                  <c:v>-6455233.1405999996</c:v>
                </c:pt>
                <c:pt idx="11">
                  <c:v>-6494498.6041200003</c:v>
                </c:pt>
                <c:pt idx="12">
                  <c:v>-6697194.6002200004</c:v>
                </c:pt>
                <c:pt idx="13">
                  <c:v>-6849341.0307099996</c:v>
                </c:pt>
                <c:pt idx="14">
                  <c:v>-7823573.8891000003</c:v>
                </c:pt>
                <c:pt idx="15">
                  <c:v>-9937418.8236500006</c:v>
                </c:pt>
                <c:pt idx="16">
                  <c:v>-10537576.2545</c:v>
                </c:pt>
                <c:pt idx="17">
                  <c:v>-11015860.396</c:v>
                </c:pt>
                <c:pt idx="18">
                  <c:v>-11562487.933499999</c:v>
                </c:pt>
                <c:pt idx="19">
                  <c:v>-11650617.9047</c:v>
                </c:pt>
                <c:pt idx="20">
                  <c:v>-11727653.536599999</c:v>
                </c:pt>
                <c:pt idx="21">
                  <c:v>-11795100.956499999</c:v>
                </c:pt>
                <c:pt idx="22">
                  <c:v>-12073474.5668</c:v>
                </c:pt>
                <c:pt idx="23">
                  <c:v>-12488106.665200001</c:v>
                </c:pt>
                <c:pt idx="24">
                  <c:v>-12906912.0869</c:v>
                </c:pt>
                <c:pt idx="25">
                  <c:v>-13328292.6961</c:v>
                </c:pt>
                <c:pt idx="26">
                  <c:v>-13296271.080499999</c:v>
                </c:pt>
                <c:pt idx="27">
                  <c:v>-13264168.4625</c:v>
                </c:pt>
                <c:pt idx="28">
                  <c:v>-13697884.974400001</c:v>
                </c:pt>
                <c:pt idx="29">
                  <c:v>-14122712.3387</c:v>
                </c:pt>
                <c:pt idx="30">
                  <c:v>-14535909.0864</c:v>
                </c:pt>
                <c:pt idx="31">
                  <c:v>-14930988.6548</c:v>
                </c:pt>
                <c:pt idx="32">
                  <c:v>-15302403.5351</c:v>
                </c:pt>
                <c:pt idx="33">
                  <c:v>-15636055.497</c:v>
                </c:pt>
                <c:pt idx="34">
                  <c:v>-16230898.7294</c:v>
                </c:pt>
                <c:pt idx="35">
                  <c:v>-16472993.131899999</c:v>
                </c:pt>
                <c:pt idx="36">
                  <c:v>-16965529.158300001</c:v>
                </c:pt>
                <c:pt idx="37">
                  <c:v>-17615469.740800001</c:v>
                </c:pt>
                <c:pt idx="38">
                  <c:v>-17833652.1109</c:v>
                </c:pt>
                <c:pt idx="39">
                  <c:v>-18335000.974199999</c:v>
                </c:pt>
                <c:pt idx="40">
                  <c:v>-18436323.666999999</c:v>
                </c:pt>
              </c:numCache>
            </c:numRef>
          </c:val>
          <c:smooth val="0"/>
          <c:extLst>
            <c:ext xmlns:c16="http://schemas.microsoft.com/office/drawing/2014/chart" uri="{C3380CC4-5D6E-409C-BE32-E72D297353CC}">
              <c16:uniqueId val="{00000000-A58D-477D-ADE5-278B826A0552}"/>
            </c:ext>
          </c:extLst>
        </c:ser>
        <c:ser>
          <c:idx val="1"/>
          <c:order val="1"/>
          <c:tx>
            <c:strRef>
              <c:f>total!$E$1</c:f>
              <c:strCache>
                <c:ptCount val="1"/>
                <c:pt idx="0">
                  <c:v> female-HR(LTC) </c:v>
                </c:pt>
              </c:strCache>
            </c:strRef>
          </c:tx>
          <c:spPr>
            <a:ln w="28575" cap="rnd">
              <a:solidFill>
                <a:schemeClr val="tx1"/>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1984429.341916</c:v>
                </c:pt>
                <c:pt idx="1">
                  <c:v>-214233.23470520001</c:v>
                </c:pt>
                <c:pt idx="2">
                  <c:v>-2816005.937128</c:v>
                </c:pt>
                <c:pt idx="3">
                  <c:v>-4219867.7788969995</c:v>
                </c:pt>
                <c:pt idx="4">
                  <c:v>-4738909.4260099996</c:v>
                </c:pt>
                <c:pt idx="5">
                  <c:v>-5344547.9213640001</c:v>
                </c:pt>
                <c:pt idx="6">
                  <c:v>-5911448.9541220004</c:v>
                </c:pt>
                <c:pt idx="7">
                  <c:v>-6017668.8573599998</c:v>
                </c:pt>
                <c:pt idx="8">
                  <c:v>-6078556.2666779999</c:v>
                </c:pt>
                <c:pt idx="9">
                  <c:v>-6108355.6913350001</c:v>
                </c:pt>
                <c:pt idx="10">
                  <c:v>-7694147.902915</c:v>
                </c:pt>
                <c:pt idx="11">
                  <c:v>-7939488.2471430004</c:v>
                </c:pt>
                <c:pt idx="12">
                  <c:v>-8498914.9303580001</c:v>
                </c:pt>
                <c:pt idx="13">
                  <c:v>-9190092.1142079998</c:v>
                </c:pt>
                <c:pt idx="14">
                  <c:v>-10798087.43509</c:v>
                </c:pt>
                <c:pt idx="15">
                  <c:v>-13404390.00351</c:v>
                </c:pt>
                <c:pt idx="16">
                  <c:v>-14317934.31531</c:v>
                </c:pt>
                <c:pt idx="17">
                  <c:v>-15072138.161870001</c:v>
                </c:pt>
                <c:pt idx="18">
                  <c:v>-16450786.05896</c:v>
                </c:pt>
                <c:pt idx="19">
                  <c:v>-17602774.91485</c:v>
                </c:pt>
                <c:pt idx="20">
                  <c:v>-18525252.774259999</c:v>
                </c:pt>
                <c:pt idx="21">
                  <c:v>-20401982.87926</c:v>
                </c:pt>
                <c:pt idx="22">
                  <c:v>-21556672.976890001</c:v>
                </c:pt>
                <c:pt idx="23">
                  <c:v>-23914021.12985</c:v>
                </c:pt>
                <c:pt idx="24">
                  <c:v>-25089387.467920002</c:v>
                </c:pt>
                <c:pt idx="25">
                  <c:v>-24835038.664390001</c:v>
                </c:pt>
                <c:pt idx="26">
                  <c:v>-24824536.073410001</c:v>
                </c:pt>
                <c:pt idx="27">
                  <c:v>-24808896.54281</c:v>
                </c:pt>
                <c:pt idx="28">
                  <c:v>-26802515.483380001</c:v>
                </c:pt>
                <c:pt idx="29">
                  <c:v>-29064873.346530002</c:v>
                </c:pt>
                <c:pt idx="30">
                  <c:v>-31330272.40112</c:v>
                </c:pt>
                <c:pt idx="31">
                  <c:v>-33188153.02197</c:v>
                </c:pt>
                <c:pt idx="32">
                  <c:v>-36629480.212449998</c:v>
                </c:pt>
                <c:pt idx="33">
                  <c:v>-38502335.760229997</c:v>
                </c:pt>
                <c:pt idx="34">
                  <c:v>-41257294.965899996</c:v>
                </c:pt>
                <c:pt idx="35">
                  <c:v>-44815556.520659998</c:v>
                </c:pt>
                <c:pt idx="36">
                  <c:v>-46720383.475400001</c:v>
                </c:pt>
                <c:pt idx="37">
                  <c:v>-48680917.683619998</c:v>
                </c:pt>
                <c:pt idx="38">
                  <c:v>-50066484.585479997</c:v>
                </c:pt>
                <c:pt idx="39">
                  <c:v>-56072046.399740003</c:v>
                </c:pt>
                <c:pt idx="40">
                  <c:v>-57483430.640819997</c:v>
                </c:pt>
              </c:numCache>
            </c:numRef>
          </c:val>
          <c:smooth val="0"/>
          <c:extLst>
            <c:ext xmlns:c16="http://schemas.microsoft.com/office/drawing/2014/chart" uri="{C3380CC4-5D6E-409C-BE32-E72D297353CC}">
              <c16:uniqueId val="{00000001-A58D-477D-ADE5-278B826A0552}"/>
            </c:ext>
          </c:extLst>
        </c:ser>
        <c:ser>
          <c:idx val="2"/>
          <c:order val="2"/>
          <c:tx>
            <c:strRef>
              <c:f>total!$I$1</c:f>
              <c:strCache>
                <c:ptCount val="1"/>
                <c:pt idx="0">
                  <c:v> male-RM(LTC) </c:v>
                </c:pt>
              </c:strCache>
            </c:strRef>
          </c:tx>
          <c:spPr>
            <a:ln w="28575" cap="rnd">
              <a:solidFill>
                <a:schemeClr val="bg1">
                  <a:lumMod val="6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3781305.6814600001</c:v>
                </c:pt>
                <c:pt idx="1">
                  <c:v>1255703.52749</c:v>
                </c:pt>
                <c:pt idx="2">
                  <c:v>41506.947130799999</c:v>
                </c:pt>
                <c:pt idx="3">
                  <c:v>-690618.00244099996</c:v>
                </c:pt>
                <c:pt idx="4">
                  <c:v>-2207930.5705599999</c:v>
                </c:pt>
                <c:pt idx="5">
                  <c:v>-2335180.2651800001</c:v>
                </c:pt>
                <c:pt idx="6">
                  <c:v>-4098938.4215600002</c:v>
                </c:pt>
                <c:pt idx="7">
                  <c:v>-4502947.6488899998</c:v>
                </c:pt>
                <c:pt idx="8">
                  <c:v>-4583744.9924900001</c:v>
                </c:pt>
                <c:pt idx="9">
                  <c:v>-5105090.1162400004</c:v>
                </c:pt>
                <c:pt idx="10">
                  <c:v>-5352235.3739799997</c:v>
                </c:pt>
                <c:pt idx="11">
                  <c:v>-5806058.8203199999</c:v>
                </c:pt>
                <c:pt idx="12">
                  <c:v>-6262954.9509100001</c:v>
                </c:pt>
                <c:pt idx="13">
                  <c:v>-6532319.5548799997</c:v>
                </c:pt>
                <c:pt idx="14">
                  <c:v>-6873353.1206299998</c:v>
                </c:pt>
                <c:pt idx="15">
                  <c:v>-7419435.7230399996</c:v>
                </c:pt>
                <c:pt idx="16">
                  <c:v>-7999110.8656099997</c:v>
                </c:pt>
                <c:pt idx="17">
                  <c:v>-8666328.2770399991</c:v>
                </c:pt>
                <c:pt idx="18">
                  <c:v>-9595225.0227300003</c:v>
                </c:pt>
                <c:pt idx="19">
                  <c:v>-10935899.575300001</c:v>
                </c:pt>
                <c:pt idx="20">
                  <c:v>-12056777.8215</c:v>
                </c:pt>
                <c:pt idx="21">
                  <c:v>-12472808.638900001</c:v>
                </c:pt>
                <c:pt idx="22">
                  <c:v>-13585993.659299999</c:v>
                </c:pt>
                <c:pt idx="23">
                  <c:v>-13598095.8761</c:v>
                </c:pt>
                <c:pt idx="24">
                  <c:v>-13613933.1558</c:v>
                </c:pt>
                <c:pt idx="25">
                  <c:v>-14186632.586300001</c:v>
                </c:pt>
                <c:pt idx="26">
                  <c:v>-14775348.5978</c:v>
                </c:pt>
                <c:pt idx="27">
                  <c:v>-15385654.554500001</c:v>
                </c:pt>
                <c:pt idx="28">
                  <c:v>-16014266.09</c:v>
                </c:pt>
                <c:pt idx="29">
                  <c:v>-16668887.094599999</c:v>
                </c:pt>
                <c:pt idx="30">
                  <c:v>-17348466.754299998</c:v>
                </c:pt>
                <c:pt idx="31">
                  <c:v>-17727949.848999999</c:v>
                </c:pt>
                <c:pt idx="32">
                  <c:v>-18098966.673999999</c:v>
                </c:pt>
                <c:pt idx="33">
                  <c:v>-19481084.944800001</c:v>
                </c:pt>
                <c:pt idx="34">
                  <c:v>-19753394.180799998</c:v>
                </c:pt>
                <c:pt idx="35">
                  <c:v>-20011116.294399999</c:v>
                </c:pt>
                <c:pt idx="36">
                  <c:v>-20265593.798999999</c:v>
                </c:pt>
                <c:pt idx="37">
                  <c:v>-20501963.372400001</c:v>
                </c:pt>
                <c:pt idx="38">
                  <c:v>-20730385.409600001</c:v>
                </c:pt>
                <c:pt idx="39">
                  <c:v>-21123891.539500002</c:v>
                </c:pt>
                <c:pt idx="40">
                  <c:v>-21337769.7612</c:v>
                </c:pt>
              </c:numCache>
            </c:numRef>
          </c:val>
          <c:smooth val="0"/>
          <c:extLst>
            <c:ext xmlns:c16="http://schemas.microsoft.com/office/drawing/2014/chart" uri="{C3380CC4-5D6E-409C-BE32-E72D297353CC}">
              <c16:uniqueId val="{00000002-A58D-477D-ADE5-278B826A0552}"/>
            </c:ext>
          </c:extLst>
        </c:ser>
        <c:ser>
          <c:idx val="3"/>
          <c:order val="3"/>
          <c:tx>
            <c:strRef>
              <c:f>total!$J$1</c:f>
              <c:strCache>
                <c:ptCount val="1"/>
                <c:pt idx="0">
                  <c:v> male-HR(LTC) </c:v>
                </c:pt>
              </c:strCache>
            </c:strRef>
          </c:tx>
          <c:spPr>
            <a:ln w="28575" cap="rnd">
              <a:solidFill>
                <a:schemeClr val="tx1"/>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3606453.1134890001</c:v>
                </c:pt>
                <c:pt idx="1">
                  <c:v>974033.41414789995</c:v>
                </c:pt>
                <c:pt idx="2">
                  <c:v>-314440.14014839998</c:v>
                </c:pt>
                <c:pt idx="3">
                  <c:v>-1112648.905205</c:v>
                </c:pt>
                <c:pt idx="4">
                  <c:v>-2670776.2947749998</c:v>
                </c:pt>
                <c:pt idx="5">
                  <c:v>-2838733.625912</c:v>
                </c:pt>
                <c:pt idx="6">
                  <c:v>-5091467.6808500001</c:v>
                </c:pt>
                <c:pt idx="7">
                  <c:v>-5364618.5062739998</c:v>
                </c:pt>
                <c:pt idx="8">
                  <c:v>-5412704.0102420002</c:v>
                </c:pt>
                <c:pt idx="9">
                  <c:v>-5974253.6107989997</c:v>
                </c:pt>
                <c:pt idx="10">
                  <c:v>-6632357.8897679998</c:v>
                </c:pt>
                <c:pt idx="11">
                  <c:v>-7301145.7432460003</c:v>
                </c:pt>
                <c:pt idx="12">
                  <c:v>-8137782.6793940002</c:v>
                </c:pt>
                <c:pt idx="13">
                  <c:v>-8951358.3193560001</c:v>
                </c:pt>
                <c:pt idx="14">
                  <c:v>-9962632.1488080006</c:v>
                </c:pt>
                <c:pt idx="15">
                  <c:v>-10920320.14174</c:v>
                </c:pt>
                <c:pt idx="16">
                  <c:v>-11647909.78332</c:v>
                </c:pt>
                <c:pt idx="17">
                  <c:v>-12979774.625050001</c:v>
                </c:pt>
                <c:pt idx="18">
                  <c:v>-14844642.04789</c:v>
                </c:pt>
                <c:pt idx="19">
                  <c:v>-17300602.052949999</c:v>
                </c:pt>
                <c:pt idx="20">
                  <c:v>-19305074.956829999</c:v>
                </c:pt>
                <c:pt idx="21">
                  <c:v>-20892267.98392</c:v>
                </c:pt>
                <c:pt idx="22">
                  <c:v>-23689449.889559999</c:v>
                </c:pt>
                <c:pt idx="23">
                  <c:v>-24380957.68426</c:v>
                </c:pt>
                <c:pt idx="24">
                  <c:v>-24948503.84778</c:v>
                </c:pt>
                <c:pt idx="25">
                  <c:v>-25977013.459770001</c:v>
                </c:pt>
                <c:pt idx="26">
                  <c:v>-25806477.00832</c:v>
                </c:pt>
                <c:pt idx="27">
                  <c:v>-27960380.479290001</c:v>
                </c:pt>
                <c:pt idx="28">
                  <c:v>-30401450.95676</c:v>
                </c:pt>
                <c:pt idx="29">
                  <c:v>-33188416.846179999</c:v>
                </c:pt>
                <c:pt idx="30">
                  <c:v>-35898307.397040002</c:v>
                </c:pt>
                <c:pt idx="31">
                  <c:v>-37846511.768080004</c:v>
                </c:pt>
                <c:pt idx="32">
                  <c:v>-41199008.407710001</c:v>
                </c:pt>
                <c:pt idx="33">
                  <c:v>-44617579.418499999</c:v>
                </c:pt>
                <c:pt idx="34">
                  <c:v>-46243933.470430002</c:v>
                </c:pt>
                <c:pt idx="35">
                  <c:v>-48794333.577249996</c:v>
                </c:pt>
                <c:pt idx="36">
                  <c:v>-52909519.094959997</c:v>
                </c:pt>
                <c:pt idx="37">
                  <c:v>-54464829.111599997</c:v>
                </c:pt>
                <c:pt idx="38">
                  <c:v>-55913089.468340002</c:v>
                </c:pt>
                <c:pt idx="39">
                  <c:v>-57370753.116789997</c:v>
                </c:pt>
                <c:pt idx="40">
                  <c:v>-58663433.776150003</c:v>
                </c:pt>
              </c:numCache>
            </c:numRef>
          </c:val>
          <c:smooth val="0"/>
          <c:extLst>
            <c:ext xmlns:c16="http://schemas.microsoft.com/office/drawing/2014/chart" uri="{C3380CC4-5D6E-409C-BE32-E72D297353CC}">
              <c16:uniqueId val="{00000003-A58D-477D-ADE5-278B826A0552}"/>
            </c:ext>
          </c:extLst>
        </c:ser>
        <c:dLbls>
          <c:showLegendKey val="0"/>
          <c:showVal val="0"/>
          <c:showCatName val="0"/>
          <c:showSerName val="0"/>
          <c:showPercent val="0"/>
          <c:showBubbleSize val="0"/>
        </c:dLbls>
        <c:smooth val="0"/>
        <c:axId val="1117557343"/>
        <c:axId val="1117583743"/>
      </c:lineChart>
      <c:catAx>
        <c:axId val="111755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3743"/>
        <c:crosses val="autoZero"/>
        <c:auto val="1"/>
        <c:lblAlgn val="ctr"/>
        <c:lblOffset val="100"/>
        <c:noMultiLvlLbl val="0"/>
      </c:catAx>
      <c:valAx>
        <c:axId val="111758374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5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(Lumpsum)-</a:t>
            </a:r>
            <a:r>
              <a:rPr lang="zh-CN" dirty="0"/>
              <a:t>有長照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total!$D$1</c:f>
              <c:strCache>
                <c:ptCount val="1"/>
                <c:pt idx="0">
                  <c:v> female-RM(LTC)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-2775980.83824</c:v>
                </c:pt>
                <c:pt idx="1">
                  <c:v>-4754304.6924700001</c:v>
                </c:pt>
                <c:pt idx="2">
                  <c:v>-7164020.5617000004</c:v>
                </c:pt>
                <c:pt idx="3">
                  <c:v>-8385118.5013300003</c:v>
                </c:pt>
                <c:pt idx="4">
                  <c:v>-8738033.5692299996</c:v>
                </c:pt>
                <c:pt idx="5">
                  <c:v>-9179703.12837</c:v>
                </c:pt>
                <c:pt idx="6">
                  <c:v>-9117380.3045400009</c:v>
                </c:pt>
                <c:pt idx="7">
                  <c:v>-9223176.7435199991</c:v>
                </c:pt>
                <c:pt idx="8">
                  <c:v>-9185041.6554700006</c:v>
                </c:pt>
                <c:pt idx="9">
                  <c:v>-9033251.3895100001</c:v>
                </c:pt>
                <c:pt idx="10">
                  <c:v>-10069101.537</c:v>
                </c:pt>
                <c:pt idx="11">
                  <c:v>-9961974.5938399993</c:v>
                </c:pt>
                <c:pt idx="12">
                  <c:v>-10003374.0101</c:v>
                </c:pt>
                <c:pt idx="13">
                  <c:v>-10022614.3928</c:v>
                </c:pt>
                <c:pt idx="14">
                  <c:v>-10825087.2083</c:v>
                </c:pt>
                <c:pt idx="15">
                  <c:v>-12761187.1077</c:v>
                </c:pt>
                <c:pt idx="16">
                  <c:v>-13173415.2502</c:v>
                </c:pt>
                <c:pt idx="17">
                  <c:v>-13506251.1176</c:v>
                </c:pt>
                <c:pt idx="18">
                  <c:v>-13863444.4201</c:v>
                </c:pt>
                <c:pt idx="19">
                  <c:v>-13764120.4058</c:v>
                </c:pt>
                <c:pt idx="20">
                  <c:v>-13657435.1719</c:v>
                </c:pt>
                <c:pt idx="21">
                  <c:v>-13535494.4639</c:v>
                </c:pt>
                <c:pt idx="22">
                  <c:v>-13622966.368799999</c:v>
                </c:pt>
                <c:pt idx="23">
                  <c:v>-13834440.354499999</c:v>
                </c:pt>
                <c:pt idx="24">
                  <c:v>-14047192.9968</c:v>
                </c:pt>
                <c:pt idx="25">
                  <c:v>-14260618.807600001</c:v>
                </c:pt>
                <c:pt idx="26">
                  <c:v>-14006577.9252</c:v>
                </c:pt>
                <c:pt idx="27">
                  <c:v>-13757503.9768</c:v>
                </c:pt>
                <c:pt idx="28">
                  <c:v>-13958205.1524</c:v>
                </c:pt>
                <c:pt idx="29">
                  <c:v>-14155821.93</c:v>
                </c:pt>
                <c:pt idx="30">
                  <c:v>-14331060.25</c:v>
                </c:pt>
                <c:pt idx="31">
                  <c:v>-14478127.758400001</c:v>
                </c:pt>
                <c:pt idx="32">
                  <c:v>-14603578.938200001</c:v>
                </c:pt>
                <c:pt idx="33">
                  <c:v>-14672152.4659</c:v>
                </c:pt>
                <c:pt idx="34">
                  <c:v>-15007673.400800001</c:v>
                </c:pt>
                <c:pt idx="35">
                  <c:v>-14967686.6822</c:v>
                </c:pt>
                <c:pt idx="36">
                  <c:v>-15188924.175100001</c:v>
                </c:pt>
                <c:pt idx="37">
                  <c:v>-15542295.049799999</c:v>
                </c:pt>
                <c:pt idx="38">
                  <c:v>-15474933.809699999</c:v>
                </c:pt>
                <c:pt idx="39">
                  <c:v>-15665971.202299999</c:v>
                </c:pt>
                <c:pt idx="40">
                  <c:v>-15462692.678400001</c:v>
                </c:pt>
              </c:numCache>
            </c:numRef>
          </c:val>
          <c:smooth val="0"/>
          <c:extLst>
            <c:ext xmlns:c16="http://schemas.microsoft.com/office/drawing/2014/chart" uri="{C3380CC4-5D6E-409C-BE32-E72D297353CC}">
              <c16:uniqueId val="{00000000-8F21-44E2-87DA-6FC872428789}"/>
            </c:ext>
          </c:extLst>
        </c:ser>
        <c:ser>
          <c:idx val="1"/>
          <c:order val="1"/>
          <c:tx>
            <c:strRef>
              <c:f>total!$E$1</c:f>
              <c:strCache>
                <c:ptCount val="1"/>
                <c:pt idx="0">
                  <c:v> female-HR(LTC) </c:v>
                </c:pt>
              </c:strCache>
            </c:strRef>
          </c:tx>
          <c:spPr>
            <a:ln w="28575" cap="rnd">
              <a:solidFill>
                <a:schemeClr val="tx1"/>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-3385271.0236149998</c:v>
                </c:pt>
                <c:pt idx="1">
                  <c:v>-5430235.2623619996</c:v>
                </c:pt>
                <c:pt idx="2">
                  <c:v>-7873679.1368000004</c:v>
                </c:pt>
                <c:pt idx="3">
                  <c:v>-9121221.1275859997</c:v>
                </c:pt>
                <c:pt idx="4">
                  <c:v>-9474314.1222489998</c:v>
                </c:pt>
                <c:pt idx="5">
                  <c:v>-9916725.6009289995</c:v>
                </c:pt>
                <c:pt idx="6">
                  <c:v>-10309564.731349999</c:v>
                </c:pt>
                <c:pt idx="7">
                  <c:v>-10252976.404759999</c:v>
                </c:pt>
                <c:pt idx="8">
                  <c:v>-10116788.09657</c:v>
                </c:pt>
                <c:pt idx="9">
                  <c:v>-9992017.2495099995</c:v>
                </c:pt>
                <c:pt idx="10">
                  <c:v>-11397565.42523</c:v>
                </c:pt>
                <c:pt idx="11">
                  <c:v>-11485197.143990001</c:v>
                </c:pt>
                <c:pt idx="12">
                  <c:v>-11725153.91007</c:v>
                </c:pt>
                <c:pt idx="13">
                  <c:v>-12334848.30813</c:v>
                </c:pt>
                <c:pt idx="14">
                  <c:v>-13411973.489010001</c:v>
                </c:pt>
                <c:pt idx="15">
                  <c:v>-15535346.609610001</c:v>
                </c:pt>
                <c:pt idx="16">
                  <c:v>-16582556.43156</c:v>
                </c:pt>
                <c:pt idx="17">
                  <c:v>-17794098.803610001</c:v>
                </c:pt>
                <c:pt idx="18">
                  <c:v>-19122594.210379999</c:v>
                </c:pt>
                <c:pt idx="19">
                  <c:v>-20035797.907450002</c:v>
                </c:pt>
                <c:pt idx="20">
                  <c:v>-20793043.861439999</c:v>
                </c:pt>
                <c:pt idx="21">
                  <c:v>-22313879.389109999</c:v>
                </c:pt>
                <c:pt idx="22">
                  <c:v>-23168012.15631</c:v>
                </c:pt>
                <c:pt idx="23">
                  <c:v>-25198560.693470001</c:v>
                </c:pt>
                <c:pt idx="24">
                  <c:v>-26309380.617240001</c:v>
                </c:pt>
                <c:pt idx="25">
                  <c:v>-26428718.66781</c:v>
                </c:pt>
                <c:pt idx="26">
                  <c:v>-27777748.067329999</c:v>
                </c:pt>
                <c:pt idx="27">
                  <c:v>-26686819.072299998</c:v>
                </c:pt>
                <c:pt idx="28">
                  <c:v>-26100240.98263</c:v>
                </c:pt>
                <c:pt idx="29">
                  <c:v>-27763831.534650002</c:v>
                </c:pt>
                <c:pt idx="30">
                  <c:v>-29441819.651900001</c:v>
                </c:pt>
                <c:pt idx="31">
                  <c:v>-31519694.570719998</c:v>
                </c:pt>
                <c:pt idx="32">
                  <c:v>-33308844.37542</c:v>
                </c:pt>
                <c:pt idx="33">
                  <c:v>-34727598.271250002</c:v>
                </c:pt>
                <c:pt idx="34">
                  <c:v>-37863494.374310002</c:v>
                </c:pt>
                <c:pt idx="35">
                  <c:v>-39946963.929169998</c:v>
                </c:pt>
                <c:pt idx="36">
                  <c:v>-41616890.88831</c:v>
                </c:pt>
                <c:pt idx="37">
                  <c:v>-44545543.529700004</c:v>
                </c:pt>
                <c:pt idx="38">
                  <c:v>-45564445.180040002</c:v>
                </c:pt>
                <c:pt idx="39">
                  <c:v>-49354173.725950003</c:v>
                </c:pt>
                <c:pt idx="40">
                  <c:v>-51242466.633040003</c:v>
                </c:pt>
              </c:numCache>
            </c:numRef>
          </c:val>
          <c:smooth val="0"/>
          <c:extLst>
            <c:ext xmlns:c16="http://schemas.microsoft.com/office/drawing/2014/chart" uri="{C3380CC4-5D6E-409C-BE32-E72D297353CC}">
              <c16:uniqueId val="{00000001-8F21-44E2-87DA-6FC872428789}"/>
            </c:ext>
          </c:extLst>
        </c:ser>
        <c:ser>
          <c:idx val="2"/>
          <c:order val="2"/>
          <c:tx>
            <c:strRef>
              <c:f>total!$I$1</c:f>
              <c:strCache>
                <c:ptCount val="1"/>
                <c:pt idx="0">
                  <c:v> male-RM(LTC) </c:v>
                </c:pt>
              </c:strCache>
            </c:strRef>
          </c:tx>
          <c:spPr>
            <a:ln w="28575" cap="rnd">
              <a:solidFill>
                <a:schemeClr val="bg1">
                  <a:lumMod val="65000"/>
                </a:schemeClr>
              </a:solidFill>
              <a:prstDash val="lg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-1395250.5457299999</c:v>
                </c:pt>
                <c:pt idx="1">
                  <c:v>-3770857.0808799998</c:v>
                </c:pt>
                <c:pt idx="2">
                  <c:v>-4830060.6681199996</c:v>
                </c:pt>
                <c:pt idx="3">
                  <c:v>-5407755.33605</c:v>
                </c:pt>
                <c:pt idx="4">
                  <c:v>-6761066.4776299996</c:v>
                </c:pt>
                <c:pt idx="5">
                  <c:v>-6726820.29758</c:v>
                </c:pt>
                <c:pt idx="6">
                  <c:v>-8308470.3214800004</c:v>
                </c:pt>
                <c:pt idx="7">
                  <c:v>-8541698.5960700009</c:v>
                </c:pt>
                <c:pt idx="8">
                  <c:v>-8449358.2042900007</c:v>
                </c:pt>
                <c:pt idx="9">
                  <c:v>-8783141.2029500008</c:v>
                </c:pt>
                <c:pt idx="10">
                  <c:v>-8846968.5971399993</c:v>
                </c:pt>
                <c:pt idx="11">
                  <c:v>-9110986.9862399995</c:v>
                </c:pt>
                <c:pt idx="12">
                  <c:v>-9362951.7741199993</c:v>
                </c:pt>
                <c:pt idx="13">
                  <c:v>-9456640.2890700009</c:v>
                </c:pt>
                <c:pt idx="14">
                  <c:v>-9578222.4780800007</c:v>
                </c:pt>
                <c:pt idx="15">
                  <c:v>-9900259.5044</c:v>
                </c:pt>
                <c:pt idx="16">
                  <c:v>-10247900.078400001</c:v>
                </c:pt>
                <c:pt idx="17">
                  <c:v>-10716485.8695</c:v>
                </c:pt>
                <c:pt idx="18">
                  <c:v>-11405885.610200001</c:v>
                </c:pt>
                <c:pt idx="19">
                  <c:v>-12508554.623500001</c:v>
                </c:pt>
                <c:pt idx="20">
                  <c:v>-13393690.462099999</c:v>
                </c:pt>
                <c:pt idx="21">
                  <c:v>-13566401.5208</c:v>
                </c:pt>
                <c:pt idx="22">
                  <c:v>-14429887.6874</c:v>
                </c:pt>
                <c:pt idx="23">
                  <c:v>-14185284.594000001</c:v>
                </c:pt>
                <c:pt idx="24">
                  <c:v>-13937136.6866</c:v>
                </c:pt>
                <c:pt idx="25">
                  <c:v>-14240225.130000001</c:v>
                </c:pt>
                <c:pt idx="26">
                  <c:v>-14545379.634500001</c:v>
                </c:pt>
                <c:pt idx="27">
                  <c:v>-14874409.0473</c:v>
                </c:pt>
                <c:pt idx="28">
                  <c:v>-15204677.004699999</c:v>
                </c:pt>
                <c:pt idx="29">
                  <c:v>-15565131.788899999</c:v>
                </c:pt>
                <c:pt idx="30">
                  <c:v>-15935539.0823</c:v>
                </c:pt>
                <c:pt idx="31">
                  <c:v>-16002906.8026</c:v>
                </c:pt>
                <c:pt idx="32">
                  <c:v>-16048891.6823</c:v>
                </c:pt>
                <c:pt idx="33">
                  <c:v>-17097704.353700001</c:v>
                </c:pt>
                <c:pt idx="34">
                  <c:v>-17030661.068999998</c:v>
                </c:pt>
                <c:pt idx="35">
                  <c:v>-16932606.7346</c:v>
                </c:pt>
                <c:pt idx="36">
                  <c:v>-16829658.297800001</c:v>
                </c:pt>
                <c:pt idx="37">
                  <c:v>-16694284.410800001</c:v>
                </c:pt>
                <c:pt idx="38">
                  <c:v>-16548963.048800001</c:v>
                </c:pt>
                <c:pt idx="39">
                  <c:v>-16550009.979</c:v>
                </c:pt>
                <c:pt idx="40">
                  <c:v>-16366868.5517</c:v>
                </c:pt>
              </c:numCache>
            </c:numRef>
          </c:val>
          <c:smooth val="0"/>
          <c:extLst>
            <c:ext xmlns:c16="http://schemas.microsoft.com/office/drawing/2014/chart" uri="{C3380CC4-5D6E-409C-BE32-E72D297353CC}">
              <c16:uniqueId val="{00000002-8F21-44E2-87DA-6FC872428789}"/>
            </c:ext>
          </c:extLst>
        </c:ser>
        <c:ser>
          <c:idx val="3"/>
          <c:order val="3"/>
          <c:tx>
            <c:strRef>
              <c:f>total!$J$1</c:f>
              <c:strCache>
                <c:ptCount val="1"/>
                <c:pt idx="0">
                  <c:v> male-HR(LTC) </c:v>
                </c:pt>
              </c:strCache>
            </c:strRef>
          </c:tx>
          <c:spPr>
            <a:ln w="28575" cap="rnd">
              <a:solidFill>
                <a:schemeClr val="tx1"/>
              </a:solidFill>
              <a:prstDash val="lg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-2003455.0938560001</c:v>
                </c:pt>
                <c:pt idx="1">
                  <c:v>-4444005.9095360003</c:v>
                </c:pt>
                <c:pt idx="2">
                  <c:v>-5535146.9869039999</c:v>
                </c:pt>
                <c:pt idx="3">
                  <c:v>-6137452.2145220004</c:v>
                </c:pt>
                <c:pt idx="4">
                  <c:v>-7488925.3749660002</c:v>
                </c:pt>
                <c:pt idx="5">
                  <c:v>-7453573.3822060004</c:v>
                </c:pt>
                <c:pt idx="6">
                  <c:v>-9495159.6990419999</c:v>
                </c:pt>
                <c:pt idx="7">
                  <c:v>-9557407.3939340003</c:v>
                </c:pt>
                <c:pt idx="8">
                  <c:v>-9363939.5745219998</c:v>
                </c:pt>
                <c:pt idx="9">
                  <c:v>-9724638.7322320007</c:v>
                </c:pt>
                <c:pt idx="10">
                  <c:v>-10154925.91849</c:v>
                </c:pt>
                <c:pt idx="11">
                  <c:v>-10610798.36819</c:v>
                </c:pt>
                <c:pt idx="12">
                  <c:v>-11061937.263800001</c:v>
                </c:pt>
                <c:pt idx="13">
                  <c:v>-11737647.459659999</c:v>
                </c:pt>
                <c:pt idx="14">
                  <c:v>-12143423.10909</c:v>
                </c:pt>
                <c:pt idx="15">
                  <c:v>-12668700.013</c:v>
                </c:pt>
                <c:pt idx="16">
                  <c:v>-13680891.52547</c:v>
                </c:pt>
                <c:pt idx="17">
                  <c:v>-15023589.604010001</c:v>
                </c:pt>
                <c:pt idx="18">
                  <c:v>-16728193.00829</c:v>
                </c:pt>
                <c:pt idx="19">
                  <c:v>-18870204.120250002</c:v>
                </c:pt>
                <c:pt idx="20">
                  <c:v>-20673772.21926</c:v>
                </c:pt>
                <c:pt idx="21">
                  <c:v>-21869278.49721</c:v>
                </c:pt>
                <c:pt idx="22">
                  <c:v>-24124408.586989999</c:v>
                </c:pt>
                <c:pt idx="23">
                  <c:v>-24393390.87235</c:v>
                </c:pt>
                <c:pt idx="24">
                  <c:v>-26316050.17289</c:v>
                </c:pt>
                <c:pt idx="25">
                  <c:v>-26247719.008310001</c:v>
                </c:pt>
                <c:pt idx="26">
                  <c:v>-25672426.855140001</c:v>
                </c:pt>
                <c:pt idx="27">
                  <c:v>-26193683.94272</c:v>
                </c:pt>
                <c:pt idx="28">
                  <c:v>-27649650.022179998</c:v>
                </c:pt>
                <c:pt idx="29">
                  <c:v>-29550568.246849999</c:v>
                </c:pt>
                <c:pt idx="30">
                  <c:v>-31490254.321740001</c:v>
                </c:pt>
                <c:pt idx="31">
                  <c:v>-33572790.139300004</c:v>
                </c:pt>
                <c:pt idx="32">
                  <c:v>-35357144.147490002</c:v>
                </c:pt>
                <c:pt idx="33">
                  <c:v>-37867381.036530003</c:v>
                </c:pt>
                <c:pt idx="34">
                  <c:v>-40605855.58151</c:v>
                </c:pt>
                <c:pt idx="35">
                  <c:v>-41788038.949170001</c:v>
                </c:pt>
                <c:pt idx="36">
                  <c:v>-44273378.321479999</c:v>
                </c:pt>
                <c:pt idx="37">
                  <c:v>-46608360.19444</c:v>
                </c:pt>
                <c:pt idx="38">
                  <c:v>-47538936.726319999</c:v>
                </c:pt>
                <c:pt idx="39">
                  <c:v>-51245747.694430001</c:v>
                </c:pt>
                <c:pt idx="40">
                  <c:v>-53265208.276749998</c:v>
                </c:pt>
              </c:numCache>
            </c:numRef>
          </c:val>
          <c:smooth val="0"/>
          <c:extLst>
            <c:ext xmlns:c16="http://schemas.microsoft.com/office/drawing/2014/chart" uri="{C3380CC4-5D6E-409C-BE32-E72D297353CC}">
              <c16:uniqueId val="{00000003-8F21-44E2-87DA-6FC872428789}"/>
            </c:ext>
          </c:extLst>
        </c:ser>
        <c:dLbls>
          <c:showLegendKey val="0"/>
          <c:showVal val="0"/>
          <c:showCatName val="0"/>
          <c:showSerName val="0"/>
          <c:showPercent val="0"/>
          <c:showBubbleSize val="0"/>
        </c:dLbls>
        <c:smooth val="0"/>
        <c:axId val="1117557343"/>
        <c:axId val="1117583743"/>
      </c:lineChart>
      <c:catAx>
        <c:axId val="111755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3743"/>
        <c:crosses val="autoZero"/>
        <c:auto val="1"/>
        <c:lblAlgn val="ctr"/>
        <c:lblOffset val="100"/>
        <c:noMultiLvlLbl val="0"/>
      </c:catAx>
      <c:valAx>
        <c:axId val="111758374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5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未來長照費用期望折現值</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acrate!$B$1</c:f>
              <c:strCache>
                <c:ptCount val="1"/>
                <c:pt idx="0">
                  <c:v> female </c:v>
                </c:pt>
              </c:strCache>
            </c:strRef>
          </c:tx>
          <c:spPr>
            <a:ln w="28575" cap="rnd">
              <a:solidFill>
                <a:schemeClr val="accent1"/>
              </a:solidFill>
              <a:round/>
            </a:ln>
            <a:effectLst/>
          </c:spPr>
          <c:marker>
            <c:symbol val="none"/>
          </c:marker>
          <c:cat>
            <c:numRef>
              <c:f>acrate!$A$2:$A$42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acrate!$B$2:$B$42</c:f>
              <c:numCache>
                <c:formatCode>_ * #,##0_ ;_ * \-#,##0_ ;_ * "-"??_ ;_ @_ </c:formatCode>
                <c:ptCount val="41"/>
                <c:pt idx="0">
                  <c:v>2730815.6199640101</c:v>
                </c:pt>
                <c:pt idx="1">
                  <c:v>3406718.4508827901</c:v>
                </c:pt>
                <c:pt idx="2">
                  <c:v>2975529.1031224299</c:v>
                </c:pt>
                <c:pt idx="3">
                  <c:v>3797962.9726728601</c:v>
                </c:pt>
                <c:pt idx="4">
                  <c:v>3976707.8713700902</c:v>
                </c:pt>
                <c:pt idx="5">
                  <c:v>3579800.6532661198</c:v>
                </c:pt>
                <c:pt idx="6">
                  <c:v>3503647.91311072</c:v>
                </c:pt>
                <c:pt idx="7">
                  <c:v>3610723.3293273002</c:v>
                </c:pt>
                <c:pt idx="8">
                  <c:v>3191803.89648464</c:v>
                </c:pt>
                <c:pt idx="9">
                  <c:v>2747688.4691268299</c:v>
                </c:pt>
                <c:pt idx="10">
                  <c:v>2276861.6290377602</c:v>
                </c:pt>
                <c:pt idx="11">
                  <c:v>3268762.62120048</c:v>
                </c:pt>
                <c:pt idx="12">
                  <c:v>2829275.8919975199</c:v>
                </c:pt>
                <c:pt idx="13">
                  <c:v>2595249.99471418</c:v>
                </c:pt>
                <c:pt idx="14">
                  <c:v>2481118.8957260898</c:v>
                </c:pt>
                <c:pt idx="15">
                  <c:v>3007506.79239089</c:v>
                </c:pt>
                <c:pt idx="16">
                  <c:v>4693033.7464811802</c:v>
                </c:pt>
                <c:pt idx="17">
                  <c:v>4887328.9576205397</c:v>
                </c:pt>
                <c:pt idx="18">
                  <c:v>4991167.9817398796</c:v>
                </c:pt>
                <c:pt idx="19">
                  <c:v>5112053.9733590502</c:v>
                </c:pt>
                <c:pt idx="20">
                  <c:v>4783432.3775390703</c:v>
                </c:pt>
                <c:pt idx="21">
                  <c:v>4435045.7689822596</c:v>
                </c:pt>
                <c:pt idx="22">
                  <c:v>4065705.37697647</c:v>
                </c:pt>
                <c:pt idx="23">
                  <c:v>3900693.5688910601</c:v>
                </c:pt>
                <c:pt idx="24">
                  <c:v>3858777.4143043901</c:v>
                </c:pt>
                <c:pt idx="25">
                  <c:v>3809774.0435771099</c:v>
                </c:pt>
                <c:pt idx="26">
                  <c:v>3752485.1446713102</c:v>
                </c:pt>
                <c:pt idx="27">
                  <c:v>3228590.5759680201</c:v>
                </c:pt>
                <c:pt idx="28">
                  <c:v>2692048.4545323802</c:v>
                </c:pt>
                <c:pt idx="29">
                  <c:v>2608226.93332475</c:v>
                </c:pt>
                <c:pt idx="30">
                  <c:v>2503723.8331540399</c:v>
                </c:pt>
                <c:pt idx="31">
                  <c:v>2373436.3152475301</c:v>
                </c:pt>
                <c:pt idx="32">
                  <c:v>2211002.4994610902</c:v>
                </c:pt>
                <c:pt idx="33">
                  <c:v>2008490.8165700899</c:v>
                </c:pt>
                <c:pt idx="34">
                  <c:v>1756012.71335746</c:v>
                </c:pt>
                <c:pt idx="35">
                  <c:v>1747190.6224475999</c:v>
                </c:pt>
                <c:pt idx="36">
                  <c:v>1369814.73798475</c:v>
                </c:pt>
                <c:pt idx="37">
                  <c:v>1230769.1229044299</c:v>
                </c:pt>
                <c:pt idx="38">
                  <c:v>1229579.4094475</c:v>
                </c:pt>
                <c:pt idx="39">
                  <c:v>782890.05050920404</c:v>
                </c:pt>
                <c:pt idx="40">
                  <c:v>600000</c:v>
                </c:pt>
              </c:numCache>
            </c:numRef>
          </c:val>
          <c:smooth val="0"/>
          <c:extLst>
            <c:ext xmlns:c16="http://schemas.microsoft.com/office/drawing/2014/chart" uri="{C3380CC4-5D6E-409C-BE32-E72D297353CC}">
              <c16:uniqueId val="{00000000-5234-417D-A700-055FCE8D823F}"/>
            </c:ext>
          </c:extLst>
        </c:ser>
        <c:ser>
          <c:idx val="1"/>
          <c:order val="1"/>
          <c:tx>
            <c:strRef>
              <c:f>acrate!$C$1</c:f>
              <c:strCache>
                <c:ptCount val="1"/>
                <c:pt idx="0">
                  <c:v> male </c:v>
                </c:pt>
              </c:strCache>
            </c:strRef>
          </c:tx>
          <c:spPr>
            <a:ln w="28575" cap="rnd">
              <a:solidFill>
                <a:schemeClr val="accent2"/>
              </a:solidFill>
              <a:round/>
            </a:ln>
            <a:effectLst/>
          </c:spPr>
          <c:marker>
            <c:symbol val="none"/>
          </c:marker>
          <c:cat>
            <c:numRef>
              <c:f>acrate!$A$2:$A$42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acrate!$C$2:$C$42</c:f>
              <c:numCache>
                <c:formatCode>_ * #,##0_ ;_ * \-#,##0_ ;_ * "-"??_ ;_ @_ </c:formatCode>
                <c:ptCount val="41"/>
                <c:pt idx="0">
                  <c:v>1725770.0047064801</c:v>
                </c:pt>
                <c:pt idx="1">
                  <c:v>1697781.50341625</c:v>
                </c:pt>
                <c:pt idx="2">
                  <c:v>1655571.85171097</c:v>
                </c:pt>
                <c:pt idx="3">
                  <c:v>1119059.43548236</c:v>
                </c:pt>
                <c:pt idx="4">
                  <c:v>645457.04888709902</c:v>
                </c:pt>
                <c:pt idx="5">
                  <c:v>1240152.74530255</c:v>
                </c:pt>
                <c:pt idx="6">
                  <c:v>678654.86240430002</c:v>
                </c:pt>
                <c:pt idx="7">
                  <c:v>2420738.40842736</c:v>
                </c:pt>
                <c:pt idx="8">
                  <c:v>2119644.03410515</c:v>
                </c:pt>
                <c:pt idx="9">
                  <c:v>1611043.33369955</c:v>
                </c:pt>
                <c:pt idx="10">
                  <c:v>1616442.0549979401</c:v>
                </c:pt>
                <c:pt idx="11">
                  <c:v>1625073.45570951</c:v>
                </c:pt>
                <c:pt idx="12">
                  <c:v>1545920.3438275401</c:v>
                </c:pt>
                <c:pt idx="13">
                  <c:v>1512324.32228796</c:v>
                </c:pt>
                <c:pt idx="14">
                  <c:v>1458611.4691519099</c:v>
                </c:pt>
                <c:pt idx="15">
                  <c:v>1294877.8745683799</c:v>
                </c:pt>
                <c:pt idx="16">
                  <c:v>1354548.7494944599</c:v>
                </c:pt>
                <c:pt idx="17">
                  <c:v>1470867.18755464</c:v>
                </c:pt>
                <c:pt idx="18">
                  <c:v>1697610.6205865699</c:v>
                </c:pt>
                <c:pt idx="19">
                  <c:v>2139609.20035177</c:v>
                </c:pt>
                <c:pt idx="20">
                  <c:v>3001211.85804347</c:v>
                </c:pt>
                <c:pt idx="21">
                  <c:v>3629177.0777318901</c:v>
                </c:pt>
                <c:pt idx="22">
                  <c:v>3541352.7028525602</c:v>
                </c:pt>
                <c:pt idx="23">
                  <c:v>4139097.1756688701</c:v>
                </c:pt>
                <c:pt idx="24">
                  <c:v>3624535.9658914101</c:v>
                </c:pt>
                <c:pt idx="25">
                  <c:v>3097552.5238110102</c:v>
                </c:pt>
                <c:pt idx="26">
                  <c:v>3113782.44891233</c:v>
                </c:pt>
                <c:pt idx="27">
                  <c:v>3134016.8405601</c:v>
                </c:pt>
                <c:pt idx="28">
                  <c:v>3159243.73488027</c:v>
                </c:pt>
                <c:pt idx="29">
                  <c:v>3190694.9496298302</c:v>
                </c:pt>
                <c:pt idx="30">
                  <c:v>3229906.2332967399</c:v>
                </c:pt>
                <c:pt idx="31">
                  <c:v>3278792.2549989098</c:v>
                </c:pt>
                <c:pt idx="32">
                  <c:v>3015013.2757636202</c:v>
                </c:pt>
                <c:pt idx="33">
                  <c:v>2718126.8252456002</c:v>
                </c:pt>
                <c:pt idx="34">
                  <c:v>3423513.1823933101</c:v>
                </c:pt>
                <c:pt idx="35">
                  <c:v>2993333.9571764399</c:v>
                </c:pt>
                <c:pt idx="36">
                  <c:v>2537281.5149413301</c:v>
                </c:pt>
                <c:pt idx="37">
                  <c:v>2053799.7057866501</c:v>
                </c:pt>
                <c:pt idx="38">
                  <c:v>1541238.7848586701</c:v>
                </c:pt>
                <c:pt idx="39">
                  <c:v>997849.78306380205</c:v>
                </c:pt>
                <c:pt idx="40">
                  <c:v>600000</c:v>
                </c:pt>
              </c:numCache>
            </c:numRef>
          </c:val>
          <c:smooth val="0"/>
          <c:extLst>
            <c:ext xmlns:c16="http://schemas.microsoft.com/office/drawing/2014/chart" uri="{C3380CC4-5D6E-409C-BE32-E72D297353CC}">
              <c16:uniqueId val="{00000001-5234-417D-A700-055FCE8D823F}"/>
            </c:ext>
          </c:extLst>
        </c:ser>
        <c:dLbls>
          <c:showLegendKey val="0"/>
          <c:showVal val="0"/>
          <c:showCatName val="0"/>
          <c:showSerName val="0"/>
          <c:showPercent val="0"/>
          <c:showBubbleSize val="0"/>
        </c:dLbls>
        <c:smooth val="0"/>
        <c:axId val="1324119135"/>
        <c:axId val="1324118655"/>
      </c:lineChart>
      <c:catAx>
        <c:axId val="132411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324118655"/>
        <c:crosses val="autoZero"/>
        <c:auto val="1"/>
        <c:lblAlgn val="ctr"/>
        <c:lblOffset val="100"/>
        <c:noMultiLvlLbl val="0"/>
      </c:catAx>
      <c:valAx>
        <c:axId val="1324118655"/>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324119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solidFill>
      <a:schemeClr val="bg1">
        <a:lumMod val="95000"/>
      </a:schemeClr>
    </a:solid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1-RM</a:t>
            </a:r>
            <a:r>
              <a:rPr lang="zh-CN" dirty="0"/>
              <a:t>風險分析</a:t>
            </a:r>
            <a:r>
              <a:rPr lang="en-US" dirty="0"/>
              <a:t>(Tenure)-</a:t>
            </a:r>
            <a:r>
              <a:rPr lang="zh-CN" dirty="0"/>
              <a:t>有無長照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total!$B$1</c:f>
              <c:strCache>
                <c:ptCount val="1"/>
                <c:pt idx="0">
                  <c:v> female-RM </c:v>
                </c:pt>
              </c:strCache>
            </c:strRef>
          </c:tx>
          <c:spPr>
            <a:ln w="28575" cap="rnd">
              <a:solidFill>
                <a:srgbClr val="0070C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total!$B$2:$B$42</c:f>
              <c:numCache>
                <c:formatCode>_ * #,##0_ ;_ * \-#,##0_ ;_ * "-"??_ ;_ @_ </c:formatCode>
                <c:ptCount val="41"/>
                <c:pt idx="0">
                  <c:v>5538906.5932400003</c:v>
                </c:pt>
                <c:pt idx="1">
                  <c:v>3002144.1399500002</c:v>
                </c:pt>
                <c:pt idx="2">
                  <c:v>1283250.79318</c:v>
                </c:pt>
                <c:pt idx="3">
                  <c:v>110218.84605199999</c:v>
                </c:pt>
                <c:pt idx="4">
                  <c:v>-778973.99496799998</c:v>
                </c:pt>
                <c:pt idx="5">
                  <c:v>-1433277.1192900001</c:v>
                </c:pt>
                <c:pt idx="6">
                  <c:v>-1420162.4683600001</c:v>
                </c:pt>
                <c:pt idx="7">
                  <c:v>-2089070.9921599999</c:v>
                </c:pt>
                <c:pt idx="8">
                  <c:v>-2641591.2649400001</c:v>
                </c:pt>
                <c:pt idx="9">
                  <c:v>-3119041.6040599998</c:v>
                </c:pt>
                <c:pt idx="10">
                  <c:v>-3320033.8241300001</c:v>
                </c:pt>
                <c:pt idx="11">
                  <c:v>-3812040.42466</c:v>
                </c:pt>
                <c:pt idx="12">
                  <c:v>-4262131.0842399998</c:v>
                </c:pt>
                <c:pt idx="13">
                  <c:v>-4541581.5048900004</c:v>
                </c:pt>
                <c:pt idx="14">
                  <c:v>-5004347.9723699996</c:v>
                </c:pt>
                <c:pt idx="15">
                  <c:v>-5446375.6475999998</c:v>
                </c:pt>
                <c:pt idx="16">
                  <c:v>-5866772.35934</c:v>
                </c:pt>
                <c:pt idx="17">
                  <c:v>-6256933.2285399996</c:v>
                </c:pt>
                <c:pt idx="18">
                  <c:v>-6698722.22095</c:v>
                </c:pt>
                <c:pt idx="19">
                  <c:v>-7130594.56733</c:v>
                </c:pt>
                <c:pt idx="20">
                  <c:v>-7572173.7914199997</c:v>
                </c:pt>
                <c:pt idx="21">
                  <c:v>-8026402.11149</c:v>
                </c:pt>
                <c:pt idx="22">
                  <c:v>-8486914.9928399995</c:v>
                </c:pt>
                <c:pt idx="23">
                  <c:v>-8961751.0141199995</c:v>
                </c:pt>
                <c:pt idx="24">
                  <c:v>-9447349.5022500008</c:v>
                </c:pt>
                <c:pt idx="25">
                  <c:v>-9944606.9175300002</c:v>
                </c:pt>
                <c:pt idx="26">
                  <c:v>-10455981.2443</c:v>
                </c:pt>
                <c:pt idx="27">
                  <c:v>-10979666.368899999</c:v>
                </c:pt>
                <c:pt idx="28">
                  <c:v>-11517103.3868</c:v>
                </c:pt>
                <c:pt idx="29">
                  <c:v>-12068518.57</c:v>
                </c:pt>
                <c:pt idx="30">
                  <c:v>-12634934.353700001</c:v>
                </c:pt>
                <c:pt idx="31">
                  <c:v>-13212130.354699999</c:v>
                </c:pt>
                <c:pt idx="32">
                  <c:v>-13807670.966</c:v>
                </c:pt>
                <c:pt idx="33">
                  <c:v>-14418148.6274</c:v>
                </c:pt>
                <c:pt idx="34">
                  <c:v>-15045226.503</c:v>
                </c:pt>
                <c:pt idx="35">
                  <c:v>-15687466.01</c:v>
                </c:pt>
                <c:pt idx="36">
                  <c:v>-16344845.5504</c:v>
                </c:pt>
                <c:pt idx="37">
                  <c:v>-17021659.8354</c:v>
                </c:pt>
                <c:pt idx="38">
                  <c:v>-17711742.1424</c:v>
                </c:pt>
                <c:pt idx="39">
                  <c:v>-18421925.144400001</c:v>
                </c:pt>
                <c:pt idx="40">
                  <c:v>-19151322.1668</c:v>
                </c:pt>
              </c:numCache>
            </c:numRef>
          </c:val>
          <c:smooth val="0"/>
          <c:extLst>
            <c:ext xmlns:c16="http://schemas.microsoft.com/office/drawing/2014/chart" uri="{C3380CC4-5D6E-409C-BE32-E72D297353CC}">
              <c16:uniqueId val="{00000000-0363-47B2-B692-10D0ACF4F951}"/>
            </c:ext>
          </c:extLst>
        </c:ser>
        <c:ser>
          <c:idx val="1"/>
          <c:order val="1"/>
          <c:tx>
            <c:strRef>
              <c:f>total!$D$1</c:f>
              <c:strCache>
                <c:ptCount val="1"/>
                <c:pt idx="0">
                  <c:v> female-RM(LTC)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2151769.5652899998</c:v>
                </c:pt>
                <c:pt idx="1">
                  <c:v>56360.226287400001</c:v>
                </c:pt>
                <c:pt idx="2">
                  <c:v>-2474552.38087</c:v>
                </c:pt>
                <c:pt idx="3">
                  <c:v>-3815626.6418699999</c:v>
                </c:pt>
                <c:pt idx="4">
                  <c:v>-4296971.16799</c:v>
                </c:pt>
                <c:pt idx="5">
                  <c:v>-4863846.4143500002</c:v>
                </c:pt>
                <c:pt idx="6">
                  <c:v>-4946419.2054199995</c:v>
                </c:pt>
                <c:pt idx="7">
                  <c:v>-5184560.1050000004</c:v>
                </c:pt>
                <c:pt idx="8">
                  <c:v>-5280834.7767500002</c:v>
                </c:pt>
                <c:pt idx="9">
                  <c:v>-5274995.1073200004</c:v>
                </c:pt>
                <c:pt idx="10">
                  <c:v>-6455233.1405999996</c:v>
                </c:pt>
                <c:pt idx="11">
                  <c:v>-6494498.6041200003</c:v>
                </c:pt>
                <c:pt idx="12">
                  <c:v>-6697194.6002200004</c:v>
                </c:pt>
                <c:pt idx="13">
                  <c:v>-6849341.0307099996</c:v>
                </c:pt>
                <c:pt idx="14">
                  <c:v>-7823573.8891000003</c:v>
                </c:pt>
                <c:pt idx="15">
                  <c:v>-9937418.8236500006</c:v>
                </c:pt>
                <c:pt idx="16">
                  <c:v>-10537576.2545</c:v>
                </c:pt>
                <c:pt idx="17">
                  <c:v>-11015860.396</c:v>
                </c:pt>
                <c:pt idx="18">
                  <c:v>-11562487.933499999</c:v>
                </c:pt>
                <c:pt idx="19">
                  <c:v>-11650617.9047</c:v>
                </c:pt>
                <c:pt idx="20">
                  <c:v>-11727653.536599999</c:v>
                </c:pt>
                <c:pt idx="21">
                  <c:v>-11795100.956499999</c:v>
                </c:pt>
                <c:pt idx="22">
                  <c:v>-12073474.5668</c:v>
                </c:pt>
                <c:pt idx="23">
                  <c:v>-12488106.665200001</c:v>
                </c:pt>
                <c:pt idx="24">
                  <c:v>-12906912.0869</c:v>
                </c:pt>
                <c:pt idx="25">
                  <c:v>-13328292.6961</c:v>
                </c:pt>
                <c:pt idx="26">
                  <c:v>-13296271.080499999</c:v>
                </c:pt>
                <c:pt idx="27">
                  <c:v>-13264168.4625</c:v>
                </c:pt>
                <c:pt idx="28">
                  <c:v>-13697884.974400001</c:v>
                </c:pt>
                <c:pt idx="29">
                  <c:v>-14122712.3387</c:v>
                </c:pt>
                <c:pt idx="30">
                  <c:v>-14535909.0864</c:v>
                </c:pt>
                <c:pt idx="31">
                  <c:v>-14930988.6548</c:v>
                </c:pt>
                <c:pt idx="32">
                  <c:v>-15302403.5351</c:v>
                </c:pt>
                <c:pt idx="33">
                  <c:v>-15636055.497</c:v>
                </c:pt>
                <c:pt idx="34">
                  <c:v>-16230898.7294</c:v>
                </c:pt>
                <c:pt idx="35">
                  <c:v>-16472993.131899999</c:v>
                </c:pt>
                <c:pt idx="36">
                  <c:v>-16965529.158300001</c:v>
                </c:pt>
                <c:pt idx="37">
                  <c:v>-17615469.740800001</c:v>
                </c:pt>
                <c:pt idx="38">
                  <c:v>-17833652.1109</c:v>
                </c:pt>
                <c:pt idx="39">
                  <c:v>-18335000.974199999</c:v>
                </c:pt>
                <c:pt idx="40">
                  <c:v>-18436323.666999999</c:v>
                </c:pt>
              </c:numCache>
            </c:numRef>
          </c:val>
          <c:smooth val="0"/>
          <c:extLst>
            <c:ext xmlns:c16="http://schemas.microsoft.com/office/drawing/2014/chart" uri="{C3380CC4-5D6E-409C-BE32-E72D297353CC}">
              <c16:uniqueId val="{00000001-0363-47B2-B692-10D0ACF4F951}"/>
            </c:ext>
          </c:extLst>
        </c:ser>
        <c:ser>
          <c:idx val="2"/>
          <c:order val="2"/>
          <c:tx>
            <c:strRef>
              <c:f>total!$G$1</c:f>
              <c:strCache>
                <c:ptCount val="1"/>
                <c:pt idx="0">
                  <c:v> male-RM </c:v>
                </c:pt>
              </c:strCache>
            </c:strRef>
          </c:tx>
          <c:spPr>
            <a:ln w="28575" cap="rnd">
              <a:solidFill>
                <a:srgbClr val="0070C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total!$G$2:$G$42</c:f>
              <c:numCache>
                <c:formatCode>_ * #,##0_ ;_ * \-#,##0_ ;_ * "-"??_ ;_ @_ </c:formatCode>
                <c:ptCount val="41"/>
                <c:pt idx="0">
                  <c:v>5449405.1839399999</c:v>
                </c:pt>
                <c:pt idx="1">
                  <c:v>2866186.8917800002</c:v>
                </c:pt>
                <c:pt idx="2">
                  <c:v>1099691.1784399999</c:v>
                </c:pt>
                <c:pt idx="3">
                  <c:v>-122259.39561199999</c:v>
                </c:pt>
                <c:pt idx="4">
                  <c:v>-1061461.0572200001</c:v>
                </c:pt>
                <c:pt idx="5">
                  <c:v>-1767299.74532</c:v>
                </c:pt>
                <c:pt idx="6">
                  <c:v>-1806236.5796000001</c:v>
                </c:pt>
                <c:pt idx="7">
                  <c:v>-2529299.9095999999</c:v>
                </c:pt>
                <c:pt idx="8">
                  <c:v>-3137273.6526899999</c:v>
                </c:pt>
                <c:pt idx="9">
                  <c:v>-3672208.7009700001</c:v>
                </c:pt>
                <c:pt idx="10">
                  <c:v>-3929973.6964500002</c:v>
                </c:pt>
                <c:pt idx="11">
                  <c:v>-4482434.5449999999</c:v>
                </c:pt>
                <c:pt idx="12">
                  <c:v>-4992974.2793500004</c:v>
                </c:pt>
                <c:pt idx="13">
                  <c:v>-5337941.5304100001</c:v>
                </c:pt>
                <c:pt idx="14">
                  <c:v>-5863643.2927700002</c:v>
                </c:pt>
                <c:pt idx="15">
                  <c:v>-6371549.8516899999</c:v>
                </c:pt>
                <c:pt idx="16">
                  <c:v>-6856460.1547400001</c:v>
                </c:pt>
                <c:pt idx="17">
                  <c:v>-7321196.1438899999</c:v>
                </c:pt>
                <c:pt idx="18">
                  <c:v>-7831528.21808</c:v>
                </c:pt>
                <c:pt idx="19">
                  <c:v>-8333784.19649</c:v>
                </c:pt>
                <c:pt idx="20">
                  <c:v>-8851739.5657000002</c:v>
                </c:pt>
                <c:pt idx="21">
                  <c:v>-9381170.6798100006</c:v>
                </c:pt>
                <c:pt idx="22">
                  <c:v>-9922356.1242500003</c:v>
                </c:pt>
                <c:pt idx="23">
                  <c:v>-10478887.3629</c:v>
                </c:pt>
                <c:pt idx="24">
                  <c:v>-11047282.806299999</c:v>
                </c:pt>
                <c:pt idx="25">
                  <c:v>-11632530.672499999</c:v>
                </c:pt>
                <c:pt idx="26">
                  <c:v>-12229034.4311</c:v>
                </c:pt>
                <c:pt idx="27">
                  <c:v>-12843447.351</c:v>
                </c:pt>
                <c:pt idx="28">
                  <c:v>-13471289.57</c:v>
                </c:pt>
                <c:pt idx="29">
                  <c:v>-14118421.8094</c:v>
                </c:pt>
                <c:pt idx="30">
                  <c:v>-14781760.1022</c:v>
                </c:pt>
                <c:pt idx="31">
                  <c:v>-15458970.747300001</c:v>
                </c:pt>
                <c:pt idx="32">
                  <c:v>-16159518.736500001</c:v>
                </c:pt>
                <c:pt idx="33">
                  <c:v>-16872358.111000001</c:v>
                </c:pt>
                <c:pt idx="34">
                  <c:v>-17609252.525600001</c:v>
                </c:pt>
                <c:pt idx="35">
                  <c:v>-18359510.777399998</c:v>
                </c:pt>
                <c:pt idx="36">
                  <c:v>-19135774.182700001</c:v>
                </c:pt>
                <c:pt idx="37">
                  <c:v>-19922387.130899999</c:v>
                </c:pt>
                <c:pt idx="38">
                  <c:v>-20736272.6261</c:v>
                </c:pt>
                <c:pt idx="39">
                  <c:v>-21567198.568300001</c:v>
                </c:pt>
                <c:pt idx="40">
                  <c:v>-22429014.412</c:v>
                </c:pt>
              </c:numCache>
            </c:numRef>
          </c:val>
          <c:smooth val="0"/>
          <c:extLst>
            <c:ext xmlns:c16="http://schemas.microsoft.com/office/drawing/2014/chart" uri="{C3380CC4-5D6E-409C-BE32-E72D297353CC}">
              <c16:uniqueId val="{00000002-0363-47B2-B692-10D0ACF4F951}"/>
            </c:ext>
          </c:extLst>
        </c:ser>
        <c:ser>
          <c:idx val="3"/>
          <c:order val="3"/>
          <c:tx>
            <c:strRef>
              <c:f>total!$I$1</c:f>
              <c:strCache>
                <c:ptCount val="1"/>
                <c:pt idx="0">
                  <c:v> male-RM(LTC) </c:v>
                </c:pt>
              </c:strCache>
            </c:strRef>
          </c:tx>
          <c:spPr>
            <a:ln w="28575" cap="rnd">
              <a:solidFill>
                <a:schemeClr val="bg1">
                  <a:lumMod val="6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3781305.6814600001</c:v>
                </c:pt>
                <c:pt idx="1">
                  <c:v>1255703.52749</c:v>
                </c:pt>
                <c:pt idx="2">
                  <c:v>41506.947130799999</c:v>
                </c:pt>
                <c:pt idx="3">
                  <c:v>-690618.00244099996</c:v>
                </c:pt>
                <c:pt idx="4">
                  <c:v>-2207930.5705599999</c:v>
                </c:pt>
                <c:pt idx="5">
                  <c:v>-2335180.2651800001</c:v>
                </c:pt>
                <c:pt idx="6">
                  <c:v>-4098938.4215600002</c:v>
                </c:pt>
                <c:pt idx="7">
                  <c:v>-4502947.6488899998</c:v>
                </c:pt>
                <c:pt idx="8">
                  <c:v>-4583744.9924900001</c:v>
                </c:pt>
                <c:pt idx="9">
                  <c:v>-5105090.1162400004</c:v>
                </c:pt>
                <c:pt idx="10">
                  <c:v>-5352235.3739799997</c:v>
                </c:pt>
                <c:pt idx="11">
                  <c:v>-5806058.8203199999</c:v>
                </c:pt>
                <c:pt idx="12">
                  <c:v>-6262954.9509100001</c:v>
                </c:pt>
                <c:pt idx="13">
                  <c:v>-6532319.5548799997</c:v>
                </c:pt>
                <c:pt idx="14">
                  <c:v>-6873353.1206299998</c:v>
                </c:pt>
                <c:pt idx="15">
                  <c:v>-7419435.7230399996</c:v>
                </c:pt>
                <c:pt idx="16">
                  <c:v>-7999110.8656099997</c:v>
                </c:pt>
                <c:pt idx="17">
                  <c:v>-8666328.2770399991</c:v>
                </c:pt>
                <c:pt idx="18">
                  <c:v>-9595225.0227300003</c:v>
                </c:pt>
                <c:pt idx="19">
                  <c:v>-10935899.575300001</c:v>
                </c:pt>
                <c:pt idx="20">
                  <c:v>-12056777.8215</c:v>
                </c:pt>
                <c:pt idx="21">
                  <c:v>-12472808.638900001</c:v>
                </c:pt>
                <c:pt idx="22">
                  <c:v>-13585993.659299999</c:v>
                </c:pt>
                <c:pt idx="23">
                  <c:v>-13598095.8761</c:v>
                </c:pt>
                <c:pt idx="24">
                  <c:v>-13613933.1558</c:v>
                </c:pt>
                <c:pt idx="25">
                  <c:v>-14186632.586300001</c:v>
                </c:pt>
                <c:pt idx="26">
                  <c:v>-14775348.5978</c:v>
                </c:pt>
                <c:pt idx="27">
                  <c:v>-15385654.554500001</c:v>
                </c:pt>
                <c:pt idx="28">
                  <c:v>-16014266.09</c:v>
                </c:pt>
                <c:pt idx="29">
                  <c:v>-16668887.094599999</c:v>
                </c:pt>
                <c:pt idx="30">
                  <c:v>-17348466.754299998</c:v>
                </c:pt>
                <c:pt idx="31">
                  <c:v>-17727949.848999999</c:v>
                </c:pt>
                <c:pt idx="32">
                  <c:v>-18098966.673999999</c:v>
                </c:pt>
                <c:pt idx="33">
                  <c:v>-19481084.944800001</c:v>
                </c:pt>
                <c:pt idx="34">
                  <c:v>-19753394.180799998</c:v>
                </c:pt>
                <c:pt idx="35">
                  <c:v>-20011116.294399999</c:v>
                </c:pt>
                <c:pt idx="36">
                  <c:v>-20265593.798999999</c:v>
                </c:pt>
                <c:pt idx="37">
                  <c:v>-20501963.372400001</c:v>
                </c:pt>
                <c:pt idx="38">
                  <c:v>-20730385.409600001</c:v>
                </c:pt>
                <c:pt idx="39">
                  <c:v>-21123891.539500002</c:v>
                </c:pt>
                <c:pt idx="40">
                  <c:v>-21337769.7612</c:v>
                </c:pt>
              </c:numCache>
            </c:numRef>
          </c:val>
          <c:smooth val="0"/>
          <c:extLst>
            <c:ext xmlns:c16="http://schemas.microsoft.com/office/drawing/2014/chart" uri="{C3380CC4-5D6E-409C-BE32-E72D297353CC}">
              <c16:uniqueId val="{00000003-0363-47B2-B692-10D0ACF4F951}"/>
            </c:ext>
          </c:extLst>
        </c:ser>
        <c:dLbls>
          <c:showLegendKey val="0"/>
          <c:showVal val="0"/>
          <c:showCatName val="0"/>
          <c:showSerName val="0"/>
          <c:showPercent val="0"/>
          <c:showBubbleSize val="0"/>
        </c:dLbls>
        <c:smooth val="0"/>
        <c:axId val="1443153887"/>
        <c:axId val="1443156287"/>
      </c:lineChart>
      <c:catAx>
        <c:axId val="144315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443156287"/>
        <c:crosses val="autoZero"/>
        <c:auto val="1"/>
        <c:lblAlgn val="ctr"/>
        <c:lblOffset val="100"/>
        <c:noMultiLvlLbl val="0"/>
      </c:catAx>
      <c:valAx>
        <c:axId val="1443156287"/>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44315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1-HR</a:t>
            </a:r>
            <a:r>
              <a:rPr lang="zh-CN" dirty="0"/>
              <a:t>風險分析</a:t>
            </a:r>
            <a:r>
              <a:rPr lang="en-US" dirty="0"/>
              <a:t>(Tenure)-</a:t>
            </a:r>
            <a:r>
              <a:rPr lang="zh-CN" dirty="0"/>
              <a:t>有無長照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total!$C$1</c:f>
              <c:strCache>
                <c:ptCount val="1"/>
                <c:pt idx="0">
                  <c:v> female-HR </c:v>
                </c:pt>
              </c:strCache>
            </c:strRef>
          </c:tx>
          <c:spPr>
            <a:ln w="28575" cap="rnd">
              <a:solidFill>
                <a:srgbClr val="C0000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total!$C$2:$C$42</c:f>
              <c:numCache>
                <c:formatCode>_ * #,##0_ ;_ * \-#,##0_ ;_ * "-"??_ ;_ @_ </c:formatCode>
                <c:ptCount val="41"/>
                <c:pt idx="0">
                  <c:v>5370628.1481600003</c:v>
                </c:pt>
                <c:pt idx="1">
                  <c:v>2730204.5598900001</c:v>
                </c:pt>
                <c:pt idx="2">
                  <c:v>940088.71885099995</c:v>
                </c:pt>
                <c:pt idx="3">
                  <c:v>-296052.41779660003</c:v>
                </c:pt>
                <c:pt idx="4">
                  <c:v>-1223211.690777</c:v>
                </c:pt>
                <c:pt idx="5">
                  <c:v>-1916454.267581</c:v>
                </c:pt>
                <c:pt idx="6">
                  <c:v>-2388088.5964560001</c:v>
                </c:pt>
                <c:pt idx="7">
                  <c:v>-2925125.3786300002</c:v>
                </c:pt>
                <c:pt idx="8">
                  <c:v>-3442297.6678070002</c:v>
                </c:pt>
                <c:pt idx="9">
                  <c:v>-3956639.844366</c:v>
                </c:pt>
                <c:pt idx="10">
                  <c:v>-4563055.8415259998</c:v>
                </c:pt>
                <c:pt idx="11">
                  <c:v>-5263499.4426659998</c:v>
                </c:pt>
                <c:pt idx="12">
                  <c:v>-6075251.4478120003</c:v>
                </c:pt>
                <c:pt idx="13">
                  <c:v>-6894703.326072</c:v>
                </c:pt>
                <c:pt idx="14">
                  <c:v>-8015277.6170939999</c:v>
                </c:pt>
                <c:pt idx="15">
                  <c:v>-8935622.7548099998</c:v>
                </c:pt>
                <c:pt idx="16">
                  <c:v>-9672590.9395979997</c:v>
                </c:pt>
                <c:pt idx="17">
                  <c:v>-10371067.69307</c:v>
                </c:pt>
                <c:pt idx="18">
                  <c:v>-11653218.03799</c:v>
                </c:pt>
                <c:pt idx="19">
                  <c:v>-13162233.08608</c:v>
                </c:pt>
                <c:pt idx="20">
                  <c:v>-14460349.16141</c:v>
                </c:pt>
                <c:pt idx="21">
                  <c:v>-16760788.172630001</c:v>
                </c:pt>
                <c:pt idx="22">
                  <c:v>-18108876.800409999</c:v>
                </c:pt>
                <c:pt idx="23">
                  <c:v>-20159227.487240002</c:v>
                </c:pt>
                <c:pt idx="24">
                  <c:v>-21801614.826000001</c:v>
                </c:pt>
                <c:pt idx="25">
                  <c:v>-21275226.253309999</c:v>
                </c:pt>
                <c:pt idx="26">
                  <c:v>-22097811.961520001</c:v>
                </c:pt>
                <c:pt idx="27">
                  <c:v>-22708822.537319999</c:v>
                </c:pt>
                <c:pt idx="28">
                  <c:v>-24913916.515489999</c:v>
                </c:pt>
                <c:pt idx="29">
                  <c:v>-27378050.55418</c:v>
                </c:pt>
                <c:pt idx="30">
                  <c:v>-29827758.96266</c:v>
                </c:pt>
                <c:pt idx="31">
                  <c:v>-31874158.296689998</c:v>
                </c:pt>
                <c:pt idx="32">
                  <c:v>-35639435.316459998</c:v>
                </c:pt>
                <c:pt idx="33">
                  <c:v>-37806547.046429999</c:v>
                </c:pt>
                <c:pt idx="34">
                  <c:v>-40710474.514540002</c:v>
                </c:pt>
                <c:pt idx="35">
                  <c:v>-44696691.765069999</c:v>
                </c:pt>
                <c:pt idx="36">
                  <c:v>-46771266.823459998</c:v>
                </c:pt>
                <c:pt idx="37">
                  <c:v>-48730664.59911</c:v>
                </c:pt>
                <c:pt idx="38">
                  <c:v>-50583383.779420003</c:v>
                </c:pt>
                <c:pt idx="39">
                  <c:v>-52366257.84764</c:v>
                </c:pt>
                <c:pt idx="40">
                  <c:v>-59059645.915399998</c:v>
                </c:pt>
              </c:numCache>
            </c:numRef>
          </c:val>
          <c:smooth val="0"/>
          <c:extLst>
            <c:ext xmlns:c16="http://schemas.microsoft.com/office/drawing/2014/chart" uri="{C3380CC4-5D6E-409C-BE32-E72D297353CC}">
              <c16:uniqueId val="{00000000-CB71-43D8-8C00-555777A0BF55}"/>
            </c:ext>
          </c:extLst>
        </c:ser>
        <c:ser>
          <c:idx val="1"/>
          <c:order val="1"/>
          <c:tx>
            <c:strRef>
              <c:f>total!$E$1</c:f>
              <c:strCache>
                <c:ptCount val="1"/>
                <c:pt idx="0">
                  <c:v> female-HR(LTC) </c:v>
                </c:pt>
              </c:strCache>
            </c:strRef>
          </c:tx>
          <c:spPr>
            <a:ln w="28575" cap="rnd">
              <a:solidFill>
                <a:schemeClr val="tx1">
                  <a:lumMod val="95000"/>
                  <a:lumOff val="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1984429.341916</c:v>
                </c:pt>
                <c:pt idx="1">
                  <c:v>-214233.23470520001</c:v>
                </c:pt>
                <c:pt idx="2">
                  <c:v>-2816005.937128</c:v>
                </c:pt>
                <c:pt idx="3">
                  <c:v>-4219867.7788969995</c:v>
                </c:pt>
                <c:pt idx="4">
                  <c:v>-4738909.4260099996</c:v>
                </c:pt>
                <c:pt idx="5">
                  <c:v>-5344547.9213640001</c:v>
                </c:pt>
                <c:pt idx="6">
                  <c:v>-5911448.9541220004</c:v>
                </c:pt>
                <c:pt idx="7">
                  <c:v>-6017668.8573599998</c:v>
                </c:pt>
                <c:pt idx="8">
                  <c:v>-6078556.2666779999</c:v>
                </c:pt>
                <c:pt idx="9">
                  <c:v>-6108355.6913350001</c:v>
                </c:pt>
                <c:pt idx="10">
                  <c:v>-7694147.902915</c:v>
                </c:pt>
                <c:pt idx="11">
                  <c:v>-7939488.2471430004</c:v>
                </c:pt>
                <c:pt idx="12">
                  <c:v>-8498914.9303580001</c:v>
                </c:pt>
                <c:pt idx="13">
                  <c:v>-9190092.1142079998</c:v>
                </c:pt>
                <c:pt idx="14">
                  <c:v>-10798087.43509</c:v>
                </c:pt>
                <c:pt idx="15">
                  <c:v>-13404390.00351</c:v>
                </c:pt>
                <c:pt idx="16">
                  <c:v>-14317934.31531</c:v>
                </c:pt>
                <c:pt idx="17">
                  <c:v>-15072138.161870001</c:v>
                </c:pt>
                <c:pt idx="18">
                  <c:v>-16450786.05896</c:v>
                </c:pt>
                <c:pt idx="19">
                  <c:v>-17602774.91485</c:v>
                </c:pt>
                <c:pt idx="20">
                  <c:v>-18525252.774259999</c:v>
                </c:pt>
                <c:pt idx="21">
                  <c:v>-20401982.87926</c:v>
                </c:pt>
                <c:pt idx="22">
                  <c:v>-21556672.976890001</c:v>
                </c:pt>
                <c:pt idx="23">
                  <c:v>-23914021.12985</c:v>
                </c:pt>
                <c:pt idx="24">
                  <c:v>-25089387.467920002</c:v>
                </c:pt>
                <c:pt idx="25">
                  <c:v>-24835038.664390001</c:v>
                </c:pt>
                <c:pt idx="26">
                  <c:v>-24824536.073410001</c:v>
                </c:pt>
                <c:pt idx="27">
                  <c:v>-24808896.54281</c:v>
                </c:pt>
                <c:pt idx="28">
                  <c:v>-26802515.483380001</c:v>
                </c:pt>
                <c:pt idx="29">
                  <c:v>-29064873.346530002</c:v>
                </c:pt>
                <c:pt idx="30">
                  <c:v>-31330272.40112</c:v>
                </c:pt>
                <c:pt idx="31">
                  <c:v>-33188153.02197</c:v>
                </c:pt>
                <c:pt idx="32">
                  <c:v>-36629480.212449998</c:v>
                </c:pt>
                <c:pt idx="33">
                  <c:v>-38502335.760229997</c:v>
                </c:pt>
                <c:pt idx="34">
                  <c:v>-41257294.965899996</c:v>
                </c:pt>
                <c:pt idx="35">
                  <c:v>-44815556.520659998</c:v>
                </c:pt>
                <c:pt idx="36">
                  <c:v>-46720383.475400001</c:v>
                </c:pt>
                <c:pt idx="37">
                  <c:v>-48680917.683619998</c:v>
                </c:pt>
                <c:pt idx="38">
                  <c:v>-50066484.585479997</c:v>
                </c:pt>
                <c:pt idx="39">
                  <c:v>-56072046.399740003</c:v>
                </c:pt>
                <c:pt idx="40">
                  <c:v>-57483430.640819997</c:v>
                </c:pt>
              </c:numCache>
            </c:numRef>
          </c:val>
          <c:smooth val="0"/>
          <c:extLst>
            <c:ext xmlns:c16="http://schemas.microsoft.com/office/drawing/2014/chart" uri="{C3380CC4-5D6E-409C-BE32-E72D297353CC}">
              <c16:uniqueId val="{00000001-CB71-43D8-8C00-555777A0BF55}"/>
            </c:ext>
          </c:extLst>
        </c:ser>
        <c:ser>
          <c:idx val="2"/>
          <c:order val="2"/>
          <c:tx>
            <c:strRef>
              <c:f>total!$H$1</c:f>
              <c:strCache>
                <c:ptCount val="1"/>
                <c:pt idx="0">
                  <c:v> male-HR </c:v>
                </c:pt>
              </c:strCache>
            </c:strRef>
          </c:tx>
          <c:spPr>
            <a:ln w="28575" cap="rnd">
              <a:solidFill>
                <a:srgbClr val="C0000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total!$H$2:$H$42</c:f>
              <c:numCache>
                <c:formatCode>_ * #,##0_ ;_ * \-#,##0_ ;_ * "-"??_ ;_ @_ </c:formatCode>
                <c:ptCount val="41"/>
                <c:pt idx="0">
                  <c:v>5275578.6399600003</c:v>
                </c:pt>
                <c:pt idx="1">
                  <c:v>2586185.8092350001</c:v>
                </c:pt>
                <c:pt idx="2">
                  <c:v>746149.63274709997</c:v>
                </c:pt>
                <c:pt idx="3">
                  <c:v>-541057.00080240006</c:v>
                </c:pt>
                <c:pt idx="4">
                  <c:v>-1520144.1319840001</c:v>
                </c:pt>
                <c:pt idx="5">
                  <c:v>-2265725.147411</c:v>
                </c:pt>
                <c:pt idx="6">
                  <c:v>-2792707.7872310001</c:v>
                </c:pt>
                <c:pt idx="7">
                  <c:v>-3383907.0835230001</c:v>
                </c:pt>
                <c:pt idx="8">
                  <c:v>-3957043.297024</c:v>
                </c:pt>
                <c:pt idx="9">
                  <c:v>-4531424.0245420001</c:v>
                </c:pt>
                <c:pt idx="10">
                  <c:v>-5199567.1618889999</c:v>
                </c:pt>
                <c:pt idx="11">
                  <c:v>-5969693.0798749998</c:v>
                </c:pt>
                <c:pt idx="12">
                  <c:v>-6861410.4824259998</c:v>
                </c:pt>
                <c:pt idx="13">
                  <c:v>-7749907.6466150004</c:v>
                </c:pt>
                <c:pt idx="14">
                  <c:v>-8644486.0094360001</c:v>
                </c:pt>
                <c:pt idx="15">
                  <c:v>-9849886.4515620004</c:v>
                </c:pt>
                <c:pt idx="16">
                  <c:v>-10253586.15185</c:v>
                </c:pt>
                <c:pt idx="17">
                  <c:v>-11670887.734030001</c:v>
                </c:pt>
                <c:pt idx="18">
                  <c:v>-13130113.61679</c:v>
                </c:pt>
                <c:pt idx="19">
                  <c:v>-14804569.42337</c:v>
                </c:pt>
                <c:pt idx="20">
                  <c:v>-16237007.91395</c:v>
                </c:pt>
                <c:pt idx="21">
                  <c:v>-17729689.756749999</c:v>
                </c:pt>
                <c:pt idx="22">
                  <c:v>-20161232.085700002</c:v>
                </c:pt>
                <c:pt idx="23">
                  <c:v>-21393100.899590001</c:v>
                </c:pt>
                <c:pt idx="24">
                  <c:v>-22503730.266430002</c:v>
                </c:pt>
                <c:pt idx="25">
                  <c:v>-21376183.692779999</c:v>
                </c:pt>
                <c:pt idx="26">
                  <c:v>-23496063.18369</c:v>
                </c:pt>
                <c:pt idx="27">
                  <c:v>-25709023.229850002</c:v>
                </c:pt>
                <c:pt idx="28">
                  <c:v>-28201911.765829999</c:v>
                </c:pt>
                <c:pt idx="29">
                  <c:v>-30276396.42137</c:v>
                </c:pt>
                <c:pt idx="30">
                  <c:v>-33799360.734200001</c:v>
                </c:pt>
                <c:pt idx="31">
                  <c:v>-36060262.594240002</c:v>
                </c:pt>
                <c:pt idx="32">
                  <c:v>-38411455.372730002</c:v>
                </c:pt>
                <c:pt idx="33">
                  <c:v>-42633141.713310003</c:v>
                </c:pt>
                <c:pt idx="34">
                  <c:v>-44719969.513769999</c:v>
                </c:pt>
                <c:pt idx="35">
                  <c:v>-47741922.782700002</c:v>
                </c:pt>
                <c:pt idx="36">
                  <c:v>-48493900.363849998</c:v>
                </c:pt>
                <c:pt idx="37">
                  <c:v>-54697200.494329996</c:v>
                </c:pt>
                <c:pt idx="38">
                  <c:v>-56746599.55133</c:v>
                </c:pt>
                <c:pt idx="39">
                  <c:v>-58619898.55325</c:v>
                </c:pt>
                <c:pt idx="40">
                  <c:v>-60581417.942390002</c:v>
                </c:pt>
              </c:numCache>
            </c:numRef>
          </c:val>
          <c:smooth val="0"/>
          <c:extLst>
            <c:ext xmlns:c16="http://schemas.microsoft.com/office/drawing/2014/chart" uri="{C3380CC4-5D6E-409C-BE32-E72D297353CC}">
              <c16:uniqueId val="{00000002-CB71-43D8-8C00-555777A0BF55}"/>
            </c:ext>
          </c:extLst>
        </c:ser>
        <c:ser>
          <c:idx val="3"/>
          <c:order val="3"/>
          <c:tx>
            <c:strRef>
              <c:f>total!$J$1</c:f>
              <c:strCache>
                <c:ptCount val="1"/>
                <c:pt idx="0">
                  <c:v> male-HR(LTC) </c:v>
                </c:pt>
              </c:strCache>
            </c:strRef>
          </c:tx>
          <c:spPr>
            <a:ln w="28575" cap="rnd">
              <a:solidFill>
                <a:schemeClr val="tx1">
                  <a:lumMod val="95000"/>
                  <a:lumOff val="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3606453.1134890001</c:v>
                </c:pt>
                <c:pt idx="1">
                  <c:v>974033.41414789995</c:v>
                </c:pt>
                <c:pt idx="2">
                  <c:v>-314440.14014839998</c:v>
                </c:pt>
                <c:pt idx="3">
                  <c:v>-1112648.905205</c:v>
                </c:pt>
                <c:pt idx="4">
                  <c:v>-2670776.2947749998</c:v>
                </c:pt>
                <c:pt idx="5">
                  <c:v>-2838733.625912</c:v>
                </c:pt>
                <c:pt idx="6">
                  <c:v>-5091467.6808500001</c:v>
                </c:pt>
                <c:pt idx="7">
                  <c:v>-5364618.5062739998</c:v>
                </c:pt>
                <c:pt idx="8">
                  <c:v>-5412704.0102420002</c:v>
                </c:pt>
                <c:pt idx="9">
                  <c:v>-5974253.6107989997</c:v>
                </c:pt>
                <c:pt idx="10">
                  <c:v>-6632357.8897679998</c:v>
                </c:pt>
                <c:pt idx="11">
                  <c:v>-7301145.7432460003</c:v>
                </c:pt>
                <c:pt idx="12">
                  <c:v>-8137782.6793940002</c:v>
                </c:pt>
                <c:pt idx="13">
                  <c:v>-8951358.3193560001</c:v>
                </c:pt>
                <c:pt idx="14">
                  <c:v>-9962632.1488080006</c:v>
                </c:pt>
                <c:pt idx="15">
                  <c:v>-10920320.14174</c:v>
                </c:pt>
                <c:pt idx="16">
                  <c:v>-11647909.78332</c:v>
                </c:pt>
                <c:pt idx="17">
                  <c:v>-12979774.625050001</c:v>
                </c:pt>
                <c:pt idx="18">
                  <c:v>-14844642.04789</c:v>
                </c:pt>
                <c:pt idx="19">
                  <c:v>-17300602.052949999</c:v>
                </c:pt>
                <c:pt idx="20">
                  <c:v>-19305074.956829999</c:v>
                </c:pt>
                <c:pt idx="21">
                  <c:v>-20892267.98392</c:v>
                </c:pt>
                <c:pt idx="22">
                  <c:v>-23689449.889559999</c:v>
                </c:pt>
                <c:pt idx="23">
                  <c:v>-24380957.68426</c:v>
                </c:pt>
                <c:pt idx="24">
                  <c:v>-24948503.84778</c:v>
                </c:pt>
                <c:pt idx="25">
                  <c:v>-25977013.459770001</c:v>
                </c:pt>
                <c:pt idx="26">
                  <c:v>-25806477.00832</c:v>
                </c:pt>
                <c:pt idx="27">
                  <c:v>-27960380.479290001</c:v>
                </c:pt>
                <c:pt idx="28">
                  <c:v>-30401450.95676</c:v>
                </c:pt>
                <c:pt idx="29">
                  <c:v>-33188416.846179999</c:v>
                </c:pt>
                <c:pt idx="30">
                  <c:v>-35898307.397040002</c:v>
                </c:pt>
                <c:pt idx="31">
                  <c:v>-37846511.768080004</c:v>
                </c:pt>
                <c:pt idx="32">
                  <c:v>-41199008.407710001</c:v>
                </c:pt>
                <c:pt idx="33">
                  <c:v>-44617579.418499999</c:v>
                </c:pt>
                <c:pt idx="34">
                  <c:v>-46243933.470430002</c:v>
                </c:pt>
                <c:pt idx="35">
                  <c:v>-48794333.577249996</c:v>
                </c:pt>
                <c:pt idx="36">
                  <c:v>-52909519.094959997</c:v>
                </c:pt>
                <c:pt idx="37">
                  <c:v>-54464829.111599997</c:v>
                </c:pt>
                <c:pt idx="38">
                  <c:v>-55913089.468340002</c:v>
                </c:pt>
                <c:pt idx="39">
                  <c:v>-57370753.116789997</c:v>
                </c:pt>
                <c:pt idx="40">
                  <c:v>-58663433.776150003</c:v>
                </c:pt>
              </c:numCache>
            </c:numRef>
          </c:val>
          <c:smooth val="0"/>
          <c:extLst>
            <c:ext xmlns:c16="http://schemas.microsoft.com/office/drawing/2014/chart" uri="{C3380CC4-5D6E-409C-BE32-E72D297353CC}">
              <c16:uniqueId val="{00000003-CB71-43D8-8C00-555777A0BF55}"/>
            </c:ext>
          </c:extLst>
        </c:ser>
        <c:dLbls>
          <c:showLegendKey val="0"/>
          <c:showVal val="0"/>
          <c:showCatName val="0"/>
          <c:showSerName val="0"/>
          <c:showPercent val="0"/>
          <c:showBubbleSize val="0"/>
        </c:dLbls>
        <c:smooth val="0"/>
        <c:axId val="1443173087"/>
        <c:axId val="1443149567"/>
      </c:lineChart>
      <c:catAx>
        <c:axId val="144317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443149567"/>
        <c:crosses val="autoZero"/>
        <c:auto val="1"/>
        <c:lblAlgn val="ctr"/>
        <c:lblOffset val="100"/>
        <c:noMultiLvlLbl val="0"/>
      </c:catAx>
      <c:valAx>
        <c:axId val="1443149567"/>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44317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1-RM</a:t>
            </a:r>
            <a:r>
              <a:rPr lang="zh-CN" dirty="0"/>
              <a:t>合約分析</a:t>
            </a:r>
            <a:r>
              <a:rPr lang="en-US" dirty="0"/>
              <a:t>(Tenure vs Lumpsum)-</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无继承人!$B$1</c:f>
              <c:strCache>
                <c:ptCount val="1"/>
                <c:pt idx="0">
                  <c:v> female-RM-Tenure </c:v>
                </c:pt>
              </c:strCache>
            </c:strRef>
          </c:tx>
          <c:spPr>
            <a:ln w="28575" cap="rnd">
              <a:solidFill>
                <a:srgbClr val="0070C0"/>
              </a:solidFill>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无继承人!$B$2:$B$42</c:f>
              <c:numCache>
                <c:formatCode>_ * #,##0_ ;_ * \-#,##0_ ;_ * "-"??_ ;_ @_ </c:formatCode>
                <c:ptCount val="41"/>
                <c:pt idx="0">
                  <c:v>5538906.5932400003</c:v>
                </c:pt>
                <c:pt idx="1">
                  <c:v>3002144.1399500002</c:v>
                </c:pt>
                <c:pt idx="2">
                  <c:v>1283250.79318</c:v>
                </c:pt>
                <c:pt idx="3">
                  <c:v>110218.84605199999</c:v>
                </c:pt>
                <c:pt idx="4">
                  <c:v>-778973.99496799998</c:v>
                </c:pt>
                <c:pt idx="5">
                  <c:v>-1433277.1192900001</c:v>
                </c:pt>
                <c:pt idx="6">
                  <c:v>-1420162.4683600001</c:v>
                </c:pt>
                <c:pt idx="7">
                  <c:v>-2089070.9921599999</c:v>
                </c:pt>
                <c:pt idx="8">
                  <c:v>-2641591.2649400001</c:v>
                </c:pt>
                <c:pt idx="9">
                  <c:v>-3119041.6040599998</c:v>
                </c:pt>
                <c:pt idx="10">
                  <c:v>-3320033.8241300001</c:v>
                </c:pt>
                <c:pt idx="11">
                  <c:v>-3812040.42466</c:v>
                </c:pt>
                <c:pt idx="12">
                  <c:v>-4262131.0842399998</c:v>
                </c:pt>
                <c:pt idx="13">
                  <c:v>-4541581.5048900004</c:v>
                </c:pt>
                <c:pt idx="14">
                  <c:v>-5004347.9723699996</c:v>
                </c:pt>
                <c:pt idx="15">
                  <c:v>-5446375.6475999998</c:v>
                </c:pt>
                <c:pt idx="16">
                  <c:v>-5866772.35934</c:v>
                </c:pt>
                <c:pt idx="17">
                  <c:v>-6256933.2285399996</c:v>
                </c:pt>
                <c:pt idx="18">
                  <c:v>-6698722.22095</c:v>
                </c:pt>
                <c:pt idx="19">
                  <c:v>-7130594.56733</c:v>
                </c:pt>
                <c:pt idx="20">
                  <c:v>-7572173.7914199997</c:v>
                </c:pt>
                <c:pt idx="21">
                  <c:v>-8026402.11149</c:v>
                </c:pt>
                <c:pt idx="22">
                  <c:v>-8486914.9928399995</c:v>
                </c:pt>
                <c:pt idx="23">
                  <c:v>-8961751.0141199995</c:v>
                </c:pt>
                <c:pt idx="24">
                  <c:v>-9447349.5022500008</c:v>
                </c:pt>
                <c:pt idx="25">
                  <c:v>-9944606.9175300002</c:v>
                </c:pt>
                <c:pt idx="26">
                  <c:v>-10455981.2443</c:v>
                </c:pt>
                <c:pt idx="27">
                  <c:v>-10979666.368899999</c:v>
                </c:pt>
                <c:pt idx="28">
                  <c:v>-11517103.3868</c:v>
                </c:pt>
                <c:pt idx="29">
                  <c:v>-12068518.57</c:v>
                </c:pt>
                <c:pt idx="30">
                  <c:v>-12634934.353700001</c:v>
                </c:pt>
                <c:pt idx="31">
                  <c:v>-13212130.354699999</c:v>
                </c:pt>
                <c:pt idx="32">
                  <c:v>-13807670.966</c:v>
                </c:pt>
                <c:pt idx="33">
                  <c:v>-14418148.6274</c:v>
                </c:pt>
                <c:pt idx="34">
                  <c:v>-15045226.503</c:v>
                </c:pt>
                <c:pt idx="35">
                  <c:v>-15687466.01</c:v>
                </c:pt>
                <c:pt idx="36">
                  <c:v>-16344845.5504</c:v>
                </c:pt>
                <c:pt idx="37">
                  <c:v>-17021659.8354</c:v>
                </c:pt>
                <c:pt idx="38">
                  <c:v>-17711742.1424</c:v>
                </c:pt>
                <c:pt idx="39">
                  <c:v>-18421925.144400001</c:v>
                </c:pt>
                <c:pt idx="40">
                  <c:v>-19151322.1668</c:v>
                </c:pt>
              </c:numCache>
            </c:numRef>
          </c:val>
          <c:smooth val="0"/>
          <c:extLst>
            <c:ext xmlns:c16="http://schemas.microsoft.com/office/drawing/2014/chart" uri="{C3380CC4-5D6E-409C-BE32-E72D297353CC}">
              <c16:uniqueId val="{00000000-688D-4701-8D49-EFD1E8643AD5}"/>
            </c:ext>
          </c:extLst>
        </c:ser>
        <c:ser>
          <c:idx val="1"/>
          <c:order val="1"/>
          <c:tx>
            <c:strRef>
              <c:f>无继承人!$C$1</c:f>
              <c:strCache>
                <c:ptCount val="1"/>
                <c:pt idx="0">
                  <c:v> female-RM-Lumpsum </c:v>
                </c:pt>
              </c:strCache>
            </c:strRef>
          </c:tx>
          <c:spPr>
            <a:ln w="28575" cap="rnd">
              <a:solidFill>
                <a:srgbClr val="C00000"/>
              </a:solidFill>
              <a:prstDash val="solid"/>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无继承人!$C$2:$C$42</c:f>
              <c:numCache>
                <c:formatCode>_ * #,##0_ ;_ * \-#,##0_ ;_ * "-"??_ ;_ @_ </c:formatCode>
                <c:ptCount val="41"/>
                <c:pt idx="0">
                  <c:v>414070.34091999999</c:v>
                </c:pt>
                <c:pt idx="1">
                  <c:v>-2000924.1182299999</c:v>
                </c:pt>
                <c:pt idx="2">
                  <c:v>-3593773.8678700002</c:v>
                </c:pt>
                <c:pt idx="3">
                  <c:v>-4642031.3443</c:v>
                </c:pt>
                <c:pt idx="4">
                  <c:v>-5397658.47848</c:v>
                </c:pt>
                <c:pt idx="5">
                  <c:v>-5921744.9151999997</c:v>
                </c:pt>
                <c:pt idx="6">
                  <c:v>-5758225.5094100004</c:v>
                </c:pt>
                <c:pt idx="7">
                  <c:v>-6288996.8892599996</c:v>
                </c:pt>
                <c:pt idx="8">
                  <c:v>-6702113.7295199996</c:v>
                </c:pt>
                <c:pt idx="9">
                  <c:v>-7027092.7340799998</c:v>
                </c:pt>
                <c:pt idx="10">
                  <c:v>-7078313.4154899996</c:v>
                </c:pt>
                <c:pt idx="11">
                  <c:v>-7418290.5389799997</c:v>
                </c:pt>
                <c:pt idx="12">
                  <c:v>-7700307.6261499999</c:v>
                </c:pt>
                <c:pt idx="13">
                  <c:v>-7842844.95046</c:v>
                </c:pt>
                <c:pt idx="14">
                  <c:v>-8125056.9836900001</c:v>
                </c:pt>
                <c:pt idx="15">
                  <c:v>-8383589.2192200003</c:v>
                </c:pt>
                <c:pt idx="16">
                  <c:v>-8609100.3894200008</c:v>
                </c:pt>
                <c:pt idx="17">
                  <c:v>-8847404.3460600004</c:v>
                </c:pt>
                <c:pt idx="18">
                  <c:v>-9091240.1980799995</c:v>
                </c:pt>
                <c:pt idx="19">
                  <c:v>-9329040.9337499999</c:v>
                </c:pt>
                <c:pt idx="20">
                  <c:v>-9580797.9945999999</c:v>
                </c:pt>
                <c:pt idx="21">
                  <c:v>-9836990.4824899994</c:v>
                </c:pt>
                <c:pt idx="22">
                  <c:v>-10097659.5527</c:v>
                </c:pt>
                <c:pt idx="23">
                  <c:v>-10361975.8684</c:v>
                </c:pt>
                <c:pt idx="24">
                  <c:v>-10634393.6348</c:v>
                </c:pt>
                <c:pt idx="25">
                  <c:v>-10916777.185000001</c:v>
                </c:pt>
                <c:pt idx="26">
                  <c:v>-11196177.369999999</c:v>
                </c:pt>
                <c:pt idx="27">
                  <c:v>-11493595.339</c:v>
                </c:pt>
                <c:pt idx="28">
                  <c:v>-11788151.2664</c:v>
                </c:pt>
                <c:pt idx="29">
                  <c:v>-12103258.934900001</c:v>
                </c:pt>
                <c:pt idx="30">
                  <c:v>-12419271.833699999</c:v>
                </c:pt>
                <c:pt idx="31">
                  <c:v>-12742434.1073</c:v>
                </c:pt>
                <c:pt idx="32">
                  <c:v>-13078301.9736</c:v>
                </c:pt>
                <c:pt idx="33">
                  <c:v>-13416962.218499999</c:v>
                </c:pt>
                <c:pt idx="34">
                  <c:v>-13773657.922800001</c:v>
                </c:pt>
                <c:pt idx="35">
                  <c:v>-14124602.219900001</c:v>
                </c:pt>
                <c:pt idx="36">
                  <c:v>-14497556.1808</c:v>
                </c:pt>
                <c:pt idx="37">
                  <c:v>-14867090.7633</c:v>
                </c:pt>
                <c:pt idx="38">
                  <c:v>-15258864.9727</c:v>
                </c:pt>
                <c:pt idx="39">
                  <c:v>-15649820.2116</c:v>
                </c:pt>
                <c:pt idx="40">
                  <c:v>-16059916.5404</c:v>
                </c:pt>
              </c:numCache>
            </c:numRef>
          </c:val>
          <c:smooth val="0"/>
          <c:extLst>
            <c:ext xmlns:c16="http://schemas.microsoft.com/office/drawing/2014/chart" uri="{C3380CC4-5D6E-409C-BE32-E72D297353CC}">
              <c16:uniqueId val="{00000001-688D-4701-8D49-EFD1E8643AD5}"/>
            </c:ext>
          </c:extLst>
        </c:ser>
        <c:ser>
          <c:idx val="2"/>
          <c:order val="2"/>
          <c:tx>
            <c:strRef>
              <c:f>无继承人!$G$1</c:f>
              <c:strCache>
                <c:ptCount val="1"/>
                <c:pt idx="0">
                  <c:v> male-RM-Tenure </c:v>
                </c:pt>
              </c:strCache>
            </c:strRef>
          </c:tx>
          <c:spPr>
            <a:ln w="28575" cap="rnd">
              <a:solidFill>
                <a:srgbClr val="0070C0"/>
              </a:solidFill>
              <a:prstDash val="sysDash"/>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无继承人!$G$2:$G$42</c:f>
              <c:numCache>
                <c:formatCode>_ * #,##0_ ;_ * \-#,##0_ ;_ * "-"??_ ;_ @_ </c:formatCode>
                <c:ptCount val="41"/>
                <c:pt idx="0">
                  <c:v>5449405.1839399999</c:v>
                </c:pt>
                <c:pt idx="1">
                  <c:v>2866186.8917800002</c:v>
                </c:pt>
                <c:pt idx="2">
                  <c:v>1099691.1784399999</c:v>
                </c:pt>
                <c:pt idx="3">
                  <c:v>-122259.39561199999</c:v>
                </c:pt>
                <c:pt idx="4">
                  <c:v>-1061461.0572200001</c:v>
                </c:pt>
                <c:pt idx="5">
                  <c:v>-1767299.74532</c:v>
                </c:pt>
                <c:pt idx="6">
                  <c:v>-1806236.5796000001</c:v>
                </c:pt>
                <c:pt idx="7">
                  <c:v>-2529299.9095999999</c:v>
                </c:pt>
                <c:pt idx="8">
                  <c:v>-3137273.6526899999</c:v>
                </c:pt>
                <c:pt idx="9">
                  <c:v>-3672208.7009700001</c:v>
                </c:pt>
                <c:pt idx="10">
                  <c:v>-3929973.6964500002</c:v>
                </c:pt>
                <c:pt idx="11">
                  <c:v>-4482434.5449999999</c:v>
                </c:pt>
                <c:pt idx="12">
                  <c:v>-4992974.2793500004</c:v>
                </c:pt>
                <c:pt idx="13">
                  <c:v>-5337941.5304100001</c:v>
                </c:pt>
                <c:pt idx="14">
                  <c:v>-5863643.2927700002</c:v>
                </c:pt>
                <c:pt idx="15">
                  <c:v>-6371549.8516899999</c:v>
                </c:pt>
                <c:pt idx="16">
                  <c:v>-6856460.1547400001</c:v>
                </c:pt>
                <c:pt idx="17">
                  <c:v>-7321196.1438899999</c:v>
                </c:pt>
                <c:pt idx="18">
                  <c:v>-7831528.21808</c:v>
                </c:pt>
                <c:pt idx="19">
                  <c:v>-8333784.19649</c:v>
                </c:pt>
                <c:pt idx="20">
                  <c:v>-8851739.5657000002</c:v>
                </c:pt>
                <c:pt idx="21">
                  <c:v>-9381170.6798100006</c:v>
                </c:pt>
                <c:pt idx="22">
                  <c:v>-9922356.1242500003</c:v>
                </c:pt>
                <c:pt idx="23">
                  <c:v>-10478887.3629</c:v>
                </c:pt>
                <c:pt idx="24">
                  <c:v>-11047282.806299999</c:v>
                </c:pt>
                <c:pt idx="25">
                  <c:v>-11632530.672499999</c:v>
                </c:pt>
                <c:pt idx="26">
                  <c:v>-12229034.4311</c:v>
                </c:pt>
                <c:pt idx="27">
                  <c:v>-12843447.351</c:v>
                </c:pt>
                <c:pt idx="28">
                  <c:v>-13471289.57</c:v>
                </c:pt>
                <c:pt idx="29">
                  <c:v>-14118421.8094</c:v>
                </c:pt>
                <c:pt idx="30">
                  <c:v>-14781760.1022</c:v>
                </c:pt>
                <c:pt idx="31">
                  <c:v>-15458970.747300001</c:v>
                </c:pt>
                <c:pt idx="32">
                  <c:v>-16159518.736500001</c:v>
                </c:pt>
                <c:pt idx="33">
                  <c:v>-16872358.111000001</c:v>
                </c:pt>
                <c:pt idx="34">
                  <c:v>-17609252.525600001</c:v>
                </c:pt>
                <c:pt idx="35">
                  <c:v>-18359510.777399998</c:v>
                </c:pt>
                <c:pt idx="36">
                  <c:v>-19135774.182700001</c:v>
                </c:pt>
                <c:pt idx="37">
                  <c:v>-19922387.130899999</c:v>
                </c:pt>
                <c:pt idx="38">
                  <c:v>-20736272.6261</c:v>
                </c:pt>
                <c:pt idx="39">
                  <c:v>-21567198.568300001</c:v>
                </c:pt>
                <c:pt idx="40">
                  <c:v>-22429014.412</c:v>
                </c:pt>
              </c:numCache>
            </c:numRef>
          </c:val>
          <c:smooth val="0"/>
          <c:extLst>
            <c:ext xmlns:c16="http://schemas.microsoft.com/office/drawing/2014/chart" uri="{C3380CC4-5D6E-409C-BE32-E72D297353CC}">
              <c16:uniqueId val="{00000002-688D-4701-8D49-EFD1E8643AD5}"/>
            </c:ext>
          </c:extLst>
        </c:ser>
        <c:ser>
          <c:idx val="3"/>
          <c:order val="3"/>
          <c:tx>
            <c:strRef>
              <c:f>无继承人!$H$1</c:f>
              <c:strCache>
                <c:ptCount val="1"/>
                <c:pt idx="0">
                  <c:v> male-RM-Lumpsum </c:v>
                </c:pt>
              </c:strCache>
            </c:strRef>
          </c:tx>
          <c:spPr>
            <a:ln w="28575" cap="rnd">
              <a:solidFill>
                <a:srgbClr val="C00000"/>
              </a:solidFill>
              <a:prstDash val="sysDash"/>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无继承人!$H$2:$H$42</c:f>
              <c:numCache>
                <c:formatCode>_ * #,##0_ ;_ * \-#,##0_ ;_ * "-"??_ ;_ @_ </c:formatCode>
                <c:ptCount val="41"/>
                <c:pt idx="0">
                  <c:v>2819.7416181100002</c:v>
                </c:pt>
                <c:pt idx="1">
                  <c:v>-2422578.5513599999</c:v>
                </c:pt>
                <c:pt idx="2">
                  <c:v>-4025996.30461</c:v>
                </c:pt>
                <c:pt idx="3">
                  <c:v>-5085460.8388299998</c:v>
                </c:pt>
                <c:pt idx="4">
                  <c:v>-5852106.00667</c:v>
                </c:pt>
                <c:pt idx="5">
                  <c:v>-6387862.9185100002</c:v>
                </c:pt>
                <c:pt idx="6">
                  <c:v>-6234625.2448800001</c:v>
                </c:pt>
                <c:pt idx="7">
                  <c:v>-6779601.1305299997</c:v>
                </c:pt>
                <c:pt idx="8">
                  <c:v>-7204128.9611</c:v>
                </c:pt>
                <c:pt idx="9">
                  <c:v>-7541321.0499799997</c:v>
                </c:pt>
                <c:pt idx="10">
                  <c:v>-7607715.6536499998</c:v>
                </c:pt>
                <c:pt idx="11">
                  <c:v>-7960010.2204700001</c:v>
                </c:pt>
                <c:pt idx="12">
                  <c:v>-8255550.2772000004</c:v>
                </c:pt>
                <c:pt idx="13">
                  <c:v>-8415014.6530300006</c:v>
                </c:pt>
                <c:pt idx="14">
                  <c:v>-8709476.6850199997</c:v>
                </c:pt>
                <c:pt idx="15">
                  <c:v>-8981664.6318399999</c:v>
                </c:pt>
                <c:pt idx="16">
                  <c:v>-9223886.9335099999</c:v>
                </c:pt>
                <c:pt idx="17">
                  <c:v>-9477020.30088</c:v>
                </c:pt>
                <c:pt idx="18">
                  <c:v>-9736454.7986399997</c:v>
                </c:pt>
                <c:pt idx="19">
                  <c:v>-9992747.8366899993</c:v>
                </c:pt>
                <c:pt idx="20">
                  <c:v>-10257924.889900001</c:v>
                </c:pt>
                <c:pt idx="21">
                  <c:v>-10531079.542400001</c:v>
                </c:pt>
                <c:pt idx="22">
                  <c:v>-10809691.173800001</c:v>
                </c:pt>
                <c:pt idx="23">
                  <c:v>-11095153.4837</c:v>
                </c:pt>
                <c:pt idx="24">
                  <c:v>-11387165.4562</c:v>
                </c:pt>
                <c:pt idx="25">
                  <c:v>-11687813.754000001</c:v>
                </c:pt>
                <c:pt idx="26">
                  <c:v>-11989796.332800001</c:v>
                </c:pt>
                <c:pt idx="27">
                  <c:v>-12307599.9287</c:v>
                </c:pt>
                <c:pt idx="28">
                  <c:v>-12622892.7794</c:v>
                </c:pt>
                <c:pt idx="29">
                  <c:v>-12959482.590600001</c:v>
                </c:pt>
                <c:pt idx="30">
                  <c:v>-13298954.1434</c:v>
                </c:pt>
                <c:pt idx="31">
                  <c:v>-13644297.808499999</c:v>
                </c:pt>
                <c:pt idx="32">
                  <c:v>-14007137.959000001</c:v>
                </c:pt>
                <c:pt idx="33">
                  <c:v>-14365653.602399999</c:v>
                </c:pt>
                <c:pt idx="34">
                  <c:v>-14744973.484099999</c:v>
                </c:pt>
                <c:pt idx="35">
                  <c:v>-15125413.0755</c:v>
                </c:pt>
                <c:pt idx="36">
                  <c:v>-15520196.910800001</c:v>
                </c:pt>
                <c:pt idx="37">
                  <c:v>-15918333.4528</c:v>
                </c:pt>
                <c:pt idx="38">
                  <c:v>-16334595.2798</c:v>
                </c:pt>
                <c:pt idx="39">
                  <c:v>-16753773.5033</c:v>
                </c:pt>
                <c:pt idx="40">
                  <c:v>-17191589.7445</c:v>
                </c:pt>
              </c:numCache>
            </c:numRef>
          </c:val>
          <c:smooth val="0"/>
          <c:extLst>
            <c:ext xmlns:c16="http://schemas.microsoft.com/office/drawing/2014/chart" uri="{C3380CC4-5D6E-409C-BE32-E72D297353CC}">
              <c16:uniqueId val="{00000003-688D-4701-8D49-EFD1E8643AD5}"/>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1-HR</a:t>
            </a:r>
            <a:r>
              <a:rPr lang="zh-CN" dirty="0"/>
              <a:t>合約分析</a:t>
            </a:r>
            <a:r>
              <a:rPr lang="en-US" dirty="0"/>
              <a:t>(Tenure vs Lumpsum)-</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HR!$B$1</c:f>
              <c:strCache>
                <c:ptCount val="1"/>
                <c:pt idx="0">
                  <c:v> female-HR-Tenure </c:v>
                </c:pt>
              </c:strCache>
            </c:strRef>
          </c:tx>
          <c:spPr>
            <a:ln w="28575" cap="rnd">
              <a:solidFill>
                <a:srgbClr val="0070C0"/>
              </a:solidFill>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HR!$B$2:$B$42</c:f>
              <c:numCache>
                <c:formatCode>_ * #,##0_ ;_ * \-#,##0_ ;_ * "-"??_ ;_ @_ </c:formatCode>
                <c:ptCount val="41"/>
                <c:pt idx="0">
                  <c:v>5370628.1481600003</c:v>
                </c:pt>
                <c:pt idx="1">
                  <c:v>2730204.5598900001</c:v>
                </c:pt>
                <c:pt idx="2">
                  <c:v>940088.71885099995</c:v>
                </c:pt>
                <c:pt idx="3">
                  <c:v>-296052.41779660003</c:v>
                </c:pt>
                <c:pt idx="4">
                  <c:v>-1223211.690777</c:v>
                </c:pt>
                <c:pt idx="5">
                  <c:v>-1916454.267581</c:v>
                </c:pt>
                <c:pt idx="6">
                  <c:v>-2388088.5964560001</c:v>
                </c:pt>
                <c:pt idx="7">
                  <c:v>-2925125.3786300002</c:v>
                </c:pt>
                <c:pt idx="8">
                  <c:v>-3442297.6678070002</c:v>
                </c:pt>
                <c:pt idx="9">
                  <c:v>-3956639.844366</c:v>
                </c:pt>
                <c:pt idx="10">
                  <c:v>-4563055.8415259998</c:v>
                </c:pt>
                <c:pt idx="11">
                  <c:v>-5263499.4426659998</c:v>
                </c:pt>
                <c:pt idx="12">
                  <c:v>-6075251.4478120003</c:v>
                </c:pt>
                <c:pt idx="13">
                  <c:v>-6894703.326072</c:v>
                </c:pt>
                <c:pt idx="14">
                  <c:v>-8015277.6170939999</c:v>
                </c:pt>
                <c:pt idx="15">
                  <c:v>-8935622.7548099998</c:v>
                </c:pt>
                <c:pt idx="16">
                  <c:v>-9672590.9395979997</c:v>
                </c:pt>
                <c:pt idx="17">
                  <c:v>-10371067.69307</c:v>
                </c:pt>
                <c:pt idx="18">
                  <c:v>-11653218.03799</c:v>
                </c:pt>
                <c:pt idx="19">
                  <c:v>-13162233.08608</c:v>
                </c:pt>
                <c:pt idx="20">
                  <c:v>-14460349.16141</c:v>
                </c:pt>
                <c:pt idx="21">
                  <c:v>-16760788.172630001</c:v>
                </c:pt>
                <c:pt idx="22">
                  <c:v>-18108876.800409999</c:v>
                </c:pt>
                <c:pt idx="23">
                  <c:v>-20159227.487240002</c:v>
                </c:pt>
                <c:pt idx="24">
                  <c:v>-21801614.826000001</c:v>
                </c:pt>
                <c:pt idx="25">
                  <c:v>-21275226.253309999</c:v>
                </c:pt>
                <c:pt idx="26">
                  <c:v>-22097811.961520001</c:v>
                </c:pt>
                <c:pt idx="27">
                  <c:v>-22708822.537319999</c:v>
                </c:pt>
                <c:pt idx="28">
                  <c:v>-24913916.515489999</c:v>
                </c:pt>
                <c:pt idx="29">
                  <c:v>-27378050.55418</c:v>
                </c:pt>
                <c:pt idx="30">
                  <c:v>-29827758.96266</c:v>
                </c:pt>
                <c:pt idx="31">
                  <c:v>-31874158.296689998</c:v>
                </c:pt>
                <c:pt idx="32">
                  <c:v>-35639435.316459998</c:v>
                </c:pt>
                <c:pt idx="33">
                  <c:v>-37806547.046429999</c:v>
                </c:pt>
                <c:pt idx="34">
                  <c:v>-40710474.514540002</c:v>
                </c:pt>
                <c:pt idx="35">
                  <c:v>-44696691.765069999</c:v>
                </c:pt>
                <c:pt idx="36">
                  <c:v>-46771266.823459998</c:v>
                </c:pt>
                <c:pt idx="37">
                  <c:v>-48730664.59911</c:v>
                </c:pt>
                <c:pt idx="38">
                  <c:v>-50583383.779420003</c:v>
                </c:pt>
                <c:pt idx="39">
                  <c:v>-52366257.84764</c:v>
                </c:pt>
                <c:pt idx="40">
                  <c:v>-59059645.915399998</c:v>
                </c:pt>
              </c:numCache>
            </c:numRef>
          </c:val>
          <c:smooth val="0"/>
          <c:extLst>
            <c:ext xmlns:c16="http://schemas.microsoft.com/office/drawing/2014/chart" uri="{C3380CC4-5D6E-409C-BE32-E72D297353CC}">
              <c16:uniqueId val="{00000000-146A-4E98-BA78-C6E689556EB8}"/>
            </c:ext>
          </c:extLst>
        </c:ser>
        <c:ser>
          <c:idx val="1"/>
          <c:order val="1"/>
          <c:tx>
            <c:strRef>
              <c:f>HR!$C$1</c:f>
              <c:strCache>
                <c:ptCount val="1"/>
                <c:pt idx="0">
                  <c:v> female-HR-Lumpsum </c:v>
                </c:pt>
              </c:strCache>
            </c:strRef>
          </c:tx>
          <c:spPr>
            <a:ln w="28575" cap="rnd">
              <a:solidFill>
                <a:srgbClr val="C00000"/>
              </a:solidFill>
              <a:prstDash val="solid"/>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HR!$C$2:$C$42</c:f>
              <c:numCache>
                <c:formatCode>_ * #,##0_ ;_ * \-#,##0_ ;_ * "-"??_ ;_ @_ </c:formatCode>
                <c:ptCount val="41"/>
                <c:pt idx="0">
                  <c:v>-199141.2977656</c:v>
                </c:pt>
                <c:pt idx="1">
                  <c:v>-2679750.126677</c:v>
                </c:pt>
                <c:pt idx="2">
                  <c:v>-4305240.0619329996</c:v>
                </c:pt>
                <c:pt idx="3">
                  <c:v>-5378832.0120740002</c:v>
                </c:pt>
                <c:pt idx="4">
                  <c:v>-6133409.0469800001</c:v>
                </c:pt>
                <c:pt idx="5">
                  <c:v>-6657079.7403819999</c:v>
                </c:pt>
                <c:pt idx="6">
                  <c:v>-6947399.331824</c:v>
                </c:pt>
                <c:pt idx="7">
                  <c:v>-7315119.523395</c:v>
                </c:pt>
                <c:pt idx="8">
                  <c:v>-7628060.0034220004</c:v>
                </c:pt>
                <c:pt idx="9">
                  <c:v>-7980203.5514759999</c:v>
                </c:pt>
                <c:pt idx="10">
                  <c:v>-8399166.2052369993</c:v>
                </c:pt>
                <c:pt idx="11">
                  <c:v>-8931695.8249919992</c:v>
                </c:pt>
                <c:pt idx="12">
                  <c:v>-9424772.9565350004</c:v>
                </c:pt>
                <c:pt idx="13">
                  <c:v>-10140485.13734</c:v>
                </c:pt>
                <c:pt idx="14">
                  <c:v>-10704621.16523</c:v>
                </c:pt>
                <c:pt idx="15">
                  <c:v>-11171409.21167</c:v>
                </c:pt>
                <c:pt idx="16">
                  <c:v>-12041920.09371</c:v>
                </c:pt>
                <c:pt idx="17">
                  <c:v>-13163765.101639999</c:v>
                </c:pt>
                <c:pt idx="18">
                  <c:v>-14395905.305670001</c:v>
                </c:pt>
                <c:pt idx="19">
                  <c:v>-15675213.05611</c:v>
                </c:pt>
                <c:pt idx="20">
                  <c:v>-16822649.427030001</c:v>
                </c:pt>
                <c:pt idx="21">
                  <c:v>-18369149.289080001</c:v>
                </c:pt>
                <c:pt idx="22">
                  <c:v>-19752352.398499999</c:v>
                </c:pt>
                <c:pt idx="23">
                  <c:v>-20534108.9912</c:v>
                </c:pt>
                <c:pt idx="24">
                  <c:v>-22971592.36925</c:v>
                </c:pt>
                <c:pt idx="25">
                  <c:v>-22932628.64694</c:v>
                </c:pt>
                <c:pt idx="26">
                  <c:v>-22302892.653069999</c:v>
                </c:pt>
                <c:pt idx="27">
                  <c:v>-22792911.191459998</c:v>
                </c:pt>
                <c:pt idx="28">
                  <c:v>-24139630.248769999</c:v>
                </c:pt>
                <c:pt idx="29">
                  <c:v>-25997156.171190001</c:v>
                </c:pt>
                <c:pt idx="30">
                  <c:v>-27841014.430539999</c:v>
                </c:pt>
                <c:pt idx="31">
                  <c:v>-30153906.62537</c:v>
                </c:pt>
                <c:pt idx="32">
                  <c:v>-32193714.137510002</c:v>
                </c:pt>
                <c:pt idx="33">
                  <c:v>-33967308.614390001</c:v>
                </c:pt>
                <c:pt idx="34">
                  <c:v>-37126667.133979999</c:v>
                </c:pt>
                <c:pt idx="35">
                  <c:v>-38759857.43829</c:v>
                </c:pt>
                <c:pt idx="36">
                  <c:v>-41652963.330119997</c:v>
                </c:pt>
                <c:pt idx="37">
                  <c:v>-44495884.318750001</c:v>
                </c:pt>
                <c:pt idx="38">
                  <c:v>-45965345.085170001</c:v>
                </c:pt>
                <c:pt idx="39">
                  <c:v>-50149836.309459999</c:v>
                </c:pt>
                <c:pt idx="40">
                  <c:v>-52601959.938890003</c:v>
                </c:pt>
              </c:numCache>
            </c:numRef>
          </c:val>
          <c:smooth val="0"/>
          <c:extLst>
            <c:ext xmlns:c16="http://schemas.microsoft.com/office/drawing/2014/chart" uri="{C3380CC4-5D6E-409C-BE32-E72D297353CC}">
              <c16:uniqueId val="{00000001-146A-4E98-BA78-C6E689556EB8}"/>
            </c:ext>
          </c:extLst>
        </c:ser>
        <c:ser>
          <c:idx val="2"/>
          <c:order val="2"/>
          <c:tx>
            <c:strRef>
              <c:f>HR!$G$1</c:f>
              <c:strCache>
                <c:ptCount val="1"/>
                <c:pt idx="0">
                  <c:v> male-HR-Tenure </c:v>
                </c:pt>
              </c:strCache>
            </c:strRef>
          </c:tx>
          <c:spPr>
            <a:ln w="28575" cap="rnd">
              <a:solidFill>
                <a:srgbClr val="0070C0"/>
              </a:solidFill>
              <a:prstDash val="sysDash"/>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HR!$G$2:$G$42</c:f>
              <c:numCache>
                <c:formatCode>_ * #,##0_ ;_ * \-#,##0_ ;_ * "-"??_ ;_ @_ </c:formatCode>
                <c:ptCount val="41"/>
                <c:pt idx="0">
                  <c:v>5275578.6399600003</c:v>
                </c:pt>
                <c:pt idx="1">
                  <c:v>2586185.8092350001</c:v>
                </c:pt>
                <c:pt idx="2">
                  <c:v>746149.63274709997</c:v>
                </c:pt>
                <c:pt idx="3">
                  <c:v>-541057.00080240006</c:v>
                </c:pt>
                <c:pt idx="4">
                  <c:v>-1520144.1319840001</c:v>
                </c:pt>
                <c:pt idx="5">
                  <c:v>-2265725.147411</c:v>
                </c:pt>
                <c:pt idx="6">
                  <c:v>-2792707.7872310001</c:v>
                </c:pt>
                <c:pt idx="7">
                  <c:v>-3383907.0835230001</c:v>
                </c:pt>
                <c:pt idx="8">
                  <c:v>-3957043.297024</c:v>
                </c:pt>
                <c:pt idx="9">
                  <c:v>-4531424.0245420001</c:v>
                </c:pt>
                <c:pt idx="10">
                  <c:v>-5199567.1618889999</c:v>
                </c:pt>
                <c:pt idx="11">
                  <c:v>-5969693.0798749998</c:v>
                </c:pt>
                <c:pt idx="12">
                  <c:v>-6861410.4824259998</c:v>
                </c:pt>
                <c:pt idx="13">
                  <c:v>-7749907.6466150004</c:v>
                </c:pt>
                <c:pt idx="14">
                  <c:v>-8644486.0094360001</c:v>
                </c:pt>
                <c:pt idx="15">
                  <c:v>-9849886.4515620004</c:v>
                </c:pt>
                <c:pt idx="16">
                  <c:v>-10253586.15185</c:v>
                </c:pt>
                <c:pt idx="17">
                  <c:v>-11670887.734030001</c:v>
                </c:pt>
                <c:pt idx="18">
                  <c:v>-13130113.61679</c:v>
                </c:pt>
                <c:pt idx="19">
                  <c:v>-14804569.42337</c:v>
                </c:pt>
                <c:pt idx="20">
                  <c:v>-16237007.91395</c:v>
                </c:pt>
                <c:pt idx="21">
                  <c:v>-17729689.756749999</c:v>
                </c:pt>
                <c:pt idx="22">
                  <c:v>-20161232.085700002</c:v>
                </c:pt>
                <c:pt idx="23">
                  <c:v>-21393100.899590001</c:v>
                </c:pt>
                <c:pt idx="24">
                  <c:v>-22503730.266430002</c:v>
                </c:pt>
                <c:pt idx="25">
                  <c:v>-21376183.692779999</c:v>
                </c:pt>
                <c:pt idx="26">
                  <c:v>-23496063.18369</c:v>
                </c:pt>
                <c:pt idx="27">
                  <c:v>-25709023.229850002</c:v>
                </c:pt>
                <c:pt idx="28">
                  <c:v>-28201911.765829999</c:v>
                </c:pt>
                <c:pt idx="29">
                  <c:v>-30276396.42137</c:v>
                </c:pt>
                <c:pt idx="30">
                  <c:v>-33799360.734200001</c:v>
                </c:pt>
                <c:pt idx="31">
                  <c:v>-36060262.594240002</c:v>
                </c:pt>
                <c:pt idx="32">
                  <c:v>-38411455.372730002</c:v>
                </c:pt>
                <c:pt idx="33">
                  <c:v>-42633141.713310003</c:v>
                </c:pt>
                <c:pt idx="34">
                  <c:v>-44719969.513769999</c:v>
                </c:pt>
                <c:pt idx="35">
                  <c:v>-47741922.782700002</c:v>
                </c:pt>
                <c:pt idx="36">
                  <c:v>-48493900.363849998</c:v>
                </c:pt>
                <c:pt idx="37">
                  <c:v>-54697200.494329996</c:v>
                </c:pt>
                <c:pt idx="38">
                  <c:v>-56746599.55133</c:v>
                </c:pt>
                <c:pt idx="39">
                  <c:v>-58619898.55325</c:v>
                </c:pt>
                <c:pt idx="40">
                  <c:v>-60581417.942390002</c:v>
                </c:pt>
              </c:numCache>
            </c:numRef>
          </c:val>
          <c:smooth val="0"/>
          <c:extLst>
            <c:ext xmlns:c16="http://schemas.microsoft.com/office/drawing/2014/chart" uri="{C3380CC4-5D6E-409C-BE32-E72D297353CC}">
              <c16:uniqueId val="{00000002-146A-4E98-BA78-C6E689556EB8}"/>
            </c:ext>
          </c:extLst>
        </c:ser>
        <c:ser>
          <c:idx val="3"/>
          <c:order val="3"/>
          <c:tx>
            <c:strRef>
              <c:f>HR!$H$1</c:f>
              <c:strCache>
                <c:ptCount val="1"/>
                <c:pt idx="0">
                  <c:v> male-HR-Lumpsum </c:v>
                </c:pt>
              </c:strCache>
            </c:strRef>
          </c:tx>
          <c:spPr>
            <a:ln w="28575" cap="rnd">
              <a:solidFill>
                <a:srgbClr val="C00000"/>
              </a:solidFill>
              <a:prstDash val="sysDash"/>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HR!$H$2:$H$42</c:f>
              <c:numCache>
                <c:formatCode>_ * #,##0_ ;_ * \-#,##0_ ;_ * "-"??_ ;_ @_ </c:formatCode>
                <c:ptCount val="41"/>
                <c:pt idx="0">
                  <c:v>-585506.34331779997</c:v>
                </c:pt>
                <c:pt idx="1">
                  <c:v>-3073918.6079409998</c:v>
                </c:pt>
                <c:pt idx="2">
                  <c:v>-4707255.2001860002</c:v>
                </c:pt>
                <c:pt idx="3">
                  <c:v>-5789245.4938279996</c:v>
                </c:pt>
                <c:pt idx="4">
                  <c:v>-6551802.9301899998</c:v>
                </c:pt>
                <c:pt idx="5">
                  <c:v>-7084340.1215829998</c:v>
                </c:pt>
                <c:pt idx="6">
                  <c:v>-7390314.9105000002</c:v>
                </c:pt>
                <c:pt idx="7">
                  <c:v>-7759921.1739630001</c:v>
                </c:pt>
                <c:pt idx="8">
                  <c:v>-8081111.7507309997</c:v>
                </c:pt>
                <c:pt idx="9">
                  <c:v>-8444742.7137710005</c:v>
                </c:pt>
                <c:pt idx="10">
                  <c:v>-8873104.7410589997</c:v>
                </c:pt>
                <c:pt idx="11">
                  <c:v>-9410189.388696</c:v>
                </c:pt>
                <c:pt idx="12">
                  <c:v>-9922795.7929389998</c:v>
                </c:pt>
                <c:pt idx="13">
                  <c:v>-10641734.777279999</c:v>
                </c:pt>
                <c:pt idx="14">
                  <c:v>-10993671.747540001</c:v>
                </c:pt>
                <c:pt idx="15">
                  <c:v>-11739110.17822</c:v>
                </c:pt>
                <c:pt idx="16">
                  <c:v>-12639640.15662</c:v>
                </c:pt>
                <c:pt idx="17">
                  <c:v>-13785473.512420001</c:v>
                </c:pt>
                <c:pt idx="18">
                  <c:v>-15066068.542239999</c:v>
                </c:pt>
                <c:pt idx="19">
                  <c:v>-16394066.797870001</c:v>
                </c:pt>
                <c:pt idx="20">
                  <c:v>-17568896.863529999</c:v>
                </c:pt>
                <c:pt idx="21">
                  <c:v>-18791643.93792</c:v>
                </c:pt>
                <c:pt idx="22">
                  <c:v>-20593920.215089999</c:v>
                </c:pt>
                <c:pt idx="23">
                  <c:v>-21385183.388160001</c:v>
                </c:pt>
                <c:pt idx="24">
                  <c:v>-22081032.755040001</c:v>
                </c:pt>
                <c:pt idx="25">
                  <c:v>-23488516.049929999</c:v>
                </c:pt>
                <c:pt idx="26">
                  <c:v>-23161304.70961</c:v>
                </c:pt>
                <c:pt idx="27">
                  <c:v>-23567241.023139998</c:v>
                </c:pt>
                <c:pt idx="28">
                  <c:v>-25298396.037110001</c:v>
                </c:pt>
                <c:pt idx="29">
                  <c:v>-27299068.151700001</c:v>
                </c:pt>
                <c:pt idx="30">
                  <c:v>-29185675.804960001</c:v>
                </c:pt>
                <c:pt idx="31">
                  <c:v>-31574097.80773</c:v>
                </c:pt>
                <c:pt idx="32">
                  <c:v>-33749190.686250001</c:v>
                </c:pt>
                <c:pt idx="33">
                  <c:v>-35679618.587439999</c:v>
                </c:pt>
                <c:pt idx="34">
                  <c:v>-38882137.73274</c:v>
                </c:pt>
                <c:pt idx="35">
                  <c:v>-40542651.547959998</c:v>
                </c:pt>
                <c:pt idx="36">
                  <c:v>-43672795.236019999</c:v>
                </c:pt>
                <c:pt idx="37">
                  <c:v>-46551502.457539998</c:v>
                </c:pt>
                <c:pt idx="38">
                  <c:v>-48039611.574859999</c:v>
                </c:pt>
                <c:pt idx="39">
                  <c:v>-49494301.165370002</c:v>
                </c:pt>
                <c:pt idx="40">
                  <c:v>-52736928.871490002</c:v>
                </c:pt>
              </c:numCache>
            </c:numRef>
          </c:val>
          <c:smooth val="0"/>
          <c:extLst>
            <c:ext xmlns:c16="http://schemas.microsoft.com/office/drawing/2014/chart" uri="{C3380CC4-5D6E-409C-BE32-E72D297353CC}">
              <c16:uniqueId val="{00000003-146A-4E98-BA78-C6E689556EB8}"/>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1-RM</a:t>
            </a:r>
            <a:r>
              <a:rPr lang="zh-CN" dirty="0"/>
              <a:t>合約分析</a:t>
            </a:r>
            <a:r>
              <a:rPr lang="en-US" dirty="0"/>
              <a:t>(Tenure vs Lumpsum)-</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无继承人!$B$1</c:f>
              <c:strCache>
                <c:ptCount val="1"/>
                <c:pt idx="0">
                  <c:v> female-RM-Tenure </c:v>
                </c:pt>
              </c:strCache>
            </c:strRef>
          </c:tx>
          <c:spPr>
            <a:ln w="28575" cap="rnd">
              <a:solidFill>
                <a:srgbClr val="0070C0"/>
              </a:solidFill>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无继承人!$B$2:$B$42</c:f>
              <c:numCache>
                <c:formatCode>_ * #,##0_ ;_ * \-#,##0_ ;_ * "-"??_ ;_ @_ </c:formatCode>
                <c:ptCount val="41"/>
                <c:pt idx="0">
                  <c:v>5538906.5932400003</c:v>
                </c:pt>
                <c:pt idx="1">
                  <c:v>3002144.1399500002</c:v>
                </c:pt>
                <c:pt idx="2">
                  <c:v>1283250.79318</c:v>
                </c:pt>
                <c:pt idx="3">
                  <c:v>110218.84605199999</c:v>
                </c:pt>
                <c:pt idx="4">
                  <c:v>-778973.99496799998</c:v>
                </c:pt>
                <c:pt idx="5">
                  <c:v>-1433277.1192900001</c:v>
                </c:pt>
                <c:pt idx="6">
                  <c:v>-1420162.4683600001</c:v>
                </c:pt>
                <c:pt idx="7">
                  <c:v>-2089070.9921599999</c:v>
                </c:pt>
                <c:pt idx="8">
                  <c:v>-2641591.2649400001</c:v>
                </c:pt>
                <c:pt idx="9">
                  <c:v>-3119041.6040599998</c:v>
                </c:pt>
                <c:pt idx="10">
                  <c:v>-3320033.8241300001</c:v>
                </c:pt>
                <c:pt idx="11">
                  <c:v>-3812040.42466</c:v>
                </c:pt>
                <c:pt idx="12">
                  <c:v>-4262131.0842399998</c:v>
                </c:pt>
                <c:pt idx="13">
                  <c:v>-4541581.5048900004</c:v>
                </c:pt>
                <c:pt idx="14">
                  <c:v>-5004347.9723699996</c:v>
                </c:pt>
                <c:pt idx="15">
                  <c:v>-5446375.6475999998</c:v>
                </c:pt>
                <c:pt idx="16">
                  <c:v>-5866772.35934</c:v>
                </c:pt>
                <c:pt idx="17">
                  <c:v>-6256933.2285399996</c:v>
                </c:pt>
                <c:pt idx="18">
                  <c:v>-6698722.22095</c:v>
                </c:pt>
                <c:pt idx="19">
                  <c:v>-7130594.56733</c:v>
                </c:pt>
                <c:pt idx="20">
                  <c:v>-7572173.7914199997</c:v>
                </c:pt>
                <c:pt idx="21">
                  <c:v>-8026402.11149</c:v>
                </c:pt>
                <c:pt idx="22">
                  <c:v>-8486914.9928399995</c:v>
                </c:pt>
                <c:pt idx="23">
                  <c:v>-8961751.0141199995</c:v>
                </c:pt>
                <c:pt idx="24">
                  <c:v>-9447349.5022500008</c:v>
                </c:pt>
                <c:pt idx="25">
                  <c:v>-9944606.9175300002</c:v>
                </c:pt>
                <c:pt idx="26">
                  <c:v>-10455981.2443</c:v>
                </c:pt>
                <c:pt idx="27">
                  <c:v>-10979666.368899999</c:v>
                </c:pt>
                <c:pt idx="28">
                  <c:v>-11517103.3868</c:v>
                </c:pt>
                <c:pt idx="29">
                  <c:v>-12068518.57</c:v>
                </c:pt>
                <c:pt idx="30">
                  <c:v>-12634934.353700001</c:v>
                </c:pt>
                <c:pt idx="31">
                  <c:v>-13212130.354699999</c:v>
                </c:pt>
                <c:pt idx="32">
                  <c:v>-13807670.966</c:v>
                </c:pt>
                <c:pt idx="33">
                  <c:v>-14418148.6274</c:v>
                </c:pt>
                <c:pt idx="34">
                  <c:v>-15045226.503</c:v>
                </c:pt>
                <c:pt idx="35">
                  <c:v>-15687466.01</c:v>
                </c:pt>
                <c:pt idx="36">
                  <c:v>-16344845.5504</c:v>
                </c:pt>
                <c:pt idx="37">
                  <c:v>-17021659.8354</c:v>
                </c:pt>
                <c:pt idx="38">
                  <c:v>-17711742.1424</c:v>
                </c:pt>
                <c:pt idx="39">
                  <c:v>-18421925.144400001</c:v>
                </c:pt>
                <c:pt idx="40">
                  <c:v>-19151322.1668</c:v>
                </c:pt>
              </c:numCache>
            </c:numRef>
          </c:val>
          <c:smooth val="0"/>
          <c:extLst>
            <c:ext xmlns:c16="http://schemas.microsoft.com/office/drawing/2014/chart" uri="{C3380CC4-5D6E-409C-BE32-E72D297353CC}">
              <c16:uniqueId val="{00000000-688D-4701-8D49-EFD1E8643AD5}"/>
            </c:ext>
          </c:extLst>
        </c:ser>
        <c:ser>
          <c:idx val="1"/>
          <c:order val="1"/>
          <c:tx>
            <c:strRef>
              <c:f>无继承人!$C$1</c:f>
              <c:strCache>
                <c:ptCount val="1"/>
                <c:pt idx="0">
                  <c:v> female-RM-Lumpsum </c:v>
                </c:pt>
              </c:strCache>
            </c:strRef>
          </c:tx>
          <c:spPr>
            <a:ln w="28575" cap="rnd">
              <a:solidFill>
                <a:srgbClr val="C00000"/>
              </a:solidFill>
              <a:prstDash val="solid"/>
              <a:round/>
            </a:ln>
            <a:effectLst/>
          </c:spPr>
          <c:marker>
            <c:symbol val="none"/>
          </c:marker>
          <c:cat>
            <c:numRef>
              <c:f>无继承人!$A$2:$A$42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无继承人!$C$2:$C$42</c:f>
              <c:numCache>
                <c:formatCode>_ * #,##0_ ;_ * \-#,##0_ ;_ * "-"??_ ;_ @_ </c:formatCode>
                <c:ptCount val="41"/>
                <c:pt idx="0">
                  <c:v>414070.34091999999</c:v>
                </c:pt>
                <c:pt idx="1">
                  <c:v>-2000924.1182299999</c:v>
                </c:pt>
                <c:pt idx="2">
                  <c:v>-3593773.8678700002</c:v>
                </c:pt>
                <c:pt idx="3">
                  <c:v>-4642031.3443</c:v>
                </c:pt>
                <c:pt idx="4">
                  <c:v>-5397658.47848</c:v>
                </c:pt>
                <c:pt idx="5">
                  <c:v>-5921744.9151999997</c:v>
                </c:pt>
                <c:pt idx="6">
                  <c:v>-5758225.5094100004</c:v>
                </c:pt>
                <c:pt idx="7">
                  <c:v>-6288996.8892599996</c:v>
                </c:pt>
                <c:pt idx="8">
                  <c:v>-6702113.7295199996</c:v>
                </c:pt>
                <c:pt idx="9">
                  <c:v>-7027092.7340799998</c:v>
                </c:pt>
                <c:pt idx="10">
                  <c:v>-7078313.4154899996</c:v>
                </c:pt>
                <c:pt idx="11">
                  <c:v>-7418290.5389799997</c:v>
                </c:pt>
                <c:pt idx="12">
                  <c:v>-7700307.6261499999</c:v>
                </c:pt>
                <c:pt idx="13">
                  <c:v>-7842844.95046</c:v>
                </c:pt>
                <c:pt idx="14">
                  <c:v>-8125056.9836900001</c:v>
                </c:pt>
                <c:pt idx="15">
                  <c:v>-8383589.2192200003</c:v>
                </c:pt>
                <c:pt idx="16">
                  <c:v>-8609100.3894200008</c:v>
                </c:pt>
                <c:pt idx="17">
                  <c:v>-8847404.3460600004</c:v>
                </c:pt>
                <c:pt idx="18">
                  <c:v>-9091240.1980799995</c:v>
                </c:pt>
                <c:pt idx="19">
                  <c:v>-9329040.9337499999</c:v>
                </c:pt>
                <c:pt idx="20">
                  <c:v>-9580797.9945999999</c:v>
                </c:pt>
                <c:pt idx="21">
                  <c:v>-9836990.4824899994</c:v>
                </c:pt>
                <c:pt idx="22">
                  <c:v>-10097659.5527</c:v>
                </c:pt>
                <c:pt idx="23">
                  <c:v>-10361975.8684</c:v>
                </c:pt>
                <c:pt idx="24">
                  <c:v>-10634393.6348</c:v>
                </c:pt>
                <c:pt idx="25">
                  <c:v>-10916777.185000001</c:v>
                </c:pt>
                <c:pt idx="26">
                  <c:v>-11196177.369999999</c:v>
                </c:pt>
                <c:pt idx="27">
                  <c:v>-11493595.339</c:v>
                </c:pt>
                <c:pt idx="28">
                  <c:v>-11788151.2664</c:v>
                </c:pt>
                <c:pt idx="29">
                  <c:v>-12103258.934900001</c:v>
                </c:pt>
                <c:pt idx="30">
                  <c:v>-12419271.833699999</c:v>
                </c:pt>
                <c:pt idx="31">
                  <c:v>-12742434.1073</c:v>
                </c:pt>
                <c:pt idx="32">
                  <c:v>-13078301.9736</c:v>
                </c:pt>
                <c:pt idx="33">
                  <c:v>-13416962.218499999</c:v>
                </c:pt>
                <c:pt idx="34">
                  <c:v>-13773657.922800001</c:v>
                </c:pt>
                <c:pt idx="35">
                  <c:v>-14124602.219900001</c:v>
                </c:pt>
                <c:pt idx="36">
                  <c:v>-14497556.1808</c:v>
                </c:pt>
                <c:pt idx="37">
                  <c:v>-14867090.7633</c:v>
                </c:pt>
                <c:pt idx="38">
                  <c:v>-15258864.9727</c:v>
                </c:pt>
                <c:pt idx="39">
                  <c:v>-15649820.2116</c:v>
                </c:pt>
                <c:pt idx="40">
                  <c:v>-16059916.5404</c:v>
                </c:pt>
              </c:numCache>
            </c:numRef>
          </c:val>
          <c:smooth val="0"/>
          <c:extLst>
            <c:ext xmlns:c16="http://schemas.microsoft.com/office/drawing/2014/chart" uri="{C3380CC4-5D6E-409C-BE32-E72D297353CC}">
              <c16:uniqueId val="{00000001-688D-4701-8D49-EFD1E8643AD5}"/>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1-HR</a:t>
            </a:r>
            <a:r>
              <a:rPr lang="zh-CN" dirty="0"/>
              <a:t>合約分析</a:t>
            </a:r>
            <a:r>
              <a:rPr lang="en-US" dirty="0"/>
              <a:t>(Tenure vs Lumpsum)-</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HR!$B$1</c:f>
              <c:strCache>
                <c:ptCount val="1"/>
                <c:pt idx="0">
                  <c:v> female-HR-Tenure </c:v>
                </c:pt>
              </c:strCache>
            </c:strRef>
          </c:tx>
          <c:spPr>
            <a:ln w="28575" cap="rnd">
              <a:solidFill>
                <a:srgbClr val="0070C0"/>
              </a:solidFill>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HR!$B$2:$B$42</c:f>
              <c:numCache>
                <c:formatCode>_ * #,##0_ ;_ * \-#,##0_ ;_ * "-"??_ ;_ @_ </c:formatCode>
                <c:ptCount val="41"/>
                <c:pt idx="0">
                  <c:v>5370628.1481600003</c:v>
                </c:pt>
                <c:pt idx="1">
                  <c:v>2730204.5598900001</c:v>
                </c:pt>
                <c:pt idx="2">
                  <c:v>940088.71885099995</c:v>
                </c:pt>
                <c:pt idx="3">
                  <c:v>-296052.41779660003</c:v>
                </c:pt>
                <c:pt idx="4">
                  <c:v>-1223211.690777</c:v>
                </c:pt>
                <c:pt idx="5">
                  <c:v>-1916454.267581</c:v>
                </c:pt>
                <c:pt idx="6">
                  <c:v>-2388088.5964560001</c:v>
                </c:pt>
                <c:pt idx="7">
                  <c:v>-2925125.3786300002</c:v>
                </c:pt>
                <c:pt idx="8">
                  <c:v>-3442297.6678070002</c:v>
                </c:pt>
                <c:pt idx="9">
                  <c:v>-3956639.844366</c:v>
                </c:pt>
                <c:pt idx="10">
                  <c:v>-4563055.8415259998</c:v>
                </c:pt>
                <c:pt idx="11">
                  <c:v>-5263499.4426659998</c:v>
                </c:pt>
                <c:pt idx="12">
                  <c:v>-6075251.4478120003</c:v>
                </c:pt>
                <c:pt idx="13">
                  <c:v>-6894703.326072</c:v>
                </c:pt>
                <c:pt idx="14">
                  <c:v>-8015277.6170939999</c:v>
                </c:pt>
                <c:pt idx="15">
                  <c:v>-8935622.7548099998</c:v>
                </c:pt>
                <c:pt idx="16">
                  <c:v>-9672590.9395979997</c:v>
                </c:pt>
                <c:pt idx="17">
                  <c:v>-10371067.69307</c:v>
                </c:pt>
                <c:pt idx="18">
                  <c:v>-11653218.03799</c:v>
                </c:pt>
                <c:pt idx="19">
                  <c:v>-13162233.08608</c:v>
                </c:pt>
                <c:pt idx="20">
                  <c:v>-14460349.16141</c:v>
                </c:pt>
                <c:pt idx="21">
                  <c:v>-16760788.172630001</c:v>
                </c:pt>
                <c:pt idx="22">
                  <c:v>-18108876.800409999</c:v>
                </c:pt>
                <c:pt idx="23">
                  <c:v>-20159227.487240002</c:v>
                </c:pt>
                <c:pt idx="24">
                  <c:v>-21801614.826000001</c:v>
                </c:pt>
                <c:pt idx="25">
                  <c:v>-21275226.253309999</c:v>
                </c:pt>
                <c:pt idx="26">
                  <c:v>-22097811.961520001</c:v>
                </c:pt>
                <c:pt idx="27">
                  <c:v>-22708822.537319999</c:v>
                </c:pt>
                <c:pt idx="28">
                  <c:v>-24913916.515489999</c:v>
                </c:pt>
                <c:pt idx="29">
                  <c:v>-27378050.55418</c:v>
                </c:pt>
                <c:pt idx="30">
                  <c:v>-29827758.96266</c:v>
                </c:pt>
                <c:pt idx="31">
                  <c:v>-31874158.296689998</c:v>
                </c:pt>
                <c:pt idx="32">
                  <c:v>-35639435.316459998</c:v>
                </c:pt>
                <c:pt idx="33">
                  <c:v>-37806547.046429999</c:v>
                </c:pt>
                <c:pt idx="34">
                  <c:v>-40710474.514540002</c:v>
                </c:pt>
                <c:pt idx="35">
                  <c:v>-44696691.765069999</c:v>
                </c:pt>
                <c:pt idx="36">
                  <c:v>-46771266.823459998</c:v>
                </c:pt>
                <c:pt idx="37">
                  <c:v>-48730664.59911</c:v>
                </c:pt>
                <c:pt idx="38">
                  <c:v>-50583383.779420003</c:v>
                </c:pt>
                <c:pt idx="39">
                  <c:v>-52366257.84764</c:v>
                </c:pt>
                <c:pt idx="40">
                  <c:v>-59059645.915399998</c:v>
                </c:pt>
              </c:numCache>
            </c:numRef>
          </c:val>
          <c:smooth val="0"/>
          <c:extLst>
            <c:ext xmlns:c16="http://schemas.microsoft.com/office/drawing/2014/chart" uri="{C3380CC4-5D6E-409C-BE32-E72D297353CC}">
              <c16:uniqueId val="{00000000-146A-4E98-BA78-C6E689556EB8}"/>
            </c:ext>
          </c:extLst>
        </c:ser>
        <c:ser>
          <c:idx val="1"/>
          <c:order val="1"/>
          <c:tx>
            <c:strRef>
              <c:f>HR!$C$1</c:f>
              <c:strCache>
                <c:ptCount val="1"/>
                <c:pt idx="0">
                  <c:v> female-HR-Lumpsum </c:v>
                </c:pt>
              </c:strCache>
            </c:strRef>
          </c:tx>
          <c:spPr>
            <a:ln w="28575" cap="rnd">
              <a:solidFill>
                <a:srgbClr val="C00000"/>
              </a:solidFill>
              <a:prstDash val="solid"/>
              <a:round/>
            </a:ln>
            <a:effectLst/>
          </c:spPr>
          <c:marker>
            <c:symbol val="none"/>
          </c:marker>
          <c:cat>
            <c:numRef>
              <c:f>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HR!$C$2:$C$42</c:f>
              <c:numCache>
                <c:formatCode>_ * #,##0_ ;_ * \-#,##0_ ;_ * "-"??_ ;_ @_ </c:formatCode>
                <c:ptCount val="41"/>
                <c:pt idx="0">
                  <c:v>-199141.2977656</c:v>
                </c:pt>
                <c:pt idx="1">
                  <c:v>-2679750.126677</c:v>
                </c:pt>
                <c:pt idx="2">
                  <c:v>-4305240.0619329996</c:v>
                </c:pt>
                <c:pt idx="3">
                  <c:v>-5378832.0120740002</c:v>
                </c:pt>
                <c:pt idx="4">
                  <c:v>-6133409.0469800001</c:v>
                </c:pt>
                <c:pt idx="5">
                  <c:v>-6657079.7403819999</c:v>
                </c:pt>
                <c:pt idx="6">
                  <c:v>-6947399.331824</c:v>
                </c:pt>
                <c:pt idx="7">
                  <c:v>-7315119.523395</c:v>
                </c:pt>
                <c:pt idx="8">
                  <c:v>-7628060.0034220004</c:v>
                </c:pt>
                <c:pt idx="9">
                  <c:v>-7980203.5514759999</c:v>
                </c:pt>
                <c:pt idx="10">
                  <c:v>-8399166.2052369993</c:v>
                </c:pt>
                <c:pt idx="11">
                  <c:v>-8931695.8249919992</c:v>
                </c:pt>
                <c:pt idx="12">
                  <c:v>-9424772.9565350004</c:v>
                </c:pt>
                <c:pt idx="13">
                  <c:v>-10140485.13734</c:v>
                </c:pt>
                <c:pt idx="14">
                  <c:v>-10704621.16523</c:v>
                </c:pt>
                <c:pt idx="15">
                  <c:v>-11171409.21167</c:v>
                </c:pt>
                <c:pt idx="16">
                  <c:v>-12041920.09371</c:v>
                </c:pt>
                <c:pt idx="17">
                  <c:v>-13163765.101639999</c:v>
                </c:pt>
                <c:pt idx="18">
                  <c:v>-14395905.305670001</c:v>
                </c:pt>
                <c:pt idx="19">
                  <c:v>-15675213.05611</c:v>
                </c:pt>
                <c:pt idx="20">
                  <c:v>-16822649.427030001</c:v>
                </c:pt>
                <c:pt idx="21">
                  <c:v>-18369149.289080001</c:v>
                </c:pt>
                <c:pt idx="22">
                  <c:v>-19752352.398499999</c:v>
                </c:pt>
                <c:pt idx="23">
                  <c:v>-20534108.9912</c:v>
                </c:pt>
                <c:pt idx="24">
                  <c:v>-22971592.36925</c:v>
                </c:pt>
                <c:pt idx="25">
                  <c:v>-22932628.64694</c:v>
                </c:pt>
                <c:pt idx="26">
                  <c:v>-22302892.653069999</c:v>
                </c:pt>
                <c:pt idx="27">
                  <c:v>-22792911.191459998</c:v>
                </c:pt>
                <c:pt idx="28">
                  <c:v>-24139630.248769999</c:v>
                </c:pt>
                <c:pt idx="29">
                  <c:v>-25997156.171190001</c:v>
                </c:pt>
                <c:pt idx="30">
                  <c:v>-27841014.430539999</c:v>
                </c:pt>
                <c:pt idx="31">
                  <c:v>-30153906.62537</c:v>
                </c:pt>
                <c:pt idx="32">
                  <c:v>-32193714.137510002</c:v>
                </c:pt>
                <c:pt idx="33">
                  <c:v>-33967308.614390001</c:v>
                </c:pt>
                <c:pt idx="34">
                  <c:v>-37126667.133979999</c:v>
                </c:pt>
                <c:pt idx="35">
                  <c:v>-38759857.43829</c:v>
                </c:pt>
                <c:pt idx="36">
                  <c:v>-41652963.330119997</c:v>
                </c:pt>
                <c:pt idx="37">
                  <c:v>-44495884.318750001</c:v>
                </c:pt>
                <c:pt idx="38">
                  <c:v>-45965345.085170001</c:v>
                </c:pt>
                <c:pt idx="39">
                  <c:v>-50149836.309459999</c:v>
                </c:pt>
                <c:pt idx="40">
                  <c:v>-52601959.938890003</c:v>
                </c:pt>
              </c:numCache>
            </c:numRef>
          </c:val>
          <c:smooth val="0"/>
          <c:extLst>
            <c:ext xmlns:c16="http://schemas.microsoft.com/office/drawing/2014/chart" uri="{C3380CC4-5D6E-409C-BE32-E72D297353CC}">
              <c16:uniqueId val="{00000001-146A-4E98-BA78-C6E689556EB8}"/>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各年齡合約結算機率</a:t>
            </a:r>
            <a:r>
              <a:rPr lang="en-US" altLang="zh-CN" dirty="0"/>
              <a:t>-P(termination)</a:t>
            </a:r>
            <a:endParaRPr lang="zh-CN"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acrate!$G$1</c:f>
              <c:strCache>
                <c:ptCount val="1"/>
                <c:pt idx="0">
                  <c:v> female </c:v>
                </c:pt>
              </c:strCache>
            </c:strRef>
          </c:tx>
          <c:spPr>
            <a:ln w="28575" cap="rnd">
              <a:solidFill>
                <a:schemeClr val="accent1"/>
              </a:solidFill>
              <a:round/>
            </a:ln>
            <a:effectLst/>
          </c:spPr>
          <c:marker>
            <c:symbol val="none"/>
          </c:marker>
          <c:cat>
            <c:numRef>
              <c:f>acrate!$F$2:$F$42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acrate!$G$2:$G$42</c:f>
              <c:numCache>
                <c:formatCode>_ * #,##0.0000_ ;_ * \-#,##0.0000_ ;_ * "-"??_ ;_ @_ </c:formatCode>
                <c:ptCount val="41"/>
                <c:pt idx="0">
                  <c:v>8.1173235846755398E-3</c:v>
                </c:pt>
                <c:pt idx="1">
                  <c:v>1.3688231642422399E-3</c:v>
                </c:pt>
                <c:pt idx="2">
                  <c:v>9.6035271446381406E-3</c:v>
                </c:pt>
                <c:pt idx="3">
                  <c:v>6.4265714472439102E-3</c:v>
                </c:pt>
                <c:pt idx="4">
                  <c:v>2.1027706382859002E-3</c:v>
                </c:pt>
                <c:pt idx="5">
                  <c:v>3.44208521037142E-3</c:v>
                </c:pt>
                <c:pt idx="6">
                  <c:v>5.49384558281963E-3</c:v>
                </c:pt>
                <c:pt idx="7">
                  <c:v>1.6547241551483701E-3</c:v>
                </c:pt>
                <c:pt idx="8">
                  <c:v>1.89004950007023E-3</c:v>
                </c:pt>
                <c:pt idx="9">
                  <c:v>2.1779543989494899E-3</c:v>
                </c:pt>
                <c:pt idx="10">
                  <c:v>7.9213760995221708E-3</c:v>
                </c:pt>
                <c:pt idx="11">
                  <c:v>2.42920731661789E-3</c:v>
                </c:pt>
                <c:pt idx="12">
                  <c:v>1.1608338713267601E-2</c:v>
                </c:pt>
                <c:pt idx="13">
                  <c:v>8.2106323832918E-3</c:v>
                </c:pt>
                <c:pt idx="14">
                  <c:v>1.47388677120032E-2</c:v>
                </c:pt>
                <c:pt idx="15">
                  <c:v>1.5681649875152099E-2</c:v>
                </c:pt>
                <c:pt idx="16">
                  <c:v>2.1887405580072399E-2</c:v>
                </c:pt>
                <c:pt idx="17">
                  <c:v>1.7109394235786401E-2</c:v>
                </c:pt>
                <c:pt idx="18">
                  <c:v>1.9799678540175801E-2</c:v>
                </c:pt>
                <c:pt idx="19">
                  <c:v>1.8085935658290999E-2</c:v>
                </c:pt>
                <c:pt idx="20">
                  <c:v>2.36985140339738E-2</c:v>
                </c:pt>
                <c:pt idx="21">
                  <c:v>3.1447741399334303E-2</c:v>
                </c:pt>
                <c:pt idx="22">
                  <c:v>4.1940083404022901E-2</c:v>
                </c:pt>
                <c:pt idx="23">
                  <c:v>5.5816982679833697E-2</c:v>
                </c:pt>
                <c:pt idx="24">
                  <c:v>5.0131899138694203E-2</c:v>
                </c:pt>
                <c:pt idx="25">
                  <c:v>4.4282174429142902E-2</c:v>
                </c:pt>
                <c:pt idx="26">
                  <c:v>5.1446146274354003E-2</c:v>
                </c:pt>
                <c:pt idx="27">
                  <c:v>4.5160662225301199E-2</c:v>
                </c:pt>
                <c:pt idx="28">
                  <c:v>4.5386749365368198E-2</c:v>
                </c:pt>
                <c:pt idx="29">
                  <c:v>3.3731883729157801E-2</c:v>
                </c:pt>
                <c:pt idx="30">
                  <c:v>2.5546062898250801E-2</c:v>
                </c:pt>
                <c:pt idx="31">
                  <c:v>2.0713195916966E-2</c:v>
                </c:pt>
                <c:pt idx="32">
                  <c:v>1.86308545936902E-2</c:v>
                </c:pt>
                <c:pt idx="33">
                  <c:v>1.8005768674728102E-2</c:v>
                </c:pt>
                <c:pt idx="34">
                  <c:v>2.6218920224899901E-2</c:v>
                </c:pt>
                <c:pt idx="35">
                  <c:v>2.9445461696316001E-2</c:v>
                </c:pt>
                <c:pt idx="36">
                  <c:v>3.0189554560889599E-2</c:v>
                </c:pt>
                <c:pt idx="37">
                  <c:v>3.05679583302828E-2</c:v>
                </c:pt>
                <c:pt idx="38">
                  <c:v>3.3936321883005903E-2</c:v>
                </c:pt>
                <c:pt idx="39">
                  <c:v>3.53740363206533E-2</c:v>
                </c:pt>
                <c:pt idx="40">
                  <c:v>0.12857886728050899</c:v>
                </c:pt>
              </c:numCache>
            </c:numRef>
          </c:val>
          <c:smooth val="0"/>
          <c:extLst>
            <c:ext xmlns:c16="http://schemas.microsoft.com/office/drawing/2014/chart" uri="{C3380CC4-5D6E-409C-BE32-E72D297353CC}">
              <c16:uniqueId val="{00000000-BC6C-4F21-B17E-99C298C5D0DD}"/>
            </c:ext>
          </c:extLst>
        </c:ser>
        <c:ser>
          <c:idx val="1"/>
          <c:order val="1"/>
          <c:tx>
            <c:strRef>
              <c:f>acrate!$H$1</c:f>
              <c:strCache>
                <c:ptCount val="1"/>
                <c:pt idx="0">
                  <c:v> male </c:v>
                </c:pt>
              </c:strCache>
            </c:strRef>
          </c:tx>
          <c:spPr>
            <a:ln w="28575" cap="rnd">
              <a:solidFill>
                <a:schemeClr val="accent2"/>
              </a:solidFill>
              <a:round/>
            </a:ln>
            <a:effectLst/>
          </c:spPr>
          <c:marker>
            <c:symbol val="none"/>
          </c:marker>
          <c:cat>
            <c:numRef>
              <c:f>acrate!$F$2:$F$42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acrate!$H$2:$H$42</c:f>
              <c:numCache>
                <c:formatCode>_ * #,##0.0000_ ;_ * \-#,##0.0000_ ;_ * "-"??_ ;_ @_ </c:formatCode>
                <c:ptCount val="41"/>
                <c:pt idx="0">
                  <c:v>9.2781133133336101E-3</c:v>
                </c:pt>
                <c:pt idx="1">
                  <c:v>1.24500695858156E-2</c:v>
                </c:pt>
                <c:pt idx="2">
                  <c:v>4.0766657541676998E-3</c:v>
                </c:pt>
                <c:pt idx="3">
                  <c:v>8.6625962110111008E-3</c:v>
                </c:pt>
                <c:pt idx="4">
                  <c:v>3.0591094233313799E-3</c:v>
                </c:pt>
                <c:pt idx="5">
                  <c:v>3.4923532849751001E-3</c:v>
                </c:pt>
                <c:pt idx="6">
                  <c:v>5.5373232254802198E-3</c:v>
                </c:pt>
                <c:pt idx="7">
                  <c:v>1.1515702230049199E-2</c:v>
                </c:pt>
                <c:pt idx="8">
                  <c:v>3.5305362147654701E-3</c:v>
                </c:pt>
                <c:pt idx="9">
                  <c:v>1.4262880458122599E-2</c:v>
                </c:pt>
                <c:pt idx="10">
                  <c:v>1.4635685534953299E-2</c:v>
                </c:pt>
                <c:pt idx="11">
                  <c:v>1.6873163371013002E-2</c:v>
                </c:pt>
                <c:pt idx="12">
                  <c:v>1.75265924187663E-2</c:v>
                </c:pt>
                <c:pt idx="13">
                  <c:v>1.9208955100277599E-2</c:v>
                </c:pt>
                <c:pt idx="14">
                  <c:v>2.3178906258677801E-2</c:v>
                </c:pt>
                <c:pt idx="15">
                  <c:v>2.33037782797837E-2</c:v>
                </c:pt>
                <c:pt idx="16">
                  <c:v>2.5336680729565499E-2</c:v>
                </c:pt>
                <c:pt idx="17">
                  <c:v>2.5531014463875599E-2</c:v>
                </c:pt>
                <c:pt idx="18">
                  <c:v>2.4865336376537098E-2</c:v>
                </c:pt>
                <c:pt idx="19">
                  <c:v>3.1300012115229599E-2</c:v>
                </c:pt>
                <c:pt idx="20">
                  <c:v>5.0959986880487598E-2</c:v>
                </c:pt>
                <c:pt idx="21">
                  <c:v>5.3191400074078903E-2</c:v>
                </c:pt>
                <c:pt idx="22">
                  <c:v>5.0306203257364998E-2</c:v>
                </c:pt>
                <c:pt idx="23">
                  <c:v>5.24666984737025E-2</c:v>
                </c:pt>
                <c:pt idx="24">
                  <c:v>4.6172495224123901E-2</c:v>
                </c:pt>
                <c:pt idx="25">
                  <c:v>5.2417098841478799E-2</c:v>
                </c:pt>
                <c:pt idx="26">
                  <c:v>3.8320226753569102E-2</c:v>
                </c:pt>
                <c:pt idx="27">
                  <c:v>2.7773055151641E-2</c:v>
                </c:pt>
                <c:pt idx="28">
                  <c:v>2.05973758070595E-2</c:v>
                </c:pt>
                <c:pt idx="29">
                  <c:v>1.6670518913377001E-2</c:v>
                </c:pt>
                <c:pt idx="30">
                  <c:v>1.4946779305784599E-2</c:v>
                </c:pt>
                <c:pt idx="31">
                  <c:v>9.0099545434498308E-3</c:v>
                </c:pt>
                <c:pt idx="32">
                  <c:v>9.2292708556364102E-3</c:v>
                </c:pt>
                <c:pt idx="33">
                  <c:v>2.09135776914357E-2</c:v>
                </c:pt>
                <c:pt idx="34">
                  <c:v>2.8255662346577701E-2</c:v>
                </c:pt>
                <c:pt idx="35">
                  <c:v>2.47334017248949E-2</c:v>
                </c:pt>
                <c:pt idx="36">
                  <c:v>2.1761721831570401E-2</c:v>
                </c:pt>
                <c:pt idx="37">
                  <c:v>1.9147692803665298E-2</c:v>
                </c:pt>
                <c:pt idx="38">
                  <c:v>1.6948609202824101E-2</c:v>
                </c:pt>
                <c:pt idx="39">
                  <c:v>1.7442174766167599E-2</c:v>
                </c:pt>
                <c:pt idx="40">
                  <c:v>0.111110621201379</c:v>
                </c:pt>
              </c:numCache>
            </c:numRef>
          </c:val>
          <c:smooth val="0"/>
          <c:extLst>
            <c:ext xmlns:c16="http://schemas.microsoft.com/office/drawing/2014/chart" uri="{C3380CC4-5D6E-409C-BE32-E72D297353CC}">
              <c16:uniqueId val="{00000001-BC6C-4F21-B17E-99C298C5D0DD}"/>
            </c:ext>
          </c:extLst>
        </c:ser>
        <c:dLbls>
          <c:showLegendKey val="0"/>
          <c:showVal val="0"/>
          <c:showCatName val="0"/>
          <c:showSerName val="0"/>
          <c:showPercent val="0"/>
          <c:showBubbleSize val="0"/>
        </c:dLbls>
        <c:smooth val="0"/>
        <c:axId val="1846193855"/>
        <c:axId val="1846199135"/>
      </c:lineChart>
      <c:catAx>
        <c:axId val="184619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846199135"/>
        <c:crosses val="autoZero"/>
        <c:auto val="1"/>
        <c:lblAlgn val="ctr"/>
        <c:lblOffset val="100"/>
        <c:noMultiLvlLbl val="0"/>
      </c:catAx>
      <c:valAx>
        <c:axId val="1846199135"/>
        <c:scaling>
          <c:orientation val="minMax"/>
        </c:scaling>
        <c:delete val="0"/>
        <c:axPos val="l"/>
        <c:majorGridlines>
          <c:spPr>
            <a:ln w="9525" cap="flat" cmpd="sng" algn="ctr">
              <a:noFill/>
              <a:round/>
            </a:ln>
            <a:effectLst/>
          </c:spPr>
        </c:majorGridlines>
        <c:numFmt formatCode="#,##0.0000_);[Red]\(#,##0.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846193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zh-CN" altLang="en-US" sz="1200" b="1" dirty="0"/>
              <a:t>某一結算時點</a:t>
            </a:r>
            <a:r>
              <a:rPr lang="en-US" altLang="zh-CN" sz="1200" b="1" dirty="0"/>
              <a:t>RM</a:t>
            </a:r>
            <a:r>
              <a:rPr lang="zh-CN" altLang="en-US" sz="1200" b="1" dirty="0"/>
              <a:t>損益</a:t>
            </a:r>
            <a:r>
              <a:rPr lang="zh-CN" altLang="en-US" sz="1200" b="1" dirty="0">
                <a:solidFill>
                  <a:srgbClr val="C00000"/>
                </a:solidFill>
              </a:rPr>
              <a:t>累積機率</a:t>
            </a:r>
            <a:r>
              <a:rPr lang="zh-CN" altLang="en-US" sz="1200" b="1" dirty="0"/>
              <a:t>圖</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Sheet10!$I$1</c:f>
              <c:strCache>
                <c:ptCount val="1"/>
                <c:pt idx="0">
                  <c:v>機率</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Sheet10!$B$2:$B$1200</c:f>
              <c:numCache>
                <c:formatCode>General</c:formatCode>
                <c:ptCount val="1199"/>
                <c:pt idx="0">
                  <c:v>-7473481.4429733902</c:v>
                </c:pt>
                <c:pt idx="1">
                  <c:v>-7472330.6360160802</c:v>
                </c:pt>
                <c:pt idx="2">
                  <c:v>-7471988.7103575598</c:v>
                </c:pt>
                <c:pt idx="3">
                  <c:v>-7470466.3684667703</c:v>
                </c:pt>
                <c:pt idx="4">
                  <c:v>-7469845.8050557198</c:v>
                </c:pt>
                <c:pt idx="5">
                  <c:v>-7466029.5394921899</c:v>
                </c:pt>
                <c:pt idx="6">
                  <c:v>-7465785.7666878495</c:v>
                </c:pt>
                <c:pt idx="7">
                  <c:v>-7465308.9943048703</c:v>
                </c:pt>
                <c:pt idx="8">
                  <c:v>-7464802.7495212797</c:v>
                </c:pt>
                <c:pt idx="9">
                  <c:v>-7463912.27435154</c:v>
                </c:pt>
                <c:pt idx="10">
                  <c:v>-7460996.86566443</c:v>
                </c:pt>
                <c:pt idx="11">
                  <c:v>-7460885.0937771602</c:v>
                </c:pt>
                <c:pt idx="12">
                  <c:v>-7459143.3798404597</c:v>
                </c:pt>
                <c:pt idx="13">
                  <c:v>-7458635.1889904803</c:v>
                </c:pt>
                <c:pt idx="14">
                  <c:v>-7458097.9358785301</c:v>
                </c:pt>
                <c:pt idx="15">
                  <c:v>-7457041.8510588203</c:v>
                </c:pt>
                <c:pt idx="16">
                  <c:v>-7455503.3041084604</c:v>
                </c:pt>
                <c:pt idx="17">
                  <c:v>-7454416.3852778403</c:v>
                </c:pt>
                <c:pt idx="18">
                  <c:v>-7453488.2562361499</c:v>
                </c:pt>
                <c:pt idx="19">
                  <c:v>-7452158.3083509495</c:v>
                </c:pt>
                <c:pt idx="20">
                  <c:v>-7452049.9377713604</c:v>
                </c:pt>
                <c:pt idx="21">
                  <c:v>-7451967.2891841</c:v>
                </c:pt>
                <c:pt idx="22">
                  <c:v>-7450417.94254723</c:v>
                </c:pt>
                <c:pt idx="23">
                  <c:v>-7448064.8802550603</c:v>
                </c:pt>
                <c:pt idx="24">
                  <c:v>-7447837.3755226703</c:v>
                </c:pt>
                <c:pt idx="25">
                  <c:v>-7447103.7148099104</c:v>
                </c:pt>
                <c:pt idx="26">
                  <c:v>-7446627.9915554998</c:v>
                </c:pt>
                <c:pt idx="27">
                  <c:v>-7446024.2285967497</c:v>
                </c:pt>
                <c:pt idx="28">
                  <c:v>-7445305.2896600701</c:v>
                </c:pt>
                <c:pt idx="29">
                  <c:v>-7443330.1209344398</c:v>
                </c:pt>
                <c:pt idx="30">
                  <c:v>-7443225.1476719202</c:v>
                </c:pt>
                <c:pt idx="31">
                  <c:v>-7442745.7787039103</c:v>
                </c:pt>
                <c:pt idx="32">
                  <c:v>-7442190.7345166598</c:v>
                </c:pt>
                <c:pt idx="33">
                  <c:v>-7439098.6143003497</c:v>
                </c:pt>
                <c:pt idx="34">
                  <c:v>-7438968.2203650298</c:v>
                </c:pt>
                <c:pt idx="35">
                  <c:v>-7438824.8369513303</c:v>
                </c:pt>
                <c:pt idx="36">
                  <c:v>-7438713.49599062</c:v>
                </c:pt>
                <c:pt idx="37">
                  <c:v>-7438649.1851973496</c:v>
                </c:pt>
                <c:pt idx="38">
                  <c:v>-7437641.4341031797</c:v>
                </c:pt>
                <c:pt idx="39">
                  <c:v>-7436548.3300372101</c:v>
                </c:pt>
                <c:pt idx="40">
                  <c:v>-7435081.4363667099</c:v>
                </c:pt>
                <c:pt idx="41">
                  <c:v>-7434512.2912483504</c:v>
                </c:pt>
                <c:pt idx="42">
                  <c:v>-7434410.7113169497</c:v>
                </c:pt>
                <c:pt idx="43">
                  <c:v>-7432184.3419651696</c:v>
                </c:pt>
                <c:pt idx="44">
                  <c:v>-7431998.9705795599</c:v>
                </c:pt>
                <c:pt idx="45">
                  <c:v>-7431316.2580468003</c:v>
                </c:pt>
                <c:pt idx="46">
                  <c:v>-7431007.4099994795</c:v>
                </c:pt>
                <c:pt idx="47">
                  <c:v>-7430910.1589057297</c:v>
                </c:pt>
                <c:pt idx="48">
                  <c:v>-7430332.6371969804</c:v>
                </c:pt>
                <c:pt idx="49">
                  <c:v>-7430143.04042939</c:v>
                </c:pt>
                <c:pt idx="50">
                  <c:v>-7429267.99135279</c:v>
                </c:pt>
                <c:pt idx="51">
                  <c:v>-7427424.9075618302</c:v>
                </c:pt>
                <c:pt idx="52">
                  <c:v>-7425704.8071403699</c:v>
                </c:pt>
                <c:pt idx="53">
                  <c:v>-7425606.6165588796</c:v>
                </c:pt>
                <c:pt idx="54">
                  <c:v>-7425549.7230114304</c:v>
                </c:pt>
                <c:pt idx="55">
                  <c:v>-7425383.8682539295</c:v>
                </c:pt>
                <c:pt idx="56">
                  <c:v>-7425354.6405948699</c:v>
                </c:pt>
                <c:pt idx="57">
                  <c:v>-7425276.2179460898</c:v>
                </c:pt>
                <c:pt idx="58">
                  <c:v>-7423672.0966398902</c:v>
                </c:pt>
                <c:pt idx="59">
                  <c:v>-7421961.1279870896</c:v>
                </c:pt>
                <c:pt idx="60">
                  <c:v>-7421198.1458920799</c:v>
                </c:pt>
                <c:pt idx="61">
                  <c:v>-7420903.8899128903</c:v>
                </c:pt>
                <c:pt idx="62">
                  <c:v>-7419776.1843236703</c:v>
                </c:pt>
                <c:pt idx="63">
                  <c:v>-7419764.5457041804</c:v>
                </c:pt>
                <c:pt idx="64">
                  <c:v>-7419646.5039844699</c:v>
                </c:pt>
                <c:pt idx="65">
                  <c:v>-7418920.9748905199</c:v>
                </c:pt>
                <c:pt idx="66">
                  <c:v>-7418716.1900361096</c:v>
                </c:pt>
                <c:pt idx="67">
                  <c:v>-7416907.6564725302</c:v>
                </c:pt>
                <c:pt idx="68">
                  <c:v>-7416812.8512643501</c:v>
                </c:pt>
                <c:pt idx="69">
                  <c:v>-7416035.7281915601</c:v>
                </c:pt>
                <c:pt idx="70">
                  <c:v>-7414149.4391846303</c:v>
                </c:pt>
                <c:pt idx="71">
                  <c:v>-7413598.9579306496</c:v>
                </c:pt>
                <c:pt idx="72">
                  <c:v>-7412549.1193623999</c:v>
                </c:pt>
                <c:pt idx="73">
                  <c:v>-7412298.0924074799</c:v>
                </c:pt>
                <c:pt idx="74">
                  <c:v>-7412263.9179535601</c:v>
                </c:pt>
                <c:pt idx="75">
                  <c:v>-7412135.25869474</c:v>
                </c:pt>
                <c:pt idx="76">
                  <c:v>-7412083.6137006897</c:v>
                </c:pt>
                <c:pt idx="77">
                  <c:v>-7408538.5455321502</c:v>
                </c:pt>
                <c:pt idx="78">
                  <c:v>-7408407.1447571702</c:v>
                </c:pt>
                <c:pt idx="79">
                  <c:v>-7408120.8271210296</c:v>
                </c:pt>
                <c:pt idx="80">
                  <c:v>-7408029.4033142496</c:v>
                </c:pt>
                <c:pt idx="81">
                  <c:v>-7405681.0703719202</c:v>
                </c:pt>
                <c:pt idx="82">
                  <c:v>-7405246.1166089997</c:v>
                </c:pt>
                <c:pt idx="83">
                  <c:v>-7404502.1227256004</c:v>
                </c:pt>
                <c:pt idx="84">
                  <c:v>-7404203.6692919396</c:v>
                </c:pt>
                <c:pt idx="85">
                  <c:v>-7403340.3438941296</c:v>
                </c:pt>
                <c:pt idx="86">
                  <c:v>-7402931.8615858899</c:v>
                </c:pt>
                <c:pt idx="87">
                  <c:v>-7400786.3384001404</c:v>
                </c:pt>
                <c:pt idx="88">
                  <c:v>-7399344.30697631</c:v>
                </c:pt>
                <c:pt idx="89">
                  <c:v>-7399256.2606036598</c:v>
                </c:pt>
                <c:pt idx="90">
                  <c:v>-7399069.9035980701</c:v>
                </c:pt>
                <c:pt idx="91">
                  <c:v>-7397329.3841874599</c:v>
                </c:pt>
                <c:pt idx="92">
                  <c:v>-7396902.5936151501</c:v>
                </c:pt>
                <c:pt idx="93">
                  <c:v>-7395867.5293036699</c:v>
                </c:pt>
                <c:pt idx="94">
                  <c:v>-7394427.4110092605</c:v>
                </c:pt>
                <c:pt idx="95">
                  <c:v>-7393173.3011920201</c:v>
                </c:pt>
                <c:pt idx="96">
                  <c:v>-7392464.5869047204</c:v>
                </c:pt>
                <c:pt idx="97">
                  <c:v>-7391731.1101807598</c:v>
                </c:pt>
                <c:pt idx="98">
                  <c:v>-7390578.0839430299</c:v>
                </c:pt>
                <c:pt idx="99">
                  <c:v>-7390493.4110419396</c:v>
                </c:pt>
                <c:pt idx="100">
                  <c:v>-7387540.6890113698</c:v>
                </c:pt>
                <c:pt idx="101">
                  <c:v>-7386137.0364121301</c:v>
                </c:pt>
                <c:pt idx="102">
                  <c:v>-7385865.11511527</c:v>
                </c:pt>
                <c:pt idx="103">
                  <c:v>-7385568.0252124602</c:v>
                </c:pt>
                <c:pt idx="104">
                  <c:v>-7385525.1066095699</c:v>
                </c:pt>
                <c:pt idx="105">
                  <c:v>-7381740.8425525501</c:v>
                </c:pt>
                <c:pt idx="106">
                  <c:v>-7380547.15973021</c:v>
                </c:pt>
                <c:pt idx="107">
                  <c:v>-7379271.4830576796</c:v>
                </c:pt>
                <c:pt idx="108">
                  <c:v>-7379223.1380404402</c:v>
                </c:pt>
                <c:pt idx="109">
                  <c:v>-7377970.50254911</c:v>
                </c:pt>
                <c:pt idx="110">
                  <c:v>-7364676.2604643004</c:v>
                </c:pt>
                <c:pt idx="111">
                  <c:v>-7364285.2876749998</c:v>
                </c:pt>
                <c:pt idx="112">
                  <c:v>-7363691.6762782903</c:v>
                </c:pt>
                <c:pt idx="113">
                  <c:v>-7362522.1551190801</c:v>
                </c:pt>
                <c:pt idx="114">
                  <c:v>-7360021.1957146702</c:v>
                </c:pt>
                <c:pt idx="115">
                  <c:v>-7359390.9093452897</c:v>
                </c:pt>
                <c:pt idx="116">
                  <c:v>-7356277.9088981999</c:v>
                </c:pt>
                <c:pt idx="117">
                  <c:v>-7356257.8987997603</c:v>
                </c:pt>
                <c:pt idx="118">
                  <c:v>-7355995.9999927403</c:v>
                </c:pt>
                <c:pt idx="119">
                  <c:v>-7355436.34828371</c:v>
                </c:pt>
                <c:pt idx="120">
                  <c:v>-7354896.2444117703</c:v>
                </c:pt>
                <c:pt idx="121">
                  <c:v>-7353534.4666857198</c:v>
                </c:pt>
                <c:pt idx="122">
                  <c:v>-7353341.4796619797</c:v>
                </c:pt>
                <c:pt idx="123">
                  <c:v>-7350614.2899527103</c:v>
                </c:pt>
                <c:pt idx="124">
                  <c:v>-7350555.7533394899</c:v>
                </c:pt>
                <c:pt idx="125">
                  <c:v>-7349043.4994642204</c:v>
                </c:pt>
                <c:pt idx="126">
                  <c:v>-7348308.1691834303</c:v>
                </c:pt>
                <c:pt idx="127">
                  <c:v>-7347848.9285566797</c:v>
                </c:pt>
                <c:pt idx="128">
                  <c:v>-7346667.6743475804</c:v>
                </c:pt>
                <c:pt idx="129">
                  <c:v>-7346597.7909702398</c:v>
                </c:pt>
                <c:pt idx="130">
                  <c:v>-7346504.0877306797</c:v>
                </c:pt>
                <c:pt idx="131">
                  <c:v>-7344954.9202718902</c:v>
                </c:pt>
                <c:pt idx="132">
                  <c:v>-7344557.4958819496</c:v>
                </c:pt>
                <c:pt idx="133">
                  <c:v>-7343138.3456155797</c:v>
                </c:pt>
                <c:pt idx="134">
                  <c:v>-7341730.9632400498</c:v>
                </c:pt>
                <c:pt idx="135">
                  <c:v>-7341383.7282737503</c:v>
                </c:pt>
                <c:pt idx="136">
                  <c:v>-7340628.1758521199</c:v>
                </c:pt>
                <c:pt idx="137">
                  <c:v>-7339999.7745412001</c:v>
                </c:pt>
                <c:pt idx="138">
                  <c:v>-7339449.3392581297</c:v>
                </c:pt>
                <c:pt idx="139">
                  <c:v>-7339299.7966675796</c:v>
                </c:pt>
                <c:pt idx="140">
                  <c:v>-7338121.2932371004</c:v>
                </c:pt>
                <c:pt idx="141">
                  <c:v>-7337769.6035537301</c:v>
                </c:pt>
                <c:pt idx="142">
                  <c:v>-7337182.0036471896</c:v>
                </c:pt>
                <c:pt idx="143">
                  <c:v>-7336497.85062942</c:v>
                </c:pt>
                <c:pt idx="144">
                  <c:v>-7335591.2299272502</c:v>
                </c:pt>
                <c:pt idx="145">
                  <c:v>-7333731.7659555096</c:v>
                </c:pt>
                <c:pt idx="146">
                  <c:v>-7333648.9159541</c:v>
                </c:pt>
                <c:pt idx="147">
                  <c:v>-7333337.7750171795</c:v>
                </c:pt>
                <c:pt idx="148">
                  <c:v>-7332956.0120088104</c:v>
                </c:pt>
                <c:pt idx="149">
                  <c:v>-7332916.5268850802</c:v>
                </c:pt>
                <c:pt idx="150">
                  <c:v>-7331558.4619016498</c:v>
                </c:pt>
                <c:pt idx="151">
                  <c:v>-7331059.1204388402</c:v>
                </c:pt>
                <c:pt idx="152">
                  <c:v>-7329863.2316756798</c:v>
                </c:pt>
                <c:pt idx="153">
                  <c:v>-7329747.8504867097</c:v>
                </c:pt>
                <c:pt idx="154">
                  <c:v>-7328951.7738676304</c:v>
                </c:pt>
                <c:pt idx="155">
                  <c:v>-7328002.2749480903</c:v>
                </c:pt>
                <c:pt idx="156">
                  <c:v>-7326681.67055446</c:v>
                </c:pt>
                <c:pt idx="157">
                  <c:v>-7326635.6560562802</c:v>
                </c:pt>
                <c:pt idx="158">
                  <c:v>-7326087.6045485996</c:v>
                </c:pt>
                <c:pt idx="159">
                  <c:v>-7325939.1393518904</c:v>
                </c:pt>
                <c:pt idx="160">
                  <c:v>-7325291.6696715998</c:v>
                </c:pt>
                <c:pt idx="161">
                  <c:v>-7324112.4321270101</c:v>
                </c:pt>
                <c:pt idx="162">
                  <c:v>-7323234.4835547796</c:v>
                </c:pt>
                <c:pt idx="163">
                  <c:v>-7322678.2616451997</c:v>
                </c:pt>
                <c:pt idx="164">
                  <c:v>-7322359.8704686398</c:v>
                </c:pt>
                <c:pt idx="165">
                  <c:v>-7321383.74904681</c:v>
                </c:pt>
                <c:pt idx="166">
                  <c:v>-7320324.0328323497</c:v>
                </c:pt>
                <c:pt idx="167">
                  <c:v>-7320144.2897596601</c:v>
                </c:pt>
                <c:pt idx="168">
                  <c:v>-7320031.4559366601</c:v>
                </c:pt>
                <c:pt idx="169">
                  <c:v>-7318451.2361002704</c:v>
                </c:pt>
                <c:pt idx="170">
                  <c:v>-7317690.7615189701</c:v>
                </c:pt>
                <c:pt idx="171">
                  <c:v>-7317635.1408667304</c:v>
                </c:pt>
                <c:pt idx="172">
                  <c:v>-7316721.6993371602</c:v>
                </c:pt>
                <c:pt idx="173">
                  <c:v>-7316611.6010717396</c:v>
                </c:pt>
                <c:pt idx="174">
                  <c:v>-7315318.6668324796</c:v>
                </c:pt>
                <c:pt idx="175">
                  <c:v>-7314713.1391798602</c:v>
                </c:pt>
                <c:pt idx="176">
                  <c:v>-7314306.7524353098</c:v>
                </c:pt>
                <c:pt idx="177">
                  <c:v>-7313387.1259519802</c:v>
                </c:pt>
                <c:pt idx="178">
                  <c:v>-7313028.9784963299</c:v>
                </c:pt>
                <c:pt idx="179">
                  <c:v>-7311347.1390918102</c:v>
                </c:pt>
                <c:pt idx="180">
                  <c:v>-7311087.7583775204</c:v>
                </c:pt>
                <c:pt idx="181">
                  <c:v>-7310822.6526658796</c:v>
                </c:pt>
                <c:pt idx="182">
                  <c:v>-7309994.5790361697</c:v>
                </c:pt>
                <c:pt idx="183">
                  <c:v>-7309986.4176285705</c:v>
                </c:pt>
                <c:pt idx="184">
                  <c:v>-7309106.4552336102</c:v>
                </c:pt>
                <c:pt idx="185">
                  <c:v>-7308756.5335804597</c:v>
                </c:pt>
                <c:pt idx="186">
                  <c:v>-7306748.6753932098</c:v>
                </c:pt>
                <c:pt idx="187">
                  <c:v>-7306535.2188823801</c:v>
                </c:pt>
                <c:pt idx="188">
                  <c:v>-7305944.5823788699</c:v>
                </c:pt>
                <c:pt idx="189">
                  <c:v>-7305458.0444158996</c:v>
                </c:pt>
                <c:pt idx="190">
                  <c:v>-7304683.5284258705</c:v>
                </c:pt>
                <c:pt idx="191">
                  <c:v>-7303503.97783517</c:v>
                </c:pt>
                <c:pt idx="192">
                  <c:v>-7303383.4122623196</c:v>
                </c:pt>
                <c:pt idx="193">
                  <c:v>-7303201.8463088498</c:v>
                </c:pt>
                <c:pt idx="194">
                  <c:v>-7302560.3097403096</c:v>
                </c:pt>
                <c:pt idx="195">
                  <c:v>-7302345.4919996299</c:v>
                </c:pt>
                <c:pt idx="196">
                  <c:v>-7300116.0990577899</c:v>
                </c:pt>
                <c:pt idx="197">
                  <c:v>-7299832.9595210198</c:v>
                </c:pt>
                <c:pt idx="198">
                  <c:v>-7297905.7038284699</c:v>
                </c:pt>
                <c:pt idx="199">
                  <c:v>-7297762.0761717902</c:v>
                </c:pt>
                <c:pt idx="200">
                  <c:v>-7297591.7410572199</c:v>
                </c:pt>
                <c:pt idx="201">
                  <c:v>-7296778.0955689698</c:v>
                </c:pt>
                <c:pt idx="202">
                  <c:v>-7296347.3884375999</c:v>
                </c:pt>
                <c:pt idx="203">
                  <c:v>-7295588.8091007397</c:v>
                </c:pt>
                <c:pt idx="204">
                  <c:v>-7294712.3560304996</c:v>
                </c:pt>
                <c:pt idx="205">
                  <c:v>-7293783.78959559</c:v>
                </c:pt>
                <c:pt idx="206">
                  <c:v>-7292311.6300598402</c:v>
                </c:pt>
                <c:pt idx="207">
                  <c:v>-7290920.0266361497</c:v>
                </c:pt>
                <c:pt idx="208">
                  <c:v>-7290178.6237795204</c:v>
                </c:pt>
                <c:pt idx="209">
                  <c:v>-7289248.2180633703</c:v>
                </c:pt>
                <c:pt idx="210">
                  <c:v>-7288999.2266100598</c:v>
                </c:pt>
                <c:pt idx="211">
                  <c:v>-7288020.5481452998</c:v>
                </c:pt>
                <c:pt idx="212">
                  <c:v>-7287983.5331211695</c:v>
                </c:pt>
                <c:pt idx="213">
                  <c:v>-7286721.7533779303</c:v>
                </c:pt>
                <c:pt idx="214">
                  <c:v>-7285017.5665623099</c:v>
                </c:pt>
                <c:pt idx="215">
                  <c:v>-7283584.99172193</c:v>
                </c:pt>
                <c:pt idx="216">
                  <c:v>-7282017.7222364703</c:v>
                </c:pt>
                <c:pt idx="217">
                  <c:v>-7280386.0104578203</c:v>
                </c:pt>
                <c:pt idx="218">
                  <c:v>-7280246.6581206797</c:v>
                </c:pt>
                <c:pt idx="219">
                  <c:v>-7279702.9971743599</c:v>
                </c:pt>
                <c:pt idx="220">
                  <c:v>-7110186.1477314103</c:v>
                </c:pt>
                <c:pt idx="221">
                  <c:v>-7109826.8364985697</c:v>
                </c:pt>
                <c:pt idx="222">
                  <c:v>-7109092.9699900197</c:v>
                </c:pt>
                <c:pt idx="223">
                  <c:v>-7108007.8244856503</c:v>
                </c:pt>
                <c:pt idx="224">
                  <c:v>-7107854.8106245603</c:v>
                </c:pt>
                <c:pt idx="225">
                  <c:v>-7106474.69093912</c:v>
                </c:pt>
                <c:pt idx="226">
                  <c:v>-7104722.5078290002</c:v>
                </c:pt>
                <c:pt idx="227">
                  <c:v>-7101793.99105033</c:v>
                </c:pt>
                <c:pt idx="228">
                  <c:v>-7101433.1987995496</c:v>
                </c:pt>
                <c:pt idx="229">
                  <c:v>-7101214.3156383997</c:v>
                </c:pt>
                <c:pt idx="230">
                  <c:v>-7100991.6804927699</c:v>
                </c:pt>
                <c:pt idx="231">
                  <c:v>-7100851.14919357</c:v>
                </c:pt>
                <c:pt idx="232">
                  <c:v>-7099964.8922921997</c:v>
                </c:pt>
                <c:pt idx="233">
                  <c:v>-7099020.1360522797</c:v>
                </c:pt>
                <c:pt idx="234">
                  <c:v>-7095873.5684377104</c:v>
                </c:pt>
                <c:pt idx="235">
                  <c:v>-7095231.8266438199</c:v>
                </c:pt>
                <c:pt idx="236">
                  <c:v>-7094579.6966846604</c:v>
                </c:pt>
                <c:pt idx="237">
                  <c:v>-7093781.2364813099</c:v>
                </c:pt>
                <c:pt idx="238">
                  <c:v>-7093729.5943452697</c:v>
                </c:pt>
                <c:pt idx="239">
                  <c:v>-7093411.1965567498</c:v>
                </c:pt>
                <c:pt idx="240">
                  <c:v>-7092166.8903933298</c:v>
                </c:pt>
                <c:pt idx="241">
                  <c:v>-7091546.5306276605</c:v>
                </c:pt>
                <c:pt idx="242">
                  <c:v>-7090043.1652485197</c:v>
                </c:pt>
                <c:pt idx="243">
                  <c:v>-7089616.7201242698</c:v>
                </c:pt>
                <c:pt idx="244">
                  <c:v>-7087950.9485637499</c:v>
                </c:pt>
                <c:pt idx="245">
                  <c:v>-7087035.01112423</c:v>
                </c:pt>
                <c:pt idx="246">
                  <c:v>-7086137.0750743998</c:v>
                </c:pt>
                <c:pt idx="247">
                  <c:v>-7086033.91805973</c:v>
                </c:pt>
                <c:pt idx="248">
                  <c:v>-7085037.7538063601</c:v>
                </c:pt>
                <c:pt idx="249">
                  <c:v>-7084704.2488647504</c:v>
                </c:pt>
                <c:pt idx="250">
                  <c:v>-7084005.8264717897</c:v>
                </c:pt>
                <c:pt idx="251">
                  <c:v>-7083352.4540383602</c:v>
                </c:pt>
                <c:pt idx="252">
                  <c:v>-7083137.5603845697</c:v>
                </c:pt>
                <c:pt idx="253">
                  <c:v>-7081328.0660807099</c:v>
                </c:pt>
                <c:pt idx="254">
                  <c:v>-7081076.8992938101</c:v>
                </c:pt>
                <c:pt idx="255">
                  <c:v>-7078500.7066260697</c:v>
                </c:pt>
                <c:pt idx="256">
                  <c:v>-7078399.1425255304</c:v>
                </c:pt>
                <c:pt idx="257">
                  <c:v>-7078346.0872504096</c:v>
                </c:pt>
                <c:pt idx="258">
                  <c:v>-7078206.8237077203</c:v>
                </c:pt>
                <c:pt idx="259">
                  <c:v>-7078024.5328120599</c:v>
                </c:pt>
                <c:pt idx="260">
                  <c:v>-7076673.6523664603</c:v>
                </c:pt>
                <c:pt idx="261">
                  <c:v>-7075499.8800727697</c:v>
                </c:pt>
                <c:pt idx="262">
                  <c:v>-7074737.9710860299</c:v>
                </c:pt>
                <c:pt idx="263">
                  <c:v>-7074711.0440451503</c:v>
                </c:pt>
                <c:pt idx="264">
                  <c:v>-7074548.3592802901</c:v>
                </c:pt>
                <c:pt idx="265">
                  <c:v>-7072796.6651271004</c:v>
                </c:pt>
                <c:pt idx="266">
                  <c:v>-7072121.3254228504</c:v>
                </c:pt>
                <c:pt idx="267">
                  <c:v>-7071350.7274976699</c:v>
                </c:pt>
                <c:pt idx="268">
                  <c:v>-7070872.1231916798</c:v>
                </c:pt>
                <c:pt idx="269">
                  <c:v>-7070666.0939191002</c:v>
                </c:pt>
                <c:pt idx="270">
                  <c:v>-7069836.2611272903</c:v>
                </c:pt>
                <c:pt idx="271">
                  <c:v>-7069388.9940216299</c:v>
                </c:pt>
                <c:pt idx="272">
                  <c:v>-7068318.8818159802</c:v>
                </c:pt>
                <c:pt idx="273">
                  <c:v>-7068099.8772713002</c:v>
                </c:pt>
                <c:pt idx="274">
                  <c:v>-7067198.3911204003</c:v>
                </c:pt>
                <c:pt idx="275">
                  <c:v>-7066347.7522667404</c:v>
                </c:pt>
                <c:pt idx="276">
                  <c:v>-7065754.5939857597</c:v>
                </c:pt>
                <c:pt idx="277">
                  <c:v>-7064682.8276912803</c:v>
                </c:pt>
                <c:pt idx="278">
                  <c:v>-7064176.89144646</c:v>
                </c:pt>
                <c:pt idx="279">
                  <c:v>-7063251.31683465</c:v>
                </c:pt>
                <c:pt idx="280">
                  <c:v>-7063176.4308855403</c:v>
                </c:pt>
                <c:pt idx="281">
                  <c:v>-7062993.9300757898</c:v>
                </c:pt>
                <c:pt idx="282">
                  <c:v>-7061604.3173517697</c:v>
                </c:pt>
                <c:pt idx="283">
                  <c:v>-7061494.5605779504</c:v>
                </c:pt>
                <c:pt idx="284">
                  <c:v>-7060581.5099136503</c:v>
                </c:pt>
                <c:pt idx="285">
                  <c:v>-7059973.4317455096</c:v>
                </c:pt>
                <c:pt idx="286">
                  <c:v>-7058521.7678421503</c:v>
                </c:pt>
                <c:pt idx="287">
                  <c:v>-7058020.8281672597</c:v>
                </c:pt>
                <c:pt idx="288">
                  <c:v>-7057966.8934730999</c:v>
                </c:pt>
                <c:pt idx="289">
                  <c:v>-7056971.1460356601</c:v>
                </c:pt>
                <c:pt idx="290">
                  <c:v>-7056014.4406698504</c:v>
                </c:pt>
                <c:pt idx="291">
                  <c:v>-7055638.2796265399</c:v>
                </c:pt>
                <c:pt idx="292">
                  <c:v>-7055329.5877385903</c:v>
                </c:pt>
                <c:pt idx="293">
                  <c:v>-7054895.0887885001</c:v>
                </c:pt>
                <c:pt idx="294">
                  <c:v>-7054242.2029470196</c:v>
                </c:pt>
                <c:pt idx="295">
                  <c:v>-7052870.8871286698</c:v>
                </c:pt>
                <c:pt idx="296">
                  <c:v>-7051784.3592458097</c:v>
                </c:pt>
                <c:pt idx="297">
                  <c:v>-7051637.2917572502</c:v>
                </c:pt>
                <c:pt idx="298">
                  <c:v>-7051364.7237045402</c:v>
                </c:pt>
                <c:pt idx="299">
                  <c:v>-7049595.38426321</c:v>
                </c:pt>
                <c:pt idx="300">
                  <c:v>-7048301.4567309096</c:v>
                </c:pt>
                <c:pt idx="301">
                  <c:v>-7048198.0033250703</c:v>
                </c:pt>
                <c:pt idx="302">
                  <c:v>-7048033.0036469698</c:v>
                </c:pt>
                <c:pt idx="303">
                  <c:v>-7047673.0589337097</c:v>
                </c:pt>
                <c:pt idx="304">
                  <c:v>-7047224.2461226601</c:v>
                </c:pt>
                <c:pt idx="305">
                  <c:v>-7045318.62888759</c:v>
                </c:pt>
                <c:pt idx="306">
                  <c:v>-7044714.5090867402</c:v>
                </c:pt>
                <c:pt idx="307">
                  <c:v>-7043310.4514649399</c:v>
                </c:pt>
                <c:pt idx="308">
                  <c:v>-7042997.52989431</c:v>
                </c:pt>
                <c:pt idx="309">
                  <c:v>-7041581.8416432096</c:v>
                </c:pt>
                <c:pt idx="310">
                  <c:v>-7041233.2142067701</c:v>
                </c:pt>
                <c:pt idx="311">
                  <c:v>-7040435.4809836196</c:v>
                </c:pt>
                <c:pt idx="312">
                  <c:v>-7040024.3356955498</c:v>
                </c:pt>
                <c:pt idx="313">
                  <c:v>-7039435.1537633399</c:v>
                </c:pt>
                <c:pt idx="314">
                  <c:v>-7038070.1791020604</c:v>
                </c:pt>
                <c:pt idx="315">
                  <c:v>-7036405.6960027199</c:v>
                </c:pt>
                <c:pt idx="316">
                  <c:v>-7035943.6705117403</c:v>
                </c:pt>
                <c:pt idx="317">
                  <c:v>-7034992.9004940102</c:v>
                </c:pt>
                <c:pt idx="318">
                  <c:v>-7034221.0097495904</c:v>
                </c:pt>
                <c:pt idx="319">
                  <c:v>-7032880.3728851201</c:v>
                </c:pt>
                <c:pt idx="320">
                  <c:v>-7032383.4100666204</c:v>
                </c:pt>
                <c:pt idx="321">
                  <c:v>-7031431.7285432899</c:v>
                </c:pt>
                <c:pt idx="322">
                  <c:v>-7030682.5852739597</c:v>
                </c:pt>
                <c:pt idx="323">
                  <c:v>-7030309.7295520902</c:v>
                </c:pt>
                <c:pt idx="324">
                  <c:v>-7027503.3916030303</c:v>
                </c:pt>
                <c:pt idx="325">
                  <c:v>-7025454.7867163103</c:v>
                </c:pt>
                <c:pt idx="326">
                  <c:v>-7024799.1522078803</c:v>
                </c:pt>
                <c:pt idx="327">
                  <c:v>-7024750.2740974799</c:v>
                </c:pt>
                <c:pt idx="328">
                  <c:v>-7024680.0155904703</c:v>
                </c:pt>
                <c:pt idx="329">
                  <c:v>-7024536.8498912696</c:v>
                </c:pt>
                <c:pt idx="330">
                  <c:v>-6539188.4280144004</c:v>
                </c:pt>
                <c:pt idx="331">
                  <c:v>-6533564.8862688504</c:v>
                </c:pt>
                <c:pt idx="332">
                  <c:v>-6529316.0737026604</c:v>
                </c:pt>
                <c:pt idx="333">
                  <c:v>-6527945.5637191003</c:v>
                </c:pt>
                <c:pt idx="334">
                  <c:v>-6522675.5787164997</c:v>
                </c:pt>
                <c:pt idx="335">
                  <c:v>-6522330.4571995502</c:v>
                </c:pt>
                <c:pt idx="336">
                  <c:v>-6519078.5592874503</c:v>
                </c:pt>
                <c:pt idx="337">
                  <c:v>-6516719.5635470701</c:v>
                </c:pt>
                <c:pt idx="338">
                  <c:v>-6516040.9597627502</c:v>
                </c:pt>
                <c:pt idx="339">
                  <c:v>-6511418.7880969802</c:v>
                </c:pt>
                <c:pt idx="340">
                  <c:v>-6511112.8796008099</c:v>
                </c:pt>
                <c:pt idx="341">
                  <c:v>-6509412.2116418499</c:v>
                </c:pt>
                <c:pt idx="342">
                  <c:v>-6508468.4361589104</c:v>
                </c:pt>
                <c:pt idx="343">
                  <c:v>-6505510.4022023799</c:v>
                </c:pt>
                <c:pt idx="344">
                  <c:v>-6503766.8257787498</c:v>
                </c:pt>
                <c:pt idx="345">
                  <c:v>-6502789.32915881</c:v>
                </c:pt>
                <c:pt idx="346">
                  <c:v>-6500076.2794778198</c:v>
                </c:pt>
                <c:pt idx="347">
                  <c:v>-6499912.1281956797</c:v>
                </c:pt>
                <c:pt idx="348">
                  <c:v>-6496173.6818426996</c:v>
                </c:pt>
                <c:pt idx="349">
                  <c:v>-6496172.3071232503</c:v>
                </c:pt>
                <c:pt idx="350">
                  <c:v>-6496122.6643718397</c:v>
                </c:pt>
                <c:pt idx="351">
                  <c:v>-6494318.0544270501</c:v>
                </c:pt>
                <c:pt idx="352">
                  <c:v>-6491693.4849842396</c:v>
                </c:pt>
                <c:pt idx="353">
                  <c:v>-6489561.14034939</c:v>
                </c:pt>
                <c:pt idx="354">
                  <c:v>-6488728.1777451299</c:v>
                </c:pt>
                <c:pt idx="355">
                  <c:v>-6488486.2959235003</c:v>
                </c:pt>
                <c:pt idx="356">
                  <c:v>-6487338.5258368999</c:v>
                </c:pt>
                <c:pt idx="357">
                  <c:v>-6483320.0422338499</c:v>
                </c:pt>
                <c:pt idx="358">
                  <c:v>-6482955.8236560496</c:v>
                </c:pt>
                <c:pt idx="359">
                  <c:v>-6482182.4798485599</c:v>
                </c:pt>
                <c:pt idx="360">
                  <c:v>-6480857.7124891197</c:v>
                </c:pt>
                <c:pt idx="361">
                  <c:v>-6478513.7357374504</c:v>
                </c:pt>
                <c:pt idx="362">
                  <c:v>-6476356.3518665899</c:v>
                </c:pt>
                <c:pt idx="363">
                  <c:v>-6474955.9407939501</c:v>
                </c:pt>
                <c:pt idx="364">
                  <c:v>-6473236.9061320899</c:v>
                </c:pt>
                <c:pt idx="365">
                  <c:v>-6473194.7914151903</c:v>
                </c:pt>
                <c:pt idx="366">
                  <c:v>-6469762.7198090097</c:v>
                </c:pt>
                <c:pt idx="367">
                  <c:v>-6469699.2993824799</c:v>
                </c:pt>
                <c:pt idx="368">
                  <c:v>-6466601.17024347</c:v>
                </c:pt>
                <c:pt idx="369">
                  <c:v>-6466483.5302916504</c:v>
                </c:pt>
                <c:pt idx="370">
                  <c:v>-6465623.8689239696</c:v>
                </c:pt>
                <c:pt idx="371">
                  <c:v>-6464217.8206114303</c:v>
                </c:pt>
                <c:pt idx="372">
                  <c:v>-6460895.2046244098</c:v>
                </c:pt>
                <c:pt idx="373">
                  <c:v>-6458255.7201730004</c:v>
                </c:pt>
                <c:pt idx="374">
                  <c:v>-6458018.5929444004</c:v>
                </c:pt>
                <c:pt idx="375">
                  <c:v>-6457634.5909003597</c:v>
                </c:pt>
                <c:pt idx="376">
                  <c:v>-6455251.5546567198</c:v>
                </c:pt>
                <c:pt idx="377">
                  <c:v>-6452101.4393298803</c:v>
                </c:pt>
                <c:pt idx="378">
                  <c:v>-6450421.0702810604</c:v>
                </c:pt>
                <c:pt idx="379">
                  <c:v>-6449919.58018474</c:v>
                </c:pt>
                <c:pt idx="380">
                  <c:v>-6449066.0497658802</c:v>
                </c:pt>
                <c:pt idx="381">
                  <c:v>-6448796.0335868904</c:v>
                </c:pt>
                <c:pt idx="382">
                  <c:v>-6446295.9807857601</c:v>
                </c:pt>
                <c:pt idx="383">
                  <c:v>-6443317.9913797798</c:v>
                </c:pt>
                <c:pt idx="384">
                  <c:v>-6441592.7398924399</c:v>
                </c:pt>
                <c:pt idx="385">
                  <c:v>-6440647.6881013298</c:v>
                </c:pt>
                <c:pt idx="386">
                  <c:v>-6439967.8461703798</c:v>
                </c:pt>
                <c:pt idx="387">
                  <c:v>-6437351.08624845</c:v>
                </c:pt>
                <c:pt idx="388">
                  <c:v>-6434544.8486692002</c:v>
                </c:pt>
                <c:pt idx="389">
                  <c:v>-6433275.1889215</c:v>
                </c:pt>
                <c:pt idx="390">
                  <c:v>-6432238.7178582503</c:v>
                </c:pt>
                <c:pt idx="391">
                  <c:v>-6431150.0164842801</c:v>
                </c:pt>
                <c:pt idx="392">
                  <c:v>-6429919.7705754396</c:v>
                </c:pt>
                <c:pt idx="393">
                  <c:v>-6428416.8583099302</c:v>
                </c:pt>
                <c:pt idx="394">
                  <c:v>-6425781.9991074698</c:v>
                </c:pt>
                <c:pt idx="395">
                  <c:v>-6423839.1285597105</c:v>
                </c:pt>
                <c:pt idx="396">
                  <c:v>-6422342.5323763099</c:v>
                </c:pt>
                <c:pt idx="397">
                  <c:v>-6422224.0942898896</c:v>
                </c:pt>
                <c:pt idx="398">
                  <c:v>-6419493.2842504997</c:v>
                </c:pt>
                <c:pt idx="399">
                  <c:v>-6417029.4306180803</c:v>
                </c:pt>
                <c:pt idx="400">
                  <c:v>-6415448.9097404201</c:v>
                </c:pt>
                <c:pt idx="401">
                  <c:v>-6414536.2634805702</c:v>
                </c:pt>
                <c:pt idx="402">
                  <c:v>-6413545.3817084599</c:v>
                </c:pt>
                <c:pt idx="403">
                  <c:v>-6410580.3513656296</c:v>
                </c:pt>
                <c:pt idx="404">
                  <c:v>-6407727.3465505997</c:v>
                </c:pt>
                <c:pt idx="405">
                  <c:v>-6407068.0509467795</c:v>
                </c:pt>
                <c:pt idx="406">
                  <c:v>-6406856.2701492701</c:v>
                </c:pt>
                <c:pt idx="407">
                  <c:v>-6404758.5523569603</c:v>
                </c:pt>
                <c:pt idx="408">
                  <c:v>-6401678.0469659399</c:v>
                </c:pt>
                <c:pt idx="409">
                  <c:v>-6401047.6304979101</c:v>
                </c:pt>
                <c:pt idx="410">
                  <c:v>-6399184.1063059596</c:v>
                </c:pt>
                <c:pt idx="411">
                  <c:v>-6398696.5417368803</c:v>
                </c:pt>
                <c:pt idx="412">
                  <c:v>-6395982.0322122397</c:v>
                </c:pt>
                <c:pt idx="413">
                  <c:v>-6394373.8251835098</c:v>
                </c:pt>
                <c:pt idx="414">
                  <c:v>-6391519.7639687499</c:v>
                </c:pt>
                <c:pt idx="415">
                  <c:v>-6390334.3716804404</c:v>
                </c:pt>
                <c:pt idx="416">
                  <c:v>-6387705.9253771296</c:v>
                </c:pt>
                <c:pt idx="417">
                  <c:v>-6387215.8091789596</c:v>
                </c:pt>
                <c:pt idx="418">
                  <c:v>-6385094.72206508</c:v>
                </c:pt>
                <c:pt idx="419">
                  <c:v>-6383863.2351638796</c:v>
                </c:pt>
                <c:pt idx="420">
                  <c:v>-6381981.5303587904</c:v>
                </c:pt>
                <c:pt idx="421">
                  <c:v>-6381043.9258530997</c:v>
                </c:pt>
                <c:pt idx="422">
                  <c:v>-6379431.1031195996</c:v>
                </c:pt>
                <c:pt idx="423">
                  <c:v>-6376214.5119257197</c:v>
                </c:pt>
                <c:pt idx="424">
                  <c:v>-6374387.8213903904</c:v>
                </c:pt>
                <c:pt idx="425">
                  <c:v>-6373771.7334387703</c:v>
                </c:pt>
                <c:pt idx="426">
                  <c:v>-6373638.0073649399</c:v>
                </c:pt>
                <c:pt idx="427">
                  <c:v>-6368573.58629678</c:v>
                </c:pt>
                <c:pt idx="428">
                  <c:v>-6368116.6098344596</c:v>
                </c:pt>
                <c:pt idx="429">
                  <c:v>-6367737.6067725904</c:v>
                </c:pt>
                <c:pt idx="430">
                  <c:v>-6362465.72912098</c:v>
                </c:pt>
                <c:pt idx="431">
                  <c:v>-6361093.2767879004</c:v>
                </c:pt>
                <c:pt idx="432">
                  <c:v>-6360940.4503276497</c:v>
                </c:pt>
                <c:pt idx="433">
                  <c:v>-6356819.0881149704</c:v>
                </c:pt>
                <c:pt idx="434">
                  <c:v>-6354454.8262291402</c:v>
                </c:pt>
                <c:pt idx="435">
                  <c:v>-6351176.6836355198</c:v>
                </c:pt>
                <c:pt idx="436">
                  <c:v>-6347822.2498937203</c:v>
                </c:pt>
                <c:pt idx="437">
                  <c:v>-6345538.5125040496</c:v>
                </c:pt>
                <c:pt idx="438">
                  <c:v>-6339904.5715444004</c:v>
                </c:pt>
                <c:pt idx="439">
                  <c:v>-6334274.8575827796</c:v>
                </c:pt>
                <c:pt idx="440">
                  <c:v>-5144288.1089668404</c:v>
                </c:pt>
                <c:pt idx="441">
                  <c:v>-5138664.5672212997</c:v>
                </c:pt>
                <c:pt idx="442">
                  <c:v>-5133045.2446715403</c:v>
                </c:pt>
                <c:pt idx="443">
                  <c:v>-5127430.1381519996</c:v>
                </c:pt>
                <c:pt idx="444">
                  <c:v>-5121819.2444995102</c:v>
                </c:pt>
                <c:pt idx="445">
                  <c:v>-5116212.5605532601</c:v>
                </c:pt>
                <c:pt idx="446">
                  <c:v>-5110610.0831548199</c:v>
                </c:pt>
                <c:pt idx="447">
                  <c:v>-5106747.0438214904</c:v>
                </c:pt>
                <c:pt idx="448">
                  <c:v>-5105011.8091481198</c:v>
                </c:pt>
                <c:pt idx="449">
                  <c:v>-5100106.5488353297</c:v>
                </c:pt>
                <c:pt idx="450">
                  <c:v>-5099417.7353794901</c:v>
                </c:pt>
                <c:pt idx="451">
                  <c:v>-5093827.8586975802</c:v>
                </c:pt>
                <c:pt idx="452">
                  <c:v>-5093471.9298815904</c:v>
                </c:pt>
                <c:pt idx="453">
                  <c:v>-5086843.1817606799</c:v>
                </c:pt>
                <c:pt idx="454">
                  <c:v>-5080220.2992776399</c:v>
                </c:pt>
                <c:pt idx="455">
                  <c:v>-5073603.2772420803</c:v>
                </c:pt>
                <c:pt idx="456">
                  <c:v>-5068291.9925750503</c:v>
                </c:pt>
                <c:pt idx="457">
                  <c:v>-5066992.1104682302</c:v>
                </c:pt>
                <c:pt idx="458">
                  <c:v>-5060632.2213845802</c:v>
                </c:pt>
                <c:pt idx="459">
                  <c:v>-5060386.7937748795</c:v>
                </c:pt>
                <c:pt idx="460">
                  <c:v>-5053787.3219854301</c:v>
                </c:pt>
                <c:pt idx="461">
                  <c:v>-5052980.2590663396</c:v>
                </c:pt>
                <c:pt idx="462">
                  <c:v>-5047193.6899278397</c:v>
                </c:pt>
                <c:pt idx="463">
                  <c:v>-5045336.0976594295</c:v>
                </c:pt>
                <c:pt idx="464">
                  <c:v>-5037699.7292111004</c:v>
                </c:pt>
                <c:pt idx="465">
                  <c:v>-5030071.1457767095</c:v>
                </c:pt>
                <c:pt idx="466">
                  <c:v>-5028904.6203144202</c:v>
                </c:pt>
                <c:pt idx="467">
                  <c:v>-5022450.3394196797</c:v>
                </c:pt>
                <c:pt idx="468">
                  <c:v>-5020512.4636333296</c:v>
                </c:pt>
                <c:pt idx="469">
                  <c:v>-5014837.3022115696</c:v>
                </c:pt>
                <c:pt idx="470">
                  <c:v>-5012129.6691397503</c:v>
                </c:pt>
                <c:pt idx="471">
                  <c:v>-5007232.0262320004</c:v>
                </c:pt>
                <c:pt idx="472">
                  <c:v>-5003756.2263893597</c:v>
                </c:pt>
                <c:pt idx="473">
                  <c:v>-4999634.5035686502</c:v>
                </c:pt>
                <c:pt idx="474">
                  <c:v>-4995392.1249494599</c:v>
                </c:pt>
                <c:pt idx="475">
                  <c:v>-4987261.8023255104</c:v>
                </c:pt>
                <c:pt idx="476">
                  <c:v>-4987037.3543989798</c:v>
                </c:pt>
                <c:pt idx="477">
                  <c:v>-4978691.9043285204</c:v>
                </c:pt>
                <c:pt idx="478">
                  <c:v>-4978426.6463197097</c:v>
                </c:pt>
                <c:pt idx="479">
                  <c:v>-4970355.7643402498</c:v>
                </c:pt>
                <c:pt idx="480">
                  <c:v>-4969601.8562202696</c:v>
                </c:pt>
                <c:pt idx="481">
                  <c:v>-4962028.9240479497</c:v>
                </c:pt>
                <c:pt idx="482">
                  <c:v>-4960787.4198652999</c:v>
                </c:pt>
                <c:pt idx="483">
                  <c:v>-4953711.37307702</c:v>
                </c:pt>
                <c:pt idx="484">
                  <c:v>-4951983.3251072299</c:v>
                </c:pt>
                <c:pt idx="485">
                  <c:v>-4943340.39965849</c:v>
                </c:pt>
                <c:pt idx="486">
                  <c:v>-4943189.5598127004</c:v>
                </c:pt>
                <c:pt idx="487">
                  <c:v>-4934406.1118625998</c:v>
                </c:pt>
                <c:pt idx="488">
                  <c:v>-4934352.7112251204</c:v>
                </c:pt>
                <c:pt idx="489">
                  <c:v>-4925632.9691520203</c:v>
                </c:pt>
                <c:pt idx="490">
                  <c:v>-4925375.7404213604</c:v>
                </c:pt>
                <c:pt idx="491">
                  <c:v>-4916870.1195902899</c:v>
                </c:pt>
                <c:pt idx="492">
                  <c:v>-4916409.4744666498</c:v>
                </c:pt>
                <c:pt idx="493">
                  <c:v>-4908117.5511009004</c:v>
                </c:pt>
                <c:pt idx="494">
                  <c:v>-4907453.9005956901</c:v>
                </c:pt>
                <c:pt idx="495">
                  <c:v>-4898509.00605838</c:v>
                </c:pt>
                <c:pt idx="496">
                  <c:v>-4897117.5653809598</c:v>
                </c:pt>
                <c:pt idx="497">
                  <c:v>-4889574.7781198602</c:v>
                </c:pt>
                <c:pt idx="498">
                  <c:v>-4888268.6259896699</c:v>
                </c:pt>
                <c:pt idx="499">
                  <c:v>-4880651.2040604297</c:v>
                </c:pt>
                <c:pt idx="500">
                  <c:v>-4879430.0686761998</c:v>
                </c:pt>
                <c:pt idx="501">
                  <c:v>-4871738.2711755596</c:v>
                </c:pt>
                <c:pt idx="502">
                  <c:v>-4870601.88125969</c:v>
                </c:pt>
                <c:pt idx="503">
                  <c:v>-4862835.9667758802</c:v>
                </c:pt>
                <c:pt idx="504">
                  <c:v>-4861784.0515735904</c:v>
                </c:pt>
                <c:pt idx="505">
                  <c:v>-4852976.5674656201</c:v>
                </c:pt>
                <c:pt idx="506">
                  <c:v>-4848570.7399964305</c:v>
                </c:pt>
                <c:pt idx="507">
                  <c:v>-4844179.4167977702</c:v>
                </c:pt>
                <c:pt idx="508">
                  <c:v>-4840152.3783318801</c:v>
                </c:pt>
                <c:pt idx="509">
                  <c:v>-4835392.5874462696</c:v>
                </c:pt>
                <c:pt idx="510">
                  <c:v>-4831743.4080887996</c:v>
                </c:pt>
                <c:pt idx="511">
                  <c:v>-4826616.0673015499</c:v>
                </c:pt>
                <c:pt idx="512">
                  <c:v>-4823343.8187902598</c:v>
                </c:pt>
                <c:pt idx="513">
                  <c:v>-4817849.8442682698</c:v>
                </c:pt>
                <c:pt idx="514">
                  <c:v>-4814953.5999709703</c:v>
                </c:pt>
                <c:pt idx="515">
                  <c:v>-4806572.7411773298</c:v>
                </c:pt>
                <c:pt idx="516">
                  <c:v>-4798201.2319674399</c:v>
                </c:pt>
                <c:pt idx="517">
                  <c:v>-4797677.6461326703</c:v>
                </c:pt>
                <c:pt idx="518">
                  <c:v>-4789981.9698471203</c:v>
                </c:pt>
                <c:pt idx="519">
                  <c:v>-4789839.0619109999</c:v>
                </c:pt>
                <c:pt idx="520">
                  <c:v>-4782294.1390378103</c:v>
                </c:pt>
                <c:pt idx="521">
                  <c:v>-4781486.22058935</c:v>
                </c:pt>
                <c:pt idx="522">
                  <c:v>-4774614.1457064999</c:v>
                </c:pt>
                <c:pt idx="523">
                  <c:v>-4773142.6975954901</c:v>
                </c:pt>
                <c:pt idx="524">
                  <c:v>-4766941.9818631904</c:v>
                </c:pt>
                <c:pt idx="525">
                  <c:v>-4759277.6395259798</c:v>
                </c:pt>
                <c:pt idx="526">
                  <c:v>-4751621.1107211104</c:v>
                </c:pt>
                <c:pt idx="527">
                  <c:v>-4743972.3874829505</c:v>
                </c:pt>
                <c:pt idx="528">
                  <c:v>-4743108.6897241501</c:v>
                </c:pt>
                <c:pt idx="529">
                  <c:v>-4736428.9736714596</c:v>
                </c:pt>
                <c:pt idx="530">
                  <c:v>-4736331.4618540099</c:v>
                </c:pt>
                <c:pt idx="531">
                  <c:v>-4729755.1683570603</c:v>
                </c:pt>
                <c:pt idx="532">
                  <c:v>-4728698.3258848796</c:v>
                </c:pt>
                <c:pt idx="533">
                  <c:v>-4723087.26855068</c:v>
                </c:pt>
                <c:pt idx="534">
                  <c:v>-4716425.2690266604</c:v>
                </c:pt>
                <c:pt idx="535">
                  <c:v>-4709769.1645639399</c:v>
                </c:pt>
                <c:pt idx="536">
                  <c:v>-4703118.9499461399</c:v>
                </c:pt>
                <c:pt idx="537">
                  <c:v>-4696474.6199614601</c:v>
                </c:pt>
                <c:pt idx="538">
                  <c:v>-4689836.1694026897</c:v>
                </c:pt>
                <c:pt idx="539">
                  <c:v>-4687457.3243042203</c:v>
                </c:pt>
                <c:pt idx="540">
                  <c:v>-4683203.5930672698</c:v>
                </c:pt>
                <c:pt idx="541">
                  <c:v>-4681793.7053587399</c:v>
                </c:pt>
                <c:pt idx="542">
                  <c:v>-4676134.3356779097</c:v>
                </c:pt>
                <c:pt idx="543">
                  <c:v>-4670479.2120735999</c:v>
                </c:pt>
                <c:pt idx="544">
                  <c:v>-4664828.3313601203</c:v>
                </c:pt>
                <c:pt idx="545">
                  <c:v>-4659181.6903541097</c:v>
                </c:pt>
                <c:pt idx="546">
                  <c:v>-4653539.2858746601</c:v>
                </c:pt>
                <c:pt idx="547">
                  <c:v>-4647901.1147431796</c:v>
                </c:pt>
                <c:pt idx="548">
                  <c:v>-4642267.1737835398</c:v>
                </c:pt>
                <c:pt idx="549">
                  <c:v>-4636637.4598219199</c:v>
                </c:pt>
                <c:pt idx="550">
                  <c:v>-1714367.4018314099</c:v>
                </c:pt>
                <c:pt idx="551">
                  <c:v>-1708743.8600858599</c:v>
                </c:pt>
                <c:pt idx="552">
                  <c:v>-1703124.53753611</c:v>
                </c:pt>
                <c:pt idx="553">
                  <c:v>-1697509.4310165599</c:v>
                </c:pt>
                <c:pt idx="554">
                  <c:v>-1691898.5373640801</c:v>
                </c:pt>
                <c:pt idx="555">
                  <c:v>-1686291.8534178201</c:v>
                </c:pt>
                <c:pt idx="556">
                  <c:v>-1680689.3760193901</c:v>
                </c:pt>
                <c:pt idx="557">
                  <c:v>-1675091.1020126899</c:v>
                </c:pt>
                <c:pt idx="558">
                  <c:v>-1669497.02824406</c:v>
                </c:pt>
                <c:pt idx="559">
                  <c:v>-1663907.1515621401</c:v>
                </c:pt>
                <c:pt idx="560">
                  <c:v>-1608791.7374161</c:v>
                </c:pt>
                <c:pt idx="561">
                  <c:v>-1602151.24242993</c:v>
                </c:pt>
                <c:pt idx="562">
                  <c:v>-1595516.62347619</c:v>
                </c:pt>
                <c:pt idx="563">
                  <c:v>-1588887.87535529</c:v>
                </c:pt>
                <c:pt idx="564">
                  <c:v>-1582264.99287225</c:v>
                </c:pt>
                <c:pt idx="565">
                  <c:v>-1575647.9708366799</c:v>
                </c:pt>
                <c:pt idx="566">
                  <c:v>-1569036.8040628301</c:v>
                </c:pt>
                <c:pt idx="567">
                  <c:v>-1562431.4873694901</c:v>
                </c:pt>
                <c:pt idx="568">
                  <c:v>-1555832.0155800299</c:v>
                </c:pt>
                <c:pt idx="569">
                  <c:v>-1549238.38352245</c:v>
                </c:pt>
                <c:pt idx="570">
                  <c:v>-1500952.57853112</c:v>
                </c:pt>
                <c:pt idx="571">
                  <c:v>-1493292.8073406499</c:v>
                </c:pt>
                <c:pt idx="572">
                  <c:v>-1485640.8450224099</c:v>
                </c:pt>
                <c:pt idx="573">
                  <c:v>-1477996.6836155001</c:v>
                </c:pt>
                <c:pt idx="574">
                  <c:v>-1470360.31516717</c:v>
                </c:pt>
                <c:pt idx="575">
                  <c:v>-1462731.7317327801</c:v>
                </c:pt>
                <c:pt idx="576">
                  <c:v>-1455110.9253757501</c:v>
                </c:pt>
                <c:pt idx="577">
                  <c:v>-1447497.88816764</c:v>
                </c:pt>
                <c:pt idx="578">
                  <c:v>-1439892.6121880701</c:v>
                </c:pt>
                <c:pt idx="579">
                  <c:v>-1432295.0895247201</c:v>
                </c:pt>
                <c:pt idx="580">
                  <c:v>-1390804.8219299701</c:v>
                </c:pt>
                <c:pt idx="581">
                  <c:v>-1382412.6652488799</c:v>
                </c:pt>
                <c:pt idx="582">
                  <c:v>-1374029.8707552999</c:v>
                </c:pt>
                <c:pt idx="583">
                  <c:v>-1365656.42800491</c:v>
                </c:pt>
                <c:pt idx="584">
                  <c:v>-1357292.32656501</c:v>
                </c:pt>
                <c:pt idx="585">
                  <c:v>-1348937.5560145299</c:v>
                </c:pt>
                <c:pt idx="586">
                  <c:v>-1340592.10594407</c:v>
                </c:pt>
                <c:pt idx="587">
                  <c:v>-1332255.9659557999</c:v>
                </c:pt>
                <c:pt idx="588">
                  <c:v>-1323929.1256635</c:v>
                </c:pt>
                <c:pt idx="589">
                  <c:v>-1315611.5746925699</c:v>
                </c:pt>
                <c:pt idx="590">
                  <c:v>-1276998.0435986901</c:v>
                </c:pt>
                <c:pt idx="591">
                  <c:v>-1268162.8875928901</c:v>
                </c:pt>
                <c:pt idx="592">
                  <c:v>-1259338.0974934399</c:v>
                </c:pt>
                <c:pt idx="593">
                  <c:v>-1250523.6611384701</c:v>
                </c:pt>
                <c:pt idx="594">
                  <c:v>-1241719.56638041</c:v>
                </c:pt>
                <c:pt idx="595">
                  <c:v>-1232925.80108588</c:v>
                </c:pt>
                <c:pt idx="596">
                  <c:v>-1224142.35313577</c:v>
                </c:pt>
                <c:pt idx="597">
                  <c:v>-1215369.2104251899</c:v>
                </c:pt>
                <c:pt idx="598">
                  <c:v>-1206606.36086346</c:v>
                </c:pt>
                <c:pt idx="599">
                  <c:v>-1197853.79237407</c:v>
                </c:pt>
                <c:pt idx="600">
                  <c:v>-1159481.2637890701</c:v>
                </c:pt>
                <c:pt idx="601">
                  <c:v>-1150493.5753557</c:v>
                </c:pt>
                <c:pt idx="602">
                  <c:v>-1141516.60455194</c:v>
                </c:pt>
                <c:pt idx="603">
                  <c:v>-1132550.3385972299</c:v>
                </c:pt>
                <c:pt idx="604">
                  <c:v>-1123594.76472627</c:v>
                </c:pt>
                <c:pt idx="605">
                  <c:v>-1114649.8701889601</c:v>
                </c:pt>
                <c:pt idx="606">
                  <c:v>-1105715.6422504401</c:v>
                </c:pt>
                <c:pt idx="607">
                  <c:v>-1096792.06819101</c:v>
                </c:pt>
                <c:pt idx="608">
                  <c:v>-1087879.1353061399</c:v>
                </c:pt>
                <c:pt idx="609">
                  <c:v>-1078976.8309064601</c:v>
                </c:pt>
                <c:pt idx="610">
                  <c:v>-1038203.24253089</c:v>
                </c:pt>
                <c:pt idx="611">
                  <c:v>-1029354.3031396</c:v>
                </c:pt>
                <c:pt idx="612">
                  <c:v>-1020515.74582613</c:v>
                </c:pt>
                <c:pt idx="613">
                  <c:v>-1011687.55840962</c:v>
                </c:pt>
                <c:pt idx="614">
                  <c:v>-1002869.7287235199</c:v>
                </c:pt>
                <c:pt idx="615">
                  <c:v>-994062.24461554596</c:v>
                </c:pt>
                <c:pt idx="616">
                  <c:v>-985265.09394770302</c:v>
                </c:pt>
                <c:pt idx="617">
                  <c:v>-976478.26459619903</c:v>
                </c:pt>
                <c:pt idx="618">
                  <c:v>-967701.74445147999</c:v>
                </c:pt>
                <c:pt idx="619">
                  <c:v>-958935.52141820302</c:v>
                </c:pt>
                <c:pt idx="620">
                  <c:v>-913112.46409634897</c:v>
                </c:pt>
                <c:pt idx="621">
                  <c:v>-904694.10243180604</c:v>
                </c:pt>
                <c:pt idx="622">
                  <c:v>-896285.13218872505</c:v>
                </c:pt>
                <c:pt idx="623">
                  <c:v>-887885.54289018002</c:v>
                </c:pt>
                <c:pt idx="624">
                  <c:v>-879495.32407088997</c:v>
                </c:pt>
                <c:pt idx="625">
                  <c:v>-871114.46527725097</c:v>
                </c:pt>
                <c:pt idx="626">
                  <c:v>-862742.95606735803</c:v>
                </c:pt>
                <c:pt idx="627">
                  <c:v>-854380.78601091704</c:v>
                </c:pt>
                <c:pt idx="628">
                  <c:v>-846027.94468926801</c:v>
                </c:pt>
                <c:pt idx="629">
                  <c:v>-837684.42169541598</c:v>
                </c:pt>
                <c:pt idx="630">
                  <c:v>-784157.12051716505</c:v>
                </c:pt>
                <c:pt idx="631">
                  <c:v>-776461.44423161994</c:v>
                </c:pt>
                <c:pt idx="632">
                  <c:v>-768773.61342230299</c:v>
                </c:pt>
                <c:pt idx="633">
                  <c:v>-761093.62009099894</c:v>
                </c:pt>
                <c:pt idx="634">
                  <c:v>-753421.45624768594</c:v>
                </c:pt>
                <c:pt idx="635">
                  <c:v>-745757.11391048203</c:v>
                </c:pt>
                <c:pt idx="636">
                  <c:v>-738100.58510560601</c:v>
                </c:pt>
                <c:pt idx="637">
                  <c:v>-730451.86186744703</c:v>
                </c:pt>
                <c:pt idx="638">
                  <c:v>-722810.93623850995</c:v>
                </c:pt>
                <c:pt idx="639">
                  <c:v>-715177.80026937602</c:v>
                </c:pt>
                <c:pt idx="640">
                  <c:v>-649977.50137409696</c:v>
                </c:pt>
                <c:pt idx="641">
                  <c:v>-643297.78532140702</c:v>
                </c:pt>
                <c:pt idx="642">
                  <c:v>-636623.98000701098</c:v>
                </c:pt>
                <c:pt idx="643">
                  <c:v>-629956.08020063001</c:v>
                </c:pt>
                <c:pt idx="644">
                  <c:v>-623294.08067660395</c:v>
                </c:pt>
                <c:pt idx="645">
                  <c:v>-616637.97621388605</c:v>
                </c:pt>
                <c:pt idx="646">
                  <c:v>-609987.76159609004</c:v>
                </c:pt>
                <c:pt idx="647">
                  <c:v>-603343.43161140406</c:v>
                </c:pt>
                <c:pt idx="648">
                  <c:v>-596704.98105264001</c:v>
                </c:pt>
                <c:pt idx="649">
                  <c:v>-590072.40471722104</c:v>
                </c:pt>
                <c:pt idx="650">
                  <c:v>-513136.34647027001</c:v>
                </c:pt>
                <c:pt idx="651">
                  <c:v>-507472.727524788</c:v>
                </c:pt>
                <c:pt idx="652">
                  <c:v>-501813.35784396</c:v>
                </c:pt>
                <c:pt idx="653">
                  <c:v>-496158.23423965299</c:v>
                </c:pt>
                <c:pt idx="654">
                  <c:v>-490507.35352617298</c:v>
                </c:pt>
                <c:pt idx="655">
                  <c:v>-484860.71252016397</c:v>
                </c:pt>
                <c:pt idx="656">
                  <c:v>-479218.30804071302</c:v>
                </c:pt>
                <c:pt idx="657">
                  <c:v>-473580.13690923702</c:v>
                </c:pt>
                <c:pt idx="658">
                  <c:v>-467946.19594959402</c:v>
                </c:pt>
                <c:pt idx="659">
                  <c:v>-462316.48198797199</c:v>
                </c:pt>
                <c:pt idx="660">
                  <c:v>6719465.3936684001</c:v>
                </c:pt>
                <c:pt idx="661">
                  <c:v>6725088.9354139399</c:v>
                </c:pt>
                <c:pt idx="662">
                  <c:v>6730708.2579637002</c:v>
                </c:pt>
                <c:pt idx="663">
                  <c:v>6736323.3644832401</c:v>
                </c:pt>
                <c:pt idx="664">
                  <c:v>6741934.2581357304</c:v>
                </c:pt>
                <c:pt idx="665">
                  <c:v>6747540.9420819804</c:v>
                </c:pt>
                <c:pt idx="666">
                  <c:v>6753143.4194804197</c:v>
                </c:pt>
                <c:pt idx="667">
                  <c:v>6758741.6934871096</c:v>
                </c:pt>
                <c:pt idx="668">
                  <c:v>6764335.7672557496</c:v>
                </c:pt>
                <c:pt idx="669">
                  <c:v>6769925.6439376604</c:v>
                </c:pt>
                <c:pt idx="670">
                  <c:v>6992331.34947675</c:v>
                </c:pt>
                <c:pt idx="671">
                  <c:v>6998971.8444629097</c:v>
                </c:pt>
                <c:pt idx="672">
                  <c:v>7005606.46341665</c:v>
                </c:pt>
                <c:pt idx="673">
                  <c:v>7012235.2115375502</c:v>
                </c:pt>
                <c:pt idx="674">
                  <c:v>7018858.0940205902</c:v>
                </c:pt>
                <c:pt idx="675">
                  <c:v>7025475.1160561601</c:v>
                </c:pt>
                <c:pt idx="676">
                  <c:v>7032086.2828300102</c:v>
                </c:pt>
                <c:pt idx="677">
                  <c:v>7038691.5995233599</c:v>
                </c:pt>
                <c:pt idx="678">
                  <c:v>7045291.0713128103</c:v>
                </c:pt>
                <c:pt idx="679">
                  <c:v>7051884.7033703998</c:v>
                </c:pt>
                <c:pt idx="680">
                  <c:v>7270779.1061846996</c:v>
                </c:pt>
                <c:pt idx="681">
                  <c:v>7278438.8773751603</c:v>
                </c:pt>
                <c:pt idx="682">
                  <c:v>7286090.8396934001</c:v>
                </c:pt>
                <c:pt idx="683">
                  <c:v>7293735.0011003101</c:v>
                </c:pt>
                <c:pt idx="684">
                  <c:v>7301371.3695486402</c:v>
                </c:pt>
                <c:pt idx="685">
                  <c:v>7308999.9529830301</c:v>
                </c:pt>
                <c:pt idx="686">
                  <c:v>7316620.7593400599</c:v>
                </c:pt>
                <c:pt idx="687">
                  <c:v>7324233.7965481803</c:v>
                </c:pt>
                <c:pt idx="688">
                  <c:v>7331839.0725277402</c:v>
                </c:pt>
                <c:pt idx="689">
                  <c:v>7339436.5951910904</c:v>
                </c:pt>
                <c:pt idx="690">
                  <c:v>7554919.5876997896</c:v>
                </c:pt>
                <c:pt idx="691">
                  <c:v>7563311.7443808801</c:v>
                </c:pt>
                <c:pt idx="692">
                  <c:v>7571694.5388744501</c:v>
                </c:pt>
                <c:pt idx="693">
                  <c:v>7580067.9816248398</c:v>
                </c:pt>
                <c:pt idx="694">
                  <c:v>7588432.0830647396</c:v>
                </c:pt>
                <c:pt idx="695">
                  <c:v>7596786.8536152299</c:v>
                </c:pt>
                <c:pt idx="696">
                  <c:v>7605132.3036856903</c:v>
                </c:pt>
                <c:pt idx="697">
                  <c:v>7613468.4436739599</c:v>
                </c:pt>
                <c:pt idx="698">
                  <c:v>7621795.28396626</c:v>
                </c:pt>
                <c:pt idx="699">
                  <c:v>7630112.8349371897</c:v>
                </c:pt>
                <c:pt idx="700">
                  <c:v>7846170.3442905499</c:v>
                </c:pt>
                <c:pt idx="701">
                  <c:v>7855005.5002963496</c:v>
                </c:pt>
                <c:pt idx="702">
                  <c:v>7863830.2903957898</c:v>
                </c:pt>
                <c:pt idx="703">
                  <c:v>7872644.7267507603</c:v>
                </c:pt>
                <c:pt idx="704">
                  <c:v>7881448.8215088304</c:v>
                </c:pt>
                <c:pt idx="705">
                  <c:v>7890242.5868033599</c:v>
                </c:pt>
                <c:pt idx="706">
                  <c:v>7899026.0347534604</c:v>
                </c:pt>
                <c:pt idx="707">
                  <c:v>7907799.1774640502</c:v>
                </c:pt>
                <c:pt idx="708">
                  <c:v>7916562.0270257704</c:v>
                </c:pt>
                <c:pt idx="709">
                  <c:v>7925314.5955151599</c:v>
                </c:pt>
                <c:pt idx="710">
                  <c:v>8144650.8134505199</c:v>
                </c:pt>
                <c:pt idx="711">
                  <c:v>8153638.5018838895</c:v>
                </c:pt>
                <c:pt idx="712">
                  <c:v>8162615.4726876495</c:v>
                </c:pt>
                <c:pt idx="713">
                  <c:v>8171581.7386423601</c:v>
                </c:pt>
                <c:pt idx="714">
                  <c:v>8180537.3125133198</c:v>
                </c:pt>
                <c:pt idx="715">
                  <c:v>8189482.2070506299</c:v>
                </c:pt>
                <c:pt idx="716">
                  <c:v>8198416.4349891497</c:v>
                </c:pt>
                <c:pt idx="717">
                  <c:v>8207340.0090485802</c:v>
                </c:pt>
                <c:pt idx="718">
                  <c:v>8216252.9419334503</c:v>
                </c:pt>
                <c:pt idx="719">
                  <c:v>8225155.2463331399</c:v>
                </c:pt>
                <c:pt idx="720">
                  <c:v>8450482.0507970192</c:v>
                </c:pt>
                <c:pt idx="721">
                  <c:v>8459330.9901883099</c:v>
                </c:pt>
                <c:pt idx="722">
                  <c:v>8468169.5475017894</c:v>
                </c:pt>
                <c:pt idx="723">
                  <c:v>8476997.7349183001</c:v>
                </c:pt>
                <c:pt idx="724">
                  <c:v>8485815.5646043904</c:v>
                </c:pt>
                <c:pt idx="725">
                  <c:v>8494623.0487123709</c:v>
                </c:pt>
                <c:pt idx="726">
                  <c:v>8503420.1993802097</c:v>
                </c:pt>
                <c:pt idx="727">
                  <c:v>8512207.0287317205</c:v>
                </c:pt>
                <c:pt idx="728">
                  <c:v>8520983.5488764402</c:v>
                </c:pt>
                <c:pt idx="729">
                  <c:v>8529749.77190971</c:v>
                </c:pt>
                <c:pt idx="730">
                  <c:v>8763786.7725415006</c:v>
                </c:pt>
                <c:pt idx="731">
                  <c:v>8772205.1342060398</c:v>
                </c:pt>
                <c:pt idx="732">
                  <c:v>8780614.1044491194</c:v>
                </c:pt>
                <c:pt idx="733">
                  <c:v>8789013.6937476601</c:v>
                </c:pt>
                <c:pt idx="734">
                  <c:v>8797403.9125669505</c:v>
                </c:pt>
                <c:pt idx="735">
                  <c:v>8805784.7713605892</c:v>
                </c:pt>
                <c:pt idx="736">
                  <c:v>8814156.2805704903</c:v>
                </c:pt>
                <c:pt idx="737">
                  <c:v>8822518.4506269302</c:v>
                </c:pt>
                <c:pt idx="738">
                  <c:v>8830871.2919485793</c:v>
                </c:pt>
                <c:pt idx="739">
                  <c:v>8839214.8149424307</c:v>
                </c:pt>
                <c:pt idx="740">
                  <c:v>9084689.3994414899</c:v>
                </c:pt>
                <c:pt idx="741">
                  <c:v>9092385.0757270306</c:v>
                </c:pt>
                <c:pt idx="742">
                  <c:v>9100072.90653635</c:v>
                </c:pt>
                <c:pt idx="743">
                  <c:v>9107752.8998676501</c:v>
                </c:pt>
                <c:pt idx="744">
                  <c:v>9115425.0637109708</c:v>
                </c:pt>
                <c:pt idx="745">
                  <c:v>9123089.4060481694</c:v>
                </c:pt>
                <c:pt idx="746">
                  <c:v>9130745.9348530509</c:v>
                </c:pt>
                <c:pt idx="747">
                  <c:v>9138394.6580912098</c:v>
                </c:pt>
                <c:pt idx="748">
                  <c:v>9146035.5837201402</c:v>
                </c:pt>
                <c:pt idx="749">
                  <c:v>9153668.7196892798</c:v>
                </c:pt>
                <c:pt idx="750">
                  <c:v>9414623.6950251404</c:v>
                </c:pt>
                <c:pt idx="751">
                  <c:v>9421303.4110778198</c:v>
                </c:pt>
                <c:pt idx="752">
                  <c:v>9427977.2163922209</c:v>
                </c:pt>
                <c:pt idx="753">
                  <c:v>9434645.1161985993</c:v>
                </c:pt>
                <c:pt idx="754">
                  <c:v>9441307.1157226302</c:v>
                </c:pt>
                <c:pt idx="755">
                  <c:v>9447963.2201853506</c:v>
                </c:pt>
                <c:pt idx="756">
                  <c:v>9454613.4348031394</c:v>
                </c:pt>
                <c:pt idx="757">
                  <c:v>9461257.7647878304</c:v>
                </c:pt>
                <c:pt idx="758">
                  <c:v>9467896.2153465897</c:v>
                </c:pt>
                <c:pt idx="759">
                  <c:v>9474528.7916820105</c:v>
                </c:pt>
                <c:pt idx="760">
                  <c:v>9751102.4414874204</c:v>
                </c:pt>
                <c:pt idx="761">
                  <c:v>9756766.0604328997</c:v>
                </c:pt>
                <c:pt idx="762">
                  <c:v>9762425.4301137291</c:v>
                </c:pt>
                <c:pt idx="763">
                  <c:v>9768080.5537180305</c:v>
                </c:pt>
                <c:pt idx="764">
                  <c:v>9773731.43443151</c:v>
                </c:pt>
                <c:pt idx="765">
                  <c:v>9779378.0754375197</c:v>
                </c:pt>
                <c:pt idx="766">
                  <c:v>9785020.4799169805</c:v>
                </c:pt>
                <c:pt idx="767">
                  <c:v>9790658.6510484498</c:v>
                </c:pt>
                <c:pt idx="768">
                  <c:v>9796292.5920080896</c:v>
                </c:pt>
                <c:pt idx="769">
                  <c:v>9801922.3059697207</c:v>
                </c:pt>
                <c:pt idx="770">
                  <c:v>27457418.7447397</c:v>
                </c:pt>
                <c:pt idx="771">
                  <c:v>27463042.286485199</c:v>
                </c:pt>
                <c:pt idx="772">
                  <c:v>27468661.609035</c:v>
                </c:pt>
                <c:pt idx="773">
                  <c:v>27474276.715554498</c:v>
                </c:pt>
                <c:pt idx="774">
                  <c:v>27479887.609207001</c:v>
                </c:pt>
                <c:pt idx="775">
                  <c:v>27485494.293153301</c:v>
                </c:pt>
                <c:pt idx="776">
                  <c:v>27491096.7705517</c:v>
                </c:pt>
                <c:pt idx="777">
                  <c:v>27496695.044558398</c:v>
                </c:pt>
                <c:pt idx="778">
                  <c:v>27502289.118326999</c:v>
                </c:pt>
                <c:pt idx="779">
                  <c:v>27507878.995009001</c:v>
                </c:pt>
                <c:pt idx="780">
                  <c:v>28141634.835547999</c:v>
                </c:pt>
                <c:pt idx="781">
                  <c:v>28148275.330534201</c:v>
                </c:pt>
                <c:pt idx="782">
                  <c:v>28154909.949487898</c:v>
                </c:pt>
                <c:pt idx="783">
                  <c:v>28161538.697608799</c:v>
                </c:pt>
                <c:pt idx="784">
                  <c:v>28168161.580091801</c:v>
                </c:pt>
                <c:pt idx="785">
                  <c:v>28174778.602127399</c:v>
                </c:pt>
                <c:pt idx="786">
                  <c:v>28181389.7689013</c:v>
                </c:pt>
                <c:pt idx="787">
                  <c:v>28187995.085594598</c:v>
                </c:pt>
                <c:pt idx="788">
                  <c:v>28194594.5573841</c:v>
                </c:pt>
                <c:pt idx="789">
                  <c:v>28201188.189441599</c:v>
                </c:pt>
                <c:pt idx="790">
                  <c:v>28839592.111680198</c:v>
                </c:pt>
                <c:pt idx="791">
                  <c:v>28847251.8828706</c:v>
                </c:pt>
                <c:pt idx="792">
                  <c:v>28854903.845188901</c:v>
                </c:pt>
                <c:pt idx="793">
                  <c:v>28862548.006595802</c:v>
                </c:pt>
                <c:pt idx="794">
                  <c:v>28870184.3750441</c:v>
                </c:pt>
                <c:pt idx="795">
                  <c:v>28877812.958478499</c:v>
                </c:pt>
                <c:pt idx="796">
                  <c:v>28885433.764835499</c:v>
                </c:pt>
                <c:pt idx="797">
                  <c:v>28893046.802043699</c:v>
                </c:pt>
                <c:pt idx="798">
                  <c:v>28900652.078023199</c:v>
                </c:pt>
                <c:pt idx="799">
                  <c:v>28908249.600686599</c:v>
                </c:pt>
                <c:pt idx="800">
                  <c:v>29551563.343481999</c:v>
                </c:pt>
                <c:pt idx="801">
                  <c:v>29559955.500163</c:v>
                </c:pt>
                <c:pt idx="802">
                  <c:v>29568338.294656601</c:v>
                </c:pt>
                <c:pt idx="803">
                  <c:v>29576711.737406999</c:v>
                </c:pt>
                <c:pt idx="804">
                  <c:v>29585075.8388469</c:v>
                </c:pt>
                <c:pt idx="805">
                  <c:v>29593430.6093974</c:v>
                </c:pt>
                <c:pt idx="806">
                  <c:v>29601776.059467901</c:v>
                </c:pt>
                <c:pt idx="807">
                  <c:v>29610112.199456099</c:v>
                </c:pt>
                <c:pt idx="808">
                  <c:v>29618439.0397484</c:v>
                </c:pt>
                <c:pt idx="809">
                  <c:v>29626756.590719402</c:v>
                </c:pt>
                <c:pt idx="810">
                  <c:v>30279131.137984201</c:v>
                </c:pt>
                <c:pt idx="811">
                  <c:v>30287966.293990001</c:v>
                </c:pt>
                <c:pt idx="812">
                  <c:v>30296791.084089499</c:v>
                </c:pt>
                <c:pt idx="813">
                  <c:v>30305605.520444501</c:v>
                </c:pt>
                <c:pt idx="814">
                  <c:v>30314409.615202501</c:v>
                </c:pt>
                <c:pt idx="815">
                  <c:v>30323203.380497102</c:v>
                </c:pt>
                <c:pt idx="816">
                  <c:v>30331986.8284472</c:v>
                </c:pt>
                <c:pt idx="817">
                  <c:v>30340759.9711577</c:v>
                </c:pt>
                <c:pt idx="818">
                  <c:v>30349522.820719499</c:v>
                </c:pt>
                <c:pt idx="819">
                  <c:v>30358275.389208902</c:v>
                </c:pt>
                <c:pt idx="820">
                  <c:v>31022583.263445999</c:v>
                </c:pt>
                <c:pt idx="821">
                  <c:v>31031570.9518793</c:v>
                </c:pt>
                <c:pt idx="822">
                  <c:v>31040547.922683101</c:v>
                </c:pt>
                <c:pt idx="823">
                  <c:v>31049514.188637801</c:v>
                </c:pt>
                <c:pt idx="824">
                  <c:v>31058469.762508798</c:v>
                </c:pt>
                <c:pt idx="825">
                  <c:v>31067414.657046098</c:v>
                </c:pt>
                <c:pt idx="826">
                  <c:v>31076348.884984601</c:v>
                </c:pt>
                <c:pt idx="827">
                  <c:v>31085272.459043998</c:v>
                </c:pt>
                <c:pt idx="828">
                  <c:v>31094185.3919289</c:v>
                </c:pt>
                <c:pt idx="829">
                  <c:v>31103087.696328599</c:v>
                </c:pt>
                <c:pt idx="830">
                  <c:v>31782212.445194699</c:v>
                </c:pt>
                <c:pt idx="831">
                  <c:v>31791061.384585999</c:v>
                </c:pt>
                <c:pt idx="832">
                  <c:v>31799899.9418994</c:v>
                </c:pt>
                <c:pt idx="833">
                  <c:v>31808728.129315998</c:v>
                </c:pt>
                <c:pt idx="834">
                  <c:v>31817545.959001999</c:v>
                </c:pt>
                <c:pt idx="835">
                  <c:v>31826353.44311</c:v>
                </c:pt>
                <c:pt idx="836">
                  <c:v>31835150.593777899</c:v>
                </c:pt>
                <c:pt idx="837">
                  <c:v>31843937.423129398</c:v>
                </c:pt>
                <c:pt idx="838">
                  <c:v>31852713.943274099</c:v>
                </c:pt>
                <c:pt idx="839">
                  <c:v>31861480.166307401</c:v>
                </c:pt>
                <c:pt idx="840">
                  <c:v>32558316.474327002</c:v>
                </c:pt>
                <c:pt idx="841">
                  <c:v>32566734.835991599</c:v>
                </c:pt>
                <c:pt idx="842">
                  <c:v>32575143.806234598</c:v>
                </c:pt>
                <c:pt idx="843">
                  <c:v>32583543.3955332</c:v>
                </c:pt>
                <c:pt idx="844">
                  <c:v>32591933.614352498</c:v>
                </c:pt>
                <c:pt idx="845">
                  <c:v>32600314.4731461</c:v>
                </c:pt>
                <c:pt idx="846">
                  <c:v>32608685.982356001</c:v>
                </c:pt>
                <c:pt idx="847">
                  <c:v>32617048.1524125</c:v>
                </c:pt>
                <c:pt idx="848">
                  <c:v>32625400.993734099</c:v>
                </c:pt>
                <c:pt idx="849">
                  <c:v>32633744.516727999</c:v>
                </c:pt>
                <c:pt idx="850">
                  <c:v>33351198.319204401</c:v>
                </c:pt>
                <c:pt idx="851">
                  <c:v>33358893.995489899</c:v>
                </c:pt>
                <c:pt idx="852">
                  <c:v>33366581.826299202</c:v>
                </c:pt>
                <c:pt idx="853">
                  <c:v>33374261.819630601</c:v>
                </c:pt>
                <c:pt idx="854">
                  <c:v>33381933.983473901</c:v>
                </c:pt>
                <c:pt idx="855">
                  <c:v>33389598.325811099</c:v>
                </c:pt>
                <c:pt idx="856">
                  <c:v>33397254.854615901</c:v>
                </c:pt>
                <c:pt idx="857">
                  <c:v>33404903.577854101</c:v>
                </c:pt>
                <c:pt idx="858">
                  <c:v>33412544.503483001</c:v>
                </c:pt>
                <c:pt idx="859">
                  <c:v>33420177.6394522</c:v>
                </c:pt>
                <c:pt idx="860">
                  <c:v>34162473.832560897</c:v>
                </c:pt>
                <c:pt idx="861">
                  <c:v>34169153.5486136</c:v>
                </c:pt>
                <c:pt idx="862">
                  <c:v>34175827.353928</c:v>
                </c:pt>
                <c:pt idx="863">
                  <c:v>34182495.253734402</c:v>
                </c:pt>
                <c:pt idx="864">
                  <c:v>34189157.2532584</c:v>
                </c:pt>
                <c:pt idx="865">
                  <c:v>34195813.357721098</c:v>
                </c:pt>
                <c:pt idx="866">
                  <c:v>34202463.572338901</c:v>
                </c:pt>
                <c:pt idx="867">
                  <c:v>34209107.902323604</c:v>
                </c:pt>
                <c:pt idx="868">
                  <c:v>34215746.3528824</c:v>
                </c:pt>
                <c:pt idx="869">
                  <c:v>34222378.9292178</c:v>
                </c:pt>
                <c:pt idx="870">
                  <c:v>34989841.497649699</c:v>
                </c:pt>
                <c:pt idx="871">
                  <c:v>34995505.116595201</c:v>
                </c:pt>
                <c:pt idx="872">
                  <c:v>35001164.486276001</c:v>
                </c:pt>
                <c:pt idx="873">
                  <c:v>35006819.609880298</c:v>
                </c:pt>
                <c:pt idx="874">
                  <c:v>35012470.490593798</c:v>
                </c:pt>
                <c:pt idx="875">
                  <c:v>35018117.131599799</c:v>
                </c:pt>
                <c:pt idx="876">
                  <c:v>35023759.536079198</c:v>
                </c:pt>
                <c:pt idx="877">
                  <c:v>35029397.707210697</c:v>
                </c:pt>
                <c:pt idx="878">
                  <c:v>35035031.648170397</c:v>
                </c:pt>
                <c:pt idx="879">
                  <c:v>35040661.362131998</c:v>
                </c:pt>
                <c:pt idx="880">
                  <c:v>78449976.887543499</c:v>
                </c:pt>
                <c:pt idx="881">
                  <c:v>78455600.429288998</c:v>
                </c:pt>
                <c:pt idx="882">
                  <c:v>78461219.751838803</c:v>
                </c:pt>
                <c:pt idx="883">
                  <c:v>78466834.858358294</c:v>
                </c:pt>
                <c:pt idx="884">
                  <c:v>78472445.752010807</c:v>
                </c:pt>
                <c:pt idx="885">
                  <c:v>78478052.435957</c:v>
                </c:pt>
                <c:pt idx="886">
                  <c:v>78483654.9133555</c:v>
                </c:pt>
                <c:pt idx="887">
                  <c:v>78489253.187362194</c:v>
                </c:pt>
                <c:pt idx="888">
                  <c:v>78494847.261130795</c:v>
                </c:pt>
                <c:pt idx="889">
                  <c:v>78500437.137812704</c:v>
                </c:pt>
                <c:pt idx="890">
                  <c:v>80145661.917496204</c:v>
                </c:pt>
                <c:pt idx="891">
                  <c:v>80152302.412482396</c:v>
                </c:pt>
                <c:pt idx="892">
                  <c:v>80158937.031436101</c:v>
                </c:pt>
                <c:pt idx="893">
                  <c:v>80165565.779557005</c:v>
                </c:pt>
                <c:pt idx="894">
                  <c:v>80172188.662039995</c:v>
                </c:pt>
                <c:pt idx="895">
                  <c:v>80178805.684075594</c:v>
                </c:pt>
                <c:pt idx="896">
                  <c:v>80185416.850849494</c:v>
                </c:pt>
                <c:pt idx="897">
                  <c:v>80192022.1675428</c:v>
                </c:pt>
                <c:pt idx="898">
                  <c:v>80198621.639332294</c:v>
                </c:pt>
                <c:pt idx="899">
                  <c:v>80205215.271389797</c:v>
                </c:pt>
                <c:pt idx="900">
                  <c:v>81875151.244962499</c:v>
                </c:pt>
                <c:pt idx="901">
                  <c:v>81882811.016152903</c:v>
                </c:pt>
                <c:pt idx="902">
                  <c:v>81890462.978471205</c:v>
                </c:pt>
                <c:pt idx="903">
                  <c:v>81898107.139878094</c:v>
                </c:pt>
                <c:pt idx="904">
                  <c:v>81905743.508326396</c:v>
                </c:pt>
                <c:pt idx="905">
                  <c:v>81913372.091760799</c:v>
                </c:pt>
                <c:pt idx="906">
                  <c:v>81920992.898117796</c:v>
                </c:pt>
                <c:pt idx="907">
                  <c:v>81928605.935325906</c:v>
                </c:pt>
                <c:pt idx="908">
                  <c:v>81936211.211305499</c:v>
                </c:pt>
                <c:pt idx="909">
                  <c:v>81943808.733968794</c:v>
                </c:pt>
                <c:pt idx="910">
                  <c:v>83639115.604530901</c:v>
                </c:pt>
                <c:pt idx="911">
                  <c:v>83647507.761212006</c:v>
                </c:pt>
                <c:pt idx="912">
                  <c:v>83655890.555705607</c:v>
                </c:pt>
                <c:pt idx="913">
                  <c:v>83664263.998456001</c:v>
                </c:pt>
                <c:pt idx="914">
                  <c:v>83672628.099895895</c:v>
                </c:pt>
                <c:pt idx="915">
                  <c:v>83680982.870446399</c:v>
                </c:pt>
                <c:pt idx="916">
                  <c:v>83689328.320516795</c:v>
                </c:pt>
                <c:pt idx="917">
                  <c:v>83697664.460505098</c:v>
                </c:pt>
                <c:pt idx="918">
                  <c:v>83705991.300797403</c:v>
                </c:pt>
                <c:pt idx="919">
                  <c:v>83714308.8517683</c:v>
                </c:pt>
                <c:pt idx="920">
                  <c:v>85439543.461342603</c:v>
                </c:pt>
                <c:pt idx="921">
                  <c:v>85448378.617348403</c:v>
                </c:pt>
                <c:pt idx="922">
                  <c:v>85457203.4074478</c:v>
                </c:pt>
                <c:pt idx="923">
                  <c:v>85466017.843802795</c:v>
                </c:pt>
                <c:pt idx="924">
                  <c:v>85474821.938560799</c:v>
                </c:pt>
                <c:pt idx="925">
                  <c:v>85483615.703855395</c:v>
                </c:pt>
                <c:pt idx="926">
                  <c:v>85492399.151805505</c:v>
                </c:pt>
                <c:pt idx="927">
                  <c:v>85501172.294516101</c:v>
                </c:pt>
                <c:pt idx="928">
                  <c:v>85509935.144077793</c:v>
                </c:pt>
                <c:pt idx="929">
                  <c:v>85518687.712567195</c:v>
                </c:pt>
                <c:pt idx="930">
                  <c:v>87277136.4922131</c:v>
                </c:pt>
                <c:pt idx="931">
                  <c:v>87286124.180646494</c:v>
                </c:pt>
                <c:pt idx="932">
                  <c:v>87295101.151450202</c:v>
                </c:pt>
                <c:pt idx="933">
                  <c:v>87304067.417404905</c:v>
                </c:pt>
                <c:pt idx="934">
                  <c:v>87313022.991275907</c:v>
                </c:pt>
                <c:pt idx="935">
                  <c:v>87321967.885813206</c:v>
                </c:pt>
                <c:pt idx="936">
                  <c:v>87330902.113751695</c:v>
                </c:pt>
                <c:pt idx="937">
                  <c:v>87339825.687811106</c:v>
                </c:pt>
                <c:pt idx="938">
                  <c:v>87348738.620695993</c:v>
                </c:pt>
                <c:pt idx="939">
                  <c:v>87357640.925095707</c:v>
                </c:pt>
                <c:pt idx="940">
                  <c:v>89152609.541159004</c:v>
                </c:pt>
                <c:pt idx="941">
                  <c:v>89161458.480550304</c:v>
                </c:pt>
                <c:pt idx="942">
                  <c:v>89170297.037863806</c:v>
                </c:pt>
                <c:pt idx="943">
                  <c:v>89179125.2252803</c:v>
                </c:pt>
                <c:pt idx="944">
                  <c:v>89187943.054966405</c:v>
                </c:pt>
                <c:pt idx="945">
                  <c:v>89196750.539074302</c:v>
                </c:pt>
                <c:pt idx="946">
                  <c:v>89205547.689742193</c:v>
                </c:pt>
                <c:pt idx="947">
                  <c:v>89214334.519093707</c:v>
                </c:pt>
                <c:pt idx="948">
                  <c:v>89223111.039238393</c:v>
                </c:pt>
                <c:pt idx="949">
                  <c:v>89231877.262271702</c:v>
                </c:pt>
                <c:pt idx="950">
                  <c:v>91066690.890951395</c:v>
                </c:pt>
                <c:pt idx="951">
                  <c:v>91075109.252616003</c:v>
                </c:pt>
                <c:pt idx="952">
                  <c:v>91083518.222858995</c:v>
                </c:pt>
                <c:pt idx="953">
                  <c:v>91091917.812157601</c:v>
                </c:pt>
                <c:pt idx="954">
                  <c:v>91100308.030976906</c:v>
                </c:pt>
                <c:pt idx="955">
                  <c:v>91108688.889770493</c:v>
                </c:pt>
                <c:pt idx="956">
                  <c:v>91117060.398980394</c:v>
                </c:pt>
                <c:pt idx="957">
                  <c:v>91125422.569036797</c:v>
                </c:pt>
                <c:pt idx="958">
                  <c:v>91133775.410358503</c:v>
                </c:pt>
                <c:pt idx="959">
                  <c:v>91142118.933352396</c:v>
                </c:pt>
                <c:pt idx="960">
                  <c:v>93020122.540694803</c:v>
                </c:pt>
                <c:pt idx="961">
                  <c:v>93027818.216980293</c:v>
                </c:pt>
                <c:pt idx="962">
                  <c:v>93035506.047789693</c:v>
                </c:pt>
                <c:pt idx="963">
                  <c:v>93043186.041121006</c:v>
                </c:pt>
                <c:pt idx="964">
                  <c:v>93050858.204964295</c:v>
                </c:pt>
                <c:pt idx="965">
                  <c:v>93058522.547301501</c:v>
                </c:pt>
                <c:pt idx="966">
                  <c:v>93066179.076106295</c:v>
                </c:pt>
                <c:pt idx="967">
                  <c:v>93073827.799344495</c:v>
                </c:pt>
                <c:pt idx="968">
                  <c:v>93081468.724973395</c:v>
                </c:pt>
                <c:pt idx="969">
                  <c:v>93089101.860942602</c:v>
                </c:pt>
                <c:pt idx="970">
                  <c:v>95014968.082312703</c:v>
                </c:pt>
                <c:pt idx="971">
                  <c:v>95021647.798365399</c:v>
                </c:pt>
                <c:pt idx="972">
                  <c:v>95028321.603679806</c:v>
                </c:pt>
                <c:pt idx="973">
                  <c:v>95034989.503486201</c:v>
                </c:pt>
                <c:pt idx="974">
                  <c:v>95041651.503010198</c:v>
                </c:pt>
                <c:pt idx="975">
                  <c:v>95048307.607472897</c:v>
                </c:pt>
                <c:pt idx="976">
                  <c:v>95054957.8220907</c:v>
                </c:pt>
                <c:pt idx="977">
                  <c:v>95061602.152075395</c:v>
                </c:pt>
                <c:pt idx="978">
                  <c:v>95068240.602634206</c:v>
                </c:pt>
                <c:pt idx="979">
                  <c:v>95074873.178969607</c:v>
                </c:pt>
                <c:pt idx="980">
                  <c:v>97049382.619431704</c:v>
                </c:pt>
                <c:pt idx="981">
                  <c:v>97055046.238377199</c:v>
                </c:pt>
                <c:pt idx="982">
                  <c:v>97060705.608058006</c:v>
                </c:pt>
                <c:pt idx="983">
                  <c:v>97066360.731662303</c:v>
                </c:pt>
                <c:pt idx="984">
                  <c:v>97072011.612375796</c:v>
                </c:pt>
                <c:pt idx="985">
                  <c:v>97077658.253381804</c:v>
                </c:pt>
                <c:pt idx="986">
                  <c:v>97083300.657861307</c:v>
                </c:pt>
                <c:pt idx="987">
                  <c:v>97088938.828992799</c:v>
                </c:pt>
                <c:pt idx="988">
                  <c:v>97094572.769952402</c:v>
                </c:pt>
                <c:pt idx="989">
                  <c:v>97100202.483914003</c:v>
                </c:pt>
                <c:pt idx="990">
                  <c:v>203835589.533494</c:v>
                </c:pt>
                <c:pt idx="991">
                  <c:v>203841213.07523999</c:v>
                </c:pt>
                <c:pt idx="992">
                  <c:v>203846832.39779001</c:v>
                </c:pt>
                <c:pt idx="993">
                  <c:v>203852447.504309</c:v>
                </c:pt>
                <c:pt idx="994">
                  <c:v>203858058.397962</c:v>
                </c:pt>
                <c:pt idx="995">
                  <c:v>203863665.08190799</c:v>
                </c:pt>
                <c:pt idx="996">
                  <c:v>203869267.559306</c:v>
                </c:pt>
                <c:pt idx="997">
                  <c:v>203874865.83331299</c:v>
                </c:pt>
                <c:pt idx="998">
                  <c:v>203880459.90708199</c:v>
                </c:pt>
                <c:pt idx="999">
                  <c:v>203886049.783764</c:v>
                </c:pt>
                <c:pt idx="1000">
                  <c:v>208018375.76460299</c:v>
                </c:pt>
                <c:pt idx="1001">
                  <c:v>208025016.25958899</c:v>
                </c:pt>
                <c:pt idx="1002">
                  <c:v>208031650.87854299</c:v>
                </c:pt>
                <c:pt idx="1003">
                  <c:v>208038279.62666401</c:v>
                </c:pt>
                <c:pt idx="1004">
                  <c:v>208044902.50914699</c:v>
                </c:pt>
                <c:pt idx="1005">
                  <c:v>208051519.53118199</c:v>
                </c:pt>
                <c:pt idx="1006">
                  <c:v>208058130.697956</c:v>
                </c:pt>
                <c:pt idx="1007">
                  <c:v>208064736.014649</c:v>
                </c:pt>
                <c:pt idx="1008">
                  <c:v>208071335.48643899</c:v>
                </c:pt>
                <c:pt idx="1009">
                  <c:v>208077929.11849701</c:v>
                </c:pt>
                <c:pt idx="1010">
                  <c:v>212284299.484285</c:v>
                </c:pt>
                <c:pt idx="1011">
                  <c:v>212291959.25547501</c:v>
                </c:pt>
                <c:pt idx="1012">
                  <c:v>212299611.21779299</c:v>
                </c:pt>
                <c:pt idx="1013">
                  <c:v>212307255.37920001</c:v>
                </c:pt>
                <c:pt idx="1014">
                  <c:v>212314891.74764901</c:v>
                </c:pt>
                <c:pt idx="1015">
                  <c:v>212322520.331083</c:v>
                </c:pt>
                <c:pt idx="1016">
                  <c:v>212330141.13744</c:v>
                </c:pt>
                <c:pt idx="1017">
                  <c:v>212337754.17464799</c:v>
                </c:pt>
                <c:pt idx="1018">
                  <c:v>212345359.45062801</c:v>
                </c:pt>
                <c:pt idx="1019">
                  <c:v>212352956.97329101</c:v>
                </c:pt>
                <c:pt idx="1020">
                  <c:v>216635009.98149499</c:v>
                </c:pt>
                <c:pt idx="1021">
                  <c:v>216643402.13817599</c:v>
                </c:pt>
                <c:pt idx="1022">
                  <c:v>216651784.93266901</c:v>
                </c:pt>
                <c:pt idx="1023">
                  <c:v>216660158.37542</c:v>
                </c:pt>
                <c:pt idx="1024">
                  <c:v>216668522.47685999</c:v>
                </c:pt>
                <c:pt idx="1025">
                  <c:v>216676877.24741</c:v>
                </c:pt>
                <c:pt idx="1026">
                  <c:v>216685222.69747999</c:v>
                </c:pt>
                <c:pt idx="1027">
                  <c:v>216693558.83746901</c:v>
                </c:pt>
                <c:pt idx="1028">
                  <c:v>216701885.67776099</c:v>
                </c:pt>
                <c:pt idx="1029">
                  <c:v>216710203.22873199</c:v>
                </c:pt>
                <c:pt idx="1030">
                  <c:v>221073493.68597201</c:v>
                </c:pt>
                <c:pt idx="1031">
                  <c:v>221082328.841977</c:v>
                </c:pt>
                <c:pt idx="1032">
                  <c:v>221091153.63207701</c:v>
                </c:pt>
                <c:pt idx="1033">
                  <c:v>221099968.068432</c:v>
                </c:pt>
                <c:pt idx="1034">
                  <c:v>221108772.16319001</c:v>
                </c:pt>
                <c:pt idx="1035">
                  <c:v>221117565.92848399</c:v>
                </c:pt>
                <c:pt idx="1036">
                  <c:v>221126349.376434</c:v>
                </c:pt>
                <c:pt idx="1037">
                  <c:v>221135122.51914501</c:v>
                </c:pt>
                <c:pt idx="1038">
                  <c:v>221143885.368707</c:v>
                </c:pt>
                <c:pt idx="1039">
                  <c:v>221152637.93719599</c:v>
                </c:pt>
                <c:pt idx="1040">
                  <c:v>225601470.034374</c:v>
                </c:pt>
                <c:pt idx="1041">
                  <c:v>225610457.72280699</c:v>
                </c:pt>
                <c:pt idx="1042">
                  <c:v>225619434.693611</c:v>
                </c:pt>
                <c:pt idx="1043">
                  <c:v>225628400.959566</c:v>
                </c:pt>
                <c:pt idx="1044">
                  <c:v>225637356.53343701</c:v>
                </c:pt>
                <c:pt idx="1045">
                  <c:v>225646301.42797399</c:v>
                </c:pt>
                <c:pt idx="1046">
                  <c:v>225655235.655913</c:v>
                </c:pt>
                <c:pt idx="1047">
                  <c:v>225664159.229972</c:v>
                </c:pt>
                <c:pt idx="1048">
                  <c:v>225673072.162857</c:v>
                </c:pt>
                <c:pt idx="1049">
                  <c:v>225681974.46725699</c:v>
                </c:pt>
                <c:pt idx="1050">
                  <c:v>230220691.81845701</c:v>
                </c:pt>
                <c:pt idx="1051">
                  <c:v>230229540.75784901</c:v>
                </c:pt>
                <c:pt idx="1052">
                  <c:v>230238379.315162</c:v>
                </c:pt>
                <c:pt idx="1053">
                  <c:v>230247207.502579</c:v>
                </c:pt>
                <c:pt idx="1054">
                  <c:v>230256025.33226499</c:v>
                </c:pt>
                <c:pt idx="1055">
                  <c:v>230264832.81637299</c:v>
                </c:pt>
                <c:pt idx="1056">
                  <c:v>230273629.96704099</c:v>
                </c:pt>
                <c:pt idx="1057">
                  <c:v>230282416.79639199</c:v>
                </c:pt>
                <c:pt idx="1058">
                  <c:v>230291193.31653699</c:v>
                </c:pt>
                <c:pt idx="1059">
                  <c:v>230299959.53957</c:v>
                </c:pt>
                <c:pt idx="1060">
                  <c:v>234932945.857068</c:v>
                </c:pt>
                <c:pt idx="1061">
                  <c:v>234941364.218732</c:v>
                </c:pt>
                <c:pt idx="1062">
                  <c:v>234949773.18897599</c:v>
                </c:pt>
                <c:pt idx="1063">
                  <c:v>234958172.778274</c:v>
                </c:pt>
                <c:pt idx="1064">
                  <c:v>234966562.99709299</c:v>
                </c:pt>
                <c:pt idx="1065">
                  <c:v>234974943.855887</c:v>
                </c:pt>
                <c:pt idx="1066">
                  <c:v>234983315.36509699</c:v>
                </c:pt>
                <c:pt idx="1067">
                  <c:v>234991677.535153</c:v>
                </c:pt>
                <c:pt idx="1068">
                  <c:v>235000030.37647501</c:v>
                </c:pt>
                <c:pt idx="1069">
                  <c:v>235008373.89946899</c:v>
                </c:pt>
                <c:pt idx="1070">
                  <c:v>239740053.68210199</c:v>
                </c:pt>
                <c:pt idx="1071">
                  <c:v>239747749.35838801</c:v>
                </c:pt>
                <c:pt idx="1072">
                  <c:v>239755437.189197</c:v>
                </c:pt>
                <c:pt idx="1073">
                  <c:v>239763117.182529</c:v>
                </c:pt>
                <c:pt idx="1074">
                  <c:v>239770789.34637201</c:v>
                </c:pt>
                <c:pt idx="1075">
                  <c:v>239778453.68870899</c:v>
                </c:pt>
                <c:pt idx="1076">
                  <c:v>239786110.21751401</c:v>
                </c:pt>
                <c:pt idx="1077">
                  <c:v>239793758.940752</c:v>
                </c:pt>
                <c:pt idx="1078">
                  <c:v>239801399.86638099</c:v>
                </c:pt>
                <c:pt idx="1079">
                  <c:v>239809033.00235</c:v>
                </c:pt>
                <c:pt idx="1080">
                  <c:v>244645179.831478</c:v>
                </c:pt>
                <c:pt idx="1081">
                  <c:v>244651859.54753</c:v>
                </c:pt>
                <c:pt idx="1082">
                  <c:v>244658533.35284501</c:v>
                </c:pt>
                <c:pt idx="1083">
                  <c:v>244665201.25265101</c:v>
                </c:pt>
                <c:pt idx="1084">
                  <c:v>244671863.252175</c:v>
                </c:pt>
                <c:pt idx="1085">
                  <c:v>244678519.35663801</c:v>
                </c:pt>
                <c:pt idx="1086">
                  <c:v>244685169.57125601</c:v>
                </c:pt>
                <c:pt idx="1087">
                  <c:v>244691813.90123999</c:v>
                </c:pt>
                <c:pt idx="1088">
                  <c:v>244698452.35179901</c:v>
                </c:pt>
                <c:pt idx="1089">
                  <c:v>244705084.92813501</c:v>
                </c:pt>
                <c:pt idx="1090">
                  <c:v>249647602.19275901</c:v>
                </c:pt>
                <c:pt idx="1091">
                  <c:v>249653265.81170401</c:v>
                </c:pt>
                <c:pt idx="1092">
                  <c:v>249658925.18138501</c:v>
                </c:pt>
                <c:pt idx="1093">
                  <c:v>249664580.30498901</c:v>
                </c:pt>
                <c:pt idx="1094">
                  <c:v>249670231.18570301</c:v>
                </c:pt>
                <c:pt idx="1095">
                  <c:v>249675877.826709</c:v>
                </c:pt>
                <c:pt idx="1096">
                  <c:v>249681520.231188</c:v>
                </c:pt>
                <c:pt idx="1097">
                  <c:v>249687158.40232</c:v>
                </c:pt>
                <c:pt idx="1098">
                  <c:v>249692792.34327999</c:v>
                </c:pt>
                <c:pt idx="1099">
                  <c:v>249698422.05724099</c:v>
                </c:pt>
                <c:pt idx="1100">
                  <c:v>512146300.570436</c:v>
                </c:pt>
                <c:pt idx="1101">
                  <c:v>512151924.11218202</c:v>
                </c:pt>
                <c:pt idx="1102">
                  <c:v>512157543.43473202</c:v>
                </c:pt>
                <c:pt idx="1103">
                  <c:v>512163158.541251</c:v>
                </c:pt>
                <c:pt idx="1104">
                  <c:v>512168769.43490398</c:v>
                </c:pt>
                <c:pt idx="1105">
                  <c:v>512174376.11884999</c:v>
                </c:pt>
                <c:pt idx="1106">
                  <c:v>512179978.59624797</c:v>
                </c:pt>
                <c:pt idx="1107">
                  <c:v>512185576.87025499</c:v>
                </c:pt>
                <c:pt idx="1108">
                  <c:v>512191170.94402403</c:v>
                </c:pt>
                <c:pt idx="1109">
                  <c:v>512196760.82070601</c:v>
                </c:pt>
                <c:pt idx="1110">
                  <c:v>522444620.50248402</c:v>
                </c:pt>
                <c:pt idx="1111">
                  <c:v>522451260.99747002</c:v>
                </c:pt>
                <c:pt idx="1112">
                  <c:v>522457895.61642402</c:v>
                </c:pt>
                <c:pt idx="1113">
                  <c:v>522464524.36454397</c:v>
                </c:pt>
                <c:pt idx="1114">
                  <c:v>522471147.24702799</c:v>
                </c:pt>
                <c:pt idx="1115">
                  <c:v>522477764.269063</c:v>
                </c:pt>
                <c:pt idx="1116">
                  <c:v>522484375.43583697</c:v>
                </c:pt>
                <c:pt idx="1117">
                  <c:v>522490980.75252998</c:v>
                </c:pt>
                <c:pt idx="1118">
                  <c:v>522497580.22431999</c:v>
                </c:pt>
                <c:pt idx="1119">
                  <c:v>522504173.85637701</c:v>
                </c:pt>
                <c:pt idx="1120">
                  <c:v>532947383.31765801</c:v>
                </c:pt>
                <c:pt idx="1121">
                  <c:v>532955043.08884799</c:v>
                </c:pt>
                <c:pt idx="1122">
                  <c:v>532962695.051166</c:v>
                </c:pt>
                <c:pt idx="1123">
                  <c:v>532970339.21257299</c:v>
                </c:pt>
                <c:pt idx="1124">
                  <c:v>532977975.58102202</c:v>
                </c:pt>
                <c:pt idx="1125">
                  <c:v>532985604.16445601</c:v>
                </c:pt>
                <c:pt idx="1126">
                  <c:v>532993224.97081298</c:v>
                </c:pt>
                <c:pt idx="1127">
                  <c:v>533000838.008021</c:v>
                </c:pt>
                <c:pt idx="1128">
                  <c:v>533008443.28400099</c:v>
                </c:pt>
                <c:pt idx="1129">
                  <c:v>533016040.80666399</c:v>
                </c:pt>
                <c:pt idx="1130">
                  <c:v>543658644.47246397</c:v>
                </c:pt>
                <c:pt idx="1131">
                  <c:v>543667036.62914503</c:v>
                </c:pt>
                <c:pt idx="1132">
                  <c:v>543675419.42363799</c:v>
                </c:pt>
                <c:pt idx="1133">
                  <c:v>543683792.86638904</c:v>
                </c:pt>
                <c:pt idx="1134">
                  <c:v>543692156.96782899</c:v>
                </c:pt>
                <c:pt idx="1135">
                  <c:v>543700511.738379</c:v>
                </c:pt>
                <c:pt idx="1136">
                  <c:v>543708857.18844998</c:v>
                </c:pt>
                <c:pt idx="1137">
                  <c:v>543717193.32843804</c:v>
                </c:pt>
                <c:pt idx="1138">
                  <c:v>543725520.16873002</c:v>
                </c:pt>
                <c:pt idx="1139">
                  <c:v>543733837.71970105</c:v>
                </c:pt>
                <c:pt idx="1140">
                  <c:v>554583844.292014</c:v>
                </c:pt>
                <c:pt idx="1141">
                  <c:v>554592679.44801998</c:v>
                </c:pt>
                <c:pt idx="1142">
                  <c:v>554601504.23811901</c:v>
                </c:pt>
                <c:pt idx="1143">
                  <c:v>554610318.674474</c:v>
                </c:pt>
                <c:pt idx="1144">
                  <c:v>554619122.76923203</c:v>
                </c:pt>
                <c:pt idx="1145">
                  <c:v>554627916.53452694</c:v>
                </c:pt>
                <c:pt idx="1146">
                  <c:v>554636699.98247695</c:v>
                </c:pt>
                <c:pt idx="1147">
                  <c:v>554645473.12518799</c:v>
                </c:pt>
                <c:pt idx="1148">
                  <c:v>554654235.97474897</c:v>
                </c:pt>
                <c:pt idx="1149">
                  <c:v>554662988.543239</c:v>
                </c:pt>
                <c:pt idx="1150">
                  <c:v>565727204.78287196</c:v>
                </c:pt>
                <c:pt idx="1151">
                  <c:v>565736192.47130597</c:v>
                </c:pt>
                <c:pt idx="1152">
                  <c:v>565745169.44210994</c:v>
                </c:pt>
                <c:pt idx="1153">
                  <c:v>565754135.70806396</c:v>
                </c:pt>
                <c:pt idx="1154">
                  <c:v>565763091.28193498</c:v>
                </c:pt>
                <c:pt idx="1155">
                  <c:v>565772036.17647302</c:v>
                </c:pt>
                <c:pt idx="1156">
                  <c:v>565780970.40441096</c:v>
                </c:pt>
                <c:pt idx="1157">
                  <c:v>565789893.97846997</c:v>
                </c:pt>
                <c:pt idx="1158">
                  <c:v>565798806.91135502</c:v>
                </c:pt>
                <c:pt idx="1159">
                  <c:v>565807709.21575499</c:v>
                </c:pt>
                <c:pt idx="1160">
                  <c:v>577093030.94672406</c:v>
                </c:pt>
                <c:pt idx="1161">
                  <c:v>577101879.88611495</c:v>
                </c:pt>
                <c:pt idx="1162">
                  <c:v>577110718.44342899</c:v>
                </c:pt>
                <c:pt idx="1163">
                  <c:v>577119546.63084495</c:v>
                </c:pt>
                <c:pt idx="1164">
                  <c:v>577128364.460531</c:v>
                </c:pt>
                <c:pt idx="1165">
                  <c:v>577137171.94463897</c:v>
                </c:pt>
                <c:pt idx="1166">
                  <c:v>577145969.09530699</c:v>
                </c:pt>
                <c:pt idx="1167">
                  <c:v>577154755.92465901</c:v>
                </c:pt>
                <c:pt idx="1168">
                  <c:v>577163532.444803</c:v>
                </c:pt>
                <c:pt idx="1169">
                  <c:v>577172298.66783702</c:v>
                </c:pt>
                <c:pt idx="1170">
                  <c:v>588685712.43700397</c:v>
                </c:pt>
                <c:pt idx="1171">
                  <c:v>588694130.79866803</c:v>
                </c:pt>
                <c:pt idx="1172">
                  <c:v>588702539.76891196</c:v>
                </c:pt>
                <c:pt idx="1173">
                  <c:v>588710939.35820997</c:v>
                </c:pt>
                <c:pt idx="1174">
                  <c:v>588719329.57702899</c:v>
                </c:pt>
                <c:pt idx="1175">
                  <c:v>588727710.43582296</c:v>
                </c:pt>
                <c:pt idx="1176">
                  <c:v>588736081.94503295</c:v>
                </c:pt>
                <c:pt idx="1177">
                  <c:v>588744444.11508906</c:v>
                </c:pt>
                <c:pt idx="1178">
                  <c:v>588752796.956411</c:v>
                </c:pt>
                <c:pt idx="1179">
                  <c:v>588761140.47940505</c:v>
                </c:pt>
                <c:pt idx="1180">
                  <c:v>600509725.24903595</c:v>
                </c:pt>
                <c:pt idx="1181">
                  <c:v>600517420.92532206</c:v>
                </c:pt>
                <c:pt idx="1182">
                  <c:v>600525108.75613105</c:v>
                </c:pt>
                <c:pt idx="1183">
                  <c:v>600532788.74946296</c:v>
                </c:pt>
                <c:pt idx="1184">
                  <c:v>600540460.913306</c:v>
                </c:pt>
                <c:pt idx="1185">
                  <c:v>600548125.25564301</c:v>
                </c:pt>
                <c:pt idx="1186">
                  <c:v>600555781.78444803</c:v>
                </c:pt>
                <c:pt idx="1187">
                  <c:v>600563430.50768602</c:v>
                </c:pt>
                <c:pt idx="1188">
                  <c:v>600571071.43331504</c:v>
                </c:pt>
                <c:pt idx="1189">
                  <c:v>600578704.56928396</c:v>
                </c:pt>
                <c:pt idx="1190">
                  <c:v>612570941.03708696</c:v>
                </c:pt>
                <c:pt idx="1191">
                  <c:v>612577620.75313997</c:v>
                </c:pt>
                <c:pt idx="1192">
                  <c:v>612584294.55845499</c:v>
                </c:pt>
                <c:pt idx="1193">
                  <c:v>612590962.45826101</c:v>
                </c:pt>
                <c:pt idx="1194">
                  <c:v>612597624.45778501</c:v>
                </c:pt>
                <c:pt idx="1195">
                  <c:v>612604280.56224799</c:v>
                </c:pt>
                <c:pt idx="1196">
                  <c:v>612610930.77686501</c:v>
                </c:pt>
                <c:pt idx="1197">
                  <c:v>612617575.10685003</c:v>
                </c:pt>
                <c:pt idx="1198">
                  <c:v>612624213.55740905</c:v>
                </c:pt>
              </c:numCache>
            </c:numRef>
          </c:xVal>
          <c:yVal>
            <c:numRef>
              <c:f>Sheet10!$I$2:$I$1200</c:f>
              <c:numCache>
                <c:formatCode>0.00E+00</c:formatCode>
                <c:ptCount val="1199"/>
                <c:pt idx="0">
                  <c:v>1.2416453801658299E-7</c:v>
                </c:pt>
                <c:pt idx="1">
                  <c:v>2.3457420032613898E-7</c:v>
                </c:pt>
                <c:pt idx="2">
                  <c:v>2.4731587768559508E-7</c:v>
                </c:pt>
                <c:pt idx="3">
                  <c:v>6.8719495302610002E-7</c:v>
                </c:pt>
                <c:pt idx="4">
                  <c:v>8.1386005673339998E-7</c:v>
                </c:pt>
                <c:pt idx="5">
                  <c:v>9.4238407811442295E-7</c:v>
                </c:pt>
                <c:pt idx="6">
                  <c:v>2.3423454462699328E-6</c:v>
                </c:pt>
                <c:pt idx="7">
                  <c:v>3.2853985544254477E-6</c:v>
                </c:pt>
                <c:pt idx="8">
                  <c:v>4.4526456286511975E-6</c:v>
                </c:pt>
                <c:pt idx="9">
                  <c:v>6.5979847933103473E-6</c:v>
                </c:pt>
                <c:pt idx="10">
                  <c:v>9.0452017089387082E-6</c:v>
                </c:pt>
                <c:pt idx="11">
                  <c:v>9.1649700525750207E-6</c:v>
                </c:pt>
                <c:pt idx="12">
                  <c:v>1.136468847448651E-5</c:v>
                </c:pt>
                <c:pt idx="13">
                  <c:v>1.5921249192108831E-5</c:v>
                </c:pt>
                <c:pt idx="14">
                  <c:v>2.8972616135386329E-5</c:v>
                </c:pt>
                <c:pt idx="15">
                  <c:v>3.2024129772496762E-5</c:v>
                </c:pt>
                <c:pt idx="16">
                  <c:v>5.0212866690988765E-5</c:v>
                </c:pt>
                <c:pt idx="17">
                  <c:v>5.0297992364651163E-5</c:v>
                </c:pt>
                <c:pt idx="18">
                  <c:v>5.3158206919119983E-5</c:v>
                </c:pt>
                <c:pt idx="19">
                  <c:v>7.8953166576932885E-5</c:v>
                </c:pt>
                <c:pt idx="20">
                  <c:v>8.1676940011725491E-5</c:v>
                </c:pt>
                <c:pt idx="21">
                  <c:v>9.1894265192597386E-5</c:v>
                </c:pt>
                <c:pt idx="22">
                  <c:v>1.3045456104467579E-4</c:v>
                </c:pt>
                <c:pt idx="23">
                  <c:v>1.5995890082923749E-4</c:v>
                </c:pt>
                <c:pt idx="24">
                  <c:v>1.6268028740652749E-4</c:v>
                </c:pt>
                <c:pt idx="25">
                  <c:v>2.6275910573874447E-4</c:v>
                </c:pt>
                <c:pt idx="26">
                  <c:v>2.6281605194522083E-4</c:v>
                </c:pt>
                <c:pt idx="27">
                  <c:v>2.6464528768585147E-4</c:v>
                </c:pt>
                <c:pt idx="28">
                  <c:v>2.7808184974737767E-4</c:v>
                </c:pt>
                <c:pt idx="29">
                  <c:v>4.1650013272962166E-4</c:v>
                </c:pt>
                <c:pt idx="30">
                  <c:v>4.4272886949684484E-4</c:v>
                </c:pt>
                <c:pt idx="31">
                  <c:v>5.0041318351863628E-4</c:v>
                </c:pt>
                <c:pt idx="32">
                  <c:v>5.0201386297120594E-4</c:v>
                </c:pt>
                <c:pt idx="33">
                  <c:v>6.4836265608042998E-4</c:v>
                </c:pt>
                <c:pt idx="34">
                  <c:v>6.4928959490719832E-4</c:v>
                </c:pt>
                <c:pt idx="35">
                  <c:v>6.4930776968937496E-4</c:v>
                </c:pt>
                <c:pt idx="36">
                  <c:v>8.1090481865001799E-4</c:v>
                </c:pt>
                <c:pt idx="37">
                  <c:v>8.2157199588657763E-4</c:v>
                </c:pt>
                <c:pt idx="38">
                  <c:v>8.3795332089594817E-4</c:v>
                </c:pt>
                <c:pt idx="39">
                  <c:v>8.3866135536629042E-4</c:v>
                </c:pt>
                <c:pt idx="40">
                  <c:v>8.8898665382482797E-4</c:v>
                </c:pt>
                <c:pt idx="41">
                  <c:v>1.221408662327125E-3</c:v>
                </c:pt>
                <c:pt idx="42">
                  <c:v>1.3440142477577921E-3</c:v>
                </c:pt>
                <c:pt idx="43">
                  <c:v>1.3442571715706687E-3</c:v>
                </c:pt>
                <c:pt idx="44">
                  <c:v>1.3494829683582754E-3</c:v>
                </c:pt>
                <c:pt idx="45">
                  <c:v>1.3564700721055928E-3</c:v>
                </c:pt>
                <c:pt idx="46">
                  <c:v>1.3564734898267796E-3</c:v>
                </c:pt>
                <c:pt idx="47">
                  <c:v>1.3566864818494338E-3</c:v>
                </c:pt>
                <c:pt idx="48">
                  <c:v>1.5019242043038438E-3</c:v>
                </c:pt>
                <c:pt idx="49">
                  <c:v>1.8841169674212188E-3</c:v>
                </c:pt>
                <c:pt idx="50">
                  <c:v>1.9521361625526922E-3</c:v>
                </c:pt>
                <c:pt idx="51">
                  <c:v>1.977414551862379E-3</c:v>
                </c:pt>
                <c:pt idx="52">
                  <c:v>2.2488538797938492E-3</c:v>
                </c:pt>
                <c:pt idx="53">
                  <c:v>2.5221792696433201E-3</c:v>
                </c:pt>
                <c:pt idx="54">
                  <c:v>2.5236662587462535E-3</c:v>
                </c:pt>
                <c:pt idx="55">
                  <c:v>2.5237054553813869E-3</c:v>
                </c:pt>
                <c:pt idx="56">
                  <c:v>2.5251511602979075E-3</c:v>
                </c:pt>
                <c:pt idx="57">
                  <c:v>2.5251890488481787E-3</c:v>
                </c:pt>
                <c:pt idx="58">
                  <c:v>2.5511386459707787E-3</c:v>
                </c:pt>
                <c:pt idx="59">
                  <c:v>2.6184954600493339E-3</c:v>
                </c:pt>
                <c:pt idx="60">
                  <c:v>3.003573599708521E-3</c:v>
                </c:pt>
                <c:pt idx="61">
                  <c:v>3.1522122168893447E-3</c:v>
                </c:pt>
                <c:pt idx="62">
                  <c:v>3.1591050016801145E-3</c:v>
                </c:pt>
                <c:pt idx="63">
                  <c:v>3.1593274744241553E-3</c:v>
                </c:pt>
                <c:pt idx="64">
                  <c:v>3.1593308104852203E-3</c:v>
                </c:pt>
                <c:pt idx="65">
                  <c:v>3.1647689621592369E-3</c:v>
                </c:pt>
                <c:pt idx="66">
                  <c:v>3.1650077034187365E-3</c:v>
                </c:pt>
                <c:pt idx="67">
                  <c:v>3.2884198015620614E-3</c:v>
                </c:pt>
                <c:pt idx="68">
                  <c:v>3.6283656247685305E-3</c:v>
                </c:pt>
                <c:pt idx="69">
                  <c:v>3.6806764666951291E-3</c:v>
                </c:pt>
                <c:pt idx="70">
                  <c:v>3.6814234322934147E-3</c:v>
                </c:pt>
                <c:pt idx="71">
                  <c:v>3.6978605871540973E-3</c:v>
                </c:pt>
                <c:pt idx="72">
                  <c:v>3.8654718901045852E-3</c:v>
                </c:pt>
                <c:pt idx="73">
                  <c:v>3.8767041773274582E-3</c:v>
                </c:pt>
                <c:pt idx="74">
                  <c:v>4.0265906861815361E-3</c:v>
                </c:pt>
                <c:pt idx="75">
                  <c:v>4.0275169616806701E-3</c:v>
                </c:pt>
                <c:pt idx="76">
                  <c:v>4.0275350252242511E-3</c:v>
                </c:pt>
                <c:pt idx="77">
                  <c:v>4.0292415766283399E-3</c:v>
                </c:pt>
                <c:pt idx="78">
                  <c:v>4.0899747033754019E-3</c:v>
                </c:pt>
                <c:pt idx="79">
                  <c:v>4.1167610435807753E-3</c:v>
                </c:pt>
                <c:pt idx="80">
                  <c:v>4.2605679469105663E-3</c:v>
                </c:pt>
                <c:pt idx="81">
                  <c:v>4.2748857953057318E-3</c:v>
                </c:pt>
                <c:pt idx="82">
                  <c:v>4.2767471942198017E-3</c:v>
                </c:pt>
                <c:pt idx="83">
                  <c:v>4.2768048056061759E-3</c:v>
                </c:pt>
                <c:pt idx="84">
                  <c:v>4.3821857202777483E-3</c:v>
                </c:pt>
                <c:pt idx="85">
                  <c:v>4.4128446524349611E-3</c:v>
                </c:pt>
                <c:pt idx="86">
                  <c:v>4.415780265951884E-3</c:v>
                </c:pt>
                <c:pt idx="87">
                  <c:v>4.4569278689399255E-3</c:v>
                </c:pt>
                <c:pt idx="88">
                  <c:v>4.4597486965637281E-3</c:v>
                </c:pt>
                <c:pt idx="89">
                  <c:v>4.4869985607943657E-3</c:v>
                </c:pt>
                <c:pt idx="90">
                  <c:v>4.4980150158209159E-3</c:v>
                </c:pt>
                <c:pt idx="91">
                  <c:v>4.5011374786182203E-3</c:v>
                </c:pt>
                <c:pt idx="92">
                  <c:v>4.5012252515615149E-3</c:v>
                </c:pt>
                <c:pt idx="93">
                  <c:v>4.5207022895138206E-3</c:v>
                </c:pt>
                <c:pt idx="94">
                  <c:v>4.5239179077270399E-3</c:v>
                </c:pt>
                <c:pt idx="95">
                  <c:v>4.5380488770338798E-3</c:v>
                </c:pt>
                <c:pt idx="96">
                  <c:v>4.5430197153327398E-3</c:v>
                </c:pt>
                <c:pt idx="97">
                  <c:v>4.5454485850786796E-3</c:v>
                </c:pt>
                <c:pt idx="98">
                  <c:v>4.545574282587948E-3</c:v>
                </c:pt>
                <c:pt idx="99">
                  <c:v>4.5481997246733371E-3</c:v>
                </c:pt>
                <c:pt idx="100">
                  <c:v>4.550532737835314E-3</c:v>
                </c:pt>
                <c:pt idx="101">
                  <c:v>4.5518358518414114E-3</c:v>
                </c:pt>
                <c:pt idx="102">
                  <c:v>4.5528762632750025E-3</c:v>
                </c:pt>
                <c:pt idx="103">
                  <c:v>4.5544200704380963E-3</c:v>
                </c:pt>
                <c:pt idx="104">
                  <c:v>4.5545574368060461E-3</c:v>
                </c:pt>
                <c:pt idx="105">
                  <c:v>4.5546950960311276E-3</c:v>
                </c:pt>
                <c:pt idx="106">
                  <c:v>4.5551919670815191E-3</c:v>
                </c:pt>
                <c:pt idx="107">
                  <c:v>4.5552062370484286E-3</c:v>
                </c:pt>
                <c:pt idx="108">
                  <c:v>4.5553283010592305E-3</c:v>
                </c:pt>
                <c:pt idx="109">
                  <c:v>4.5554674585167963E-3</c:v>
                </c:pt>
                <c:pt idx="110">
                  <c:v>4.556244658706147E-3</c:v>
                </c:pt>
                <c:pt idx="111">
                  <c:v>4.5571344545123583E-3</c:v>
                </c:pt>
                <c:pt idx="112">
                  <c:v>4.5580099192902637E-3</c:v>
                </c:pt>
                <c:pt idx="113">
                  <c:v>4.5589109867429731E-3</c:v>
                </c:pt>
                <c:pt idx="114">
                  <c:v>4.5590008184333087E-3</c:v>
                </c:pt>
                <c:pt idx="115">
                  <c:v>4.559838699246116E-3</c:v>
                </c:pt>
                <c:pt idx="116">
                  <c:v>4.5629432378710899E-3</c:v>
                </c:pt>
                <c:pt idx="117">
                  <c:v>4.578016081416776E-3</c:v>
                </c:pt>
                <c:pt idx="118">
                  <c:v>4.5878684771277455E-3</c:v>
                </c:pt>
                <c:pt idx="119">
                  <c:v>4.6050346469938483E-3</c:v>
                </c:pt>
                <c:pt idx="120">
                  <c:v>4.6056289469618931E-3</c:v>
                </c:pt>
                <c:pt idx="121">
                  <c:v>4.6269884387714942E-3</c:v>
                </c:pt>
                <c:pt idx="122">
                  <c:v>4.6336255414072989E-3</c:v>
                </c:pt>
                <c:pt idx="123">
                  <c:v>4.6418524641853569E-3</c:v>
                </c:pt>
                <c:pt idx="124">
                  <c:v>4.6608789336589906E-3</c:v>
                </c:pt>
                <c:pt idx="125">
                  <c:v>4.6612756259926382E-3</c:v>
                </c:pt>
                <c:pt idx="126">
                  <c:v>4.7529293683703545E-3</c:v>
                </c:pt>
                <c:pt idx="127">
                  <c:v>4.8804943572760585E-3</c:v>
                </c:pt>
                <c:pt idx="128">
                  <c:v>4.9125219029098506E-3</c:v>
                </c:pt>
                <c:pt idx="129">
                  <c:v>5.0931432236871995E-3</c:v>
                </c:pt>
                <c:pt idx="130">
                  <c:v>5.1058948234480256E-3</c:v>
                </c:pt>
                <c:pt idx="131">
                  <c:v>5.1213790835105688E-3</c:v>
                </c:pt>
                <c:pt idx="132">
                  <c:v>5.3275715387131901E-3</c:v>
                </c:pt>
                <c:pt idx="133">
                  <c:v>5.3276978872442661E-3</c:v>
                </c:pt>
                <c:pt idx="134">
                  <c:v>5.5106240320831551E-3</c:v>
                </c:pt>
                <c:pt idx="135">
                  <c:v>5.5170721168296003E-3</c:v>
                </c:pt>
                <c:pt idx="136">
                  <c:v>5.7874107449980309E-3</c:v>
                </c:pt>
                <c:pt idx="137">
                  <c:v>5.8591309795941789E-3</c:v>
                </c:pt>
                <c:pt idx="138">
                  <c:v>6.5596615691496602E-3</c:v>
                </c:pt>
                <c:pt idx="139">
                  <c:v>6.579768761430029E-3</c:v>
                </c:pt>
                <c:pt idx="140">
                  <c:v>6.6937802793116544E-3</c:v>
                </c:pt>
                <c:pt idx="141">
                  <c:v>7.6611513461400252E-3</c:v>
                </c:pt>
                <c:pt idx="142">
                  <c:v>7.6611750563051612E-3</c:v>
                </c:pt>
                <c:pt idx="143">
                  <c:v>7.6628616614218487E-3</c:v>
                </c:pt>
                <c:pt idx="144">
                  <c:v>8.683942745654389E-3</c:v>
                </c:pt>
                <c:pt idx="145">
                  <c:v>8.7324758932142924E-3</c:v>
                </c:pt>
                <c:pt idx="146">
                  <c:v>8.7515806392926311E-3</c:v>
                </c:pt>
                <c:pt idx="147">
                  <c:v>8.8457711811012821E-3</c:v>
                </c:pt>
                <c:pt idx="148">
                  <c:v>9.2495633839760998E-3</c:v>
                </c:pt>
                <c:pt idx="149">
                  <c:v>1.0103237991329058E-2</c:v>
                </c:pt>
                <c:pt idx="150">
                  <c:v>1.0103509610553179E-2</c:v>
                </c:pt>
                <c:pt idx="151">
                  <c:v>1.1232700872407029E-2</c:v>
                </c:pt>
                <c:pt idx="152">
                  <c:v>1.1243012270568809E-2</c:v>
                </c:pt>
                <c:pt idx="153">
                  <c:v>1.1715707716691472E-2</c:v>
                </c:pt>
                <c:pt idx="154">
                  <c:v>1.4034715292906601E-2</c:v>
                </c:pt>
                <c:pt idx="155">
                  <c:v>1.4045937166324194E-2</c:v>
                </c:pt>
                <c:pt idx="156">
                  <c:v>1.4120612346694712E-2</c:v>
                </c:pt>
                <c:pt idx="157">
                  <c:v>1.6782175973453401E-2</c:v>
                </c:pt>
                <c:pt idx="158">
                  <c:v>1.6962165619741829E-2</c:v>
                </c:pt>
                <c:pt idx="159">
                  <c:v>1.6963705585558403E-2</c:v>
                </c:pt>
                <c:pt idx="160">
                  <c:v>1.7315470719357177E-2</c:v>
                </c:pt>
                <c:pt idx="161">
                  <c:v>1.9215673622352877E-2</c:v>
                </c:pt>
                <c:pt idx="162">
                  <c:v>1.925333359119822E-2</c:v>
                </c:pt>
                <c:pt idx="163">
                  <c:v>2.0266668937334621E-2</c:v>
                </c:pt>
                <c:pt idx="164">
                  <c:v>2.0271626752327531E-2</c:v>
                </c:pt>
                <c:pt idx="165">
                  <c:v>2.1303015712501171E-2</c:v>
                </c:pt>
                <c:pt idx="166">
                  <c:v>2.1308180325282571E-2</c:v>
                </c:pt>
                <c:pt idx="167">
                  <c:v>2.3198421209081631E-2</c:v>
                </c:pt>
                <c:pt idx="168">
                  <c:v>2.3234954879359698E-2</c:v>
                </c:pt>
                <c:pt idx="169">
                  <c:v>2.3597273818256815E-2</c:v>
                </c:pt>
                <c:pt idx="170">
                  <c:v>2.6274334039788974E-2</c:v>
                </c:pt>
                <c:pt idx="171">
                  <c:v>2.6450774927331281E-2</c:v>
                </c:pt>
                <c:pt idx="172">
                  <c:v>2.6452264643766224E-2</c:v>
                </c:pt>
                <c:pt idx="173">
                  <c:v>2.6529944700454673E-2</c:v>
                </c:pt>
                <c:pt idx="174">
                  <c:v>2.8889123423387834E-2</c:v>
                </c:pt>
                <c:pt idx="175">
                  <c:v>2.8900908444848494E-2</c:v>
                </c:pt>
                <c:pt idx="176">
                  <c:v>2.9370150462914812E-2</c:v>
                </c:pt>
                <c:pt idx="177">
                  <c:v>2.9380243932634838E-2</c:v>
                </c:pt>
                <c:pt idx="178">
                  <c:v>3.0541513707552898E-2</c:v>
                </c:pt>
                <c:pt idx="179">
                  <c:v>3.1399617730118304E-2</c:v>
                </c:pt>
                <c:pt idx="180">
                  <c:v>3.1399882441501908E-2</c:v>
                </c:pt>
                <c:pt idx="181">
                  <c:v>3.1819922062042941E-2</c:v>
                </c:pt>
                <c:pt idx="182">
                  <c:v>3.1918805948085709E-2</c:v>
                </c:pt>
                <c:pt idx="183">
                  <c:v>3.1966847962753724E-2</c:v>
                </c:pt>
                <c:pt idx="184">
                  <c:v>3.1987093002685117E-2</c:v>
                </c:pt>
                <c:pt idx="185">
                  <c:v>3.3027147299142579E-2</c:v>
                </c:pt>
                <c:pt idx="186">
                  <c:v>3.3028812076646236E-2</c:v>
                </c:pt>
                <c:pt idx="187">
                  <c:v>3.4025004334935383E-2</c:v>
                </c:pt>
                <c:pt idx="188">
                  <c:v>3.4139342909113156E-2</c:v>
                </c:pt>
                <c:pt idx="189">
                  <c:v>3.4139366190858667E-2</c:v>
                </c:pt>
                <c:pt idx="190">
                  <c:v>3.4868219077047118E-2</c:v>
                </c:pt>
                <c:pt idx="191">
                  <c:v>3.4889722799980642E-2</c:v>
                </c:pt>
                <c:pt idx="192">
                  <c:v>3.4965703430066469E-2</c:v>
                </c:pt>
                <c:pt idx="193">
                  <c:v>3.5249848690124E-2</c:v>
                </c:pt>
                <c:pt idx="194">
                  <c:v>3.5435791805396417E-2</c:v>
                </c:pt>
                <c:pt idx="195">
                  <c:v>3.5442238385848326E-2</c:v>
                </c:pt>
                <c:pt idx="196">
                  <c:v>3.5442364184615785E-2</c:v>
                </c:pt>
                <c:pt idx="197">
                  <c:v>3.5654754294299221E-2</c:v>
                </c:pt>
                <c:pt idx="198">
                  <c:v>3.5671459364835796E-2</c:v>
                </c:pt>
                <c:pt idx="199">
                  <c:v>3.5859865036007015E-2</c:v>
                </c:pt>
                <c:pt idx="200">
                  <c:v>3.5872792446500532E-2</c:v>
                </c:pt>
                <c:pt idx="201">
                  <c:v>3.590703036247591E-2</c:v>
                </c:pt>
                <c:pt idx="202">
                  <c:v>3.6041478904287667E-2</c:v>
                </c:pt>
                <c:pt idx="203">
                  <c:v>3.613889712063173E-2</c:v>
                </c:pt>
                <c:pt idx="204">
                  <c:v>3.6139297516882024E-2</c:v>
                </c:pt>
                <c:pt idx="205">
                  <c:v>3.6158847868254421E-2</c:v>
                </c:pt>
                <c:pt idx="206">
                  <c:v>3.6167798909718711E-2</c:v>
                </c:pt>
                <c:pt idx="207">
                  <c:v>3.6190039838440463E-2</c:v>
                </c:pt>
                <c:pt idx="208">
                  <c:v>3.6197196750789182E-2</c:v>
                </c:pt>
                <c:pt idx="209">
                  <c:v>3.6197805422634961E-2</c:v>
                </c:pt>
                <c:pt idx="210">
                  <c:v>3.6215925706522996E-2</c:v>
                </c:pt>
                <c:pt idx="211">
                  <c:v>3.6232001798787342E-2</c:v>
                </c:pt>
                <c:pt idx="212">
                  <c:v>3.6242621935717347E-2</c:v>
                </c:pt>
                <c:pt idx="213">
                  <c:v>3.6246030279598412E-2</c:v>
                </c:pt>
                <c:pt idx="214">
                  <c:v>3.62469001451175E-2</c:v>
                </c:pt>
                <c:pt idx="215">
                  <c:v>3.6246998135195455E-2</c:v>
                </c:pt>
                <c:pt idx="216">
                  <c:v>3.6247946710077833E-2</c:v>
                </c:pt>
                <c:pt idx="217">
                  <c:v>3.6248902200459274E-2</c:v>
                </c:pt>
                <c:pt idx="218">
                  <c:v>3.6249850912845813E-2</c:v>
                </c:pt>
                <c:pt idx="219">
                  <c:v>3.6250690418777723E-2</c:v>
                </c:pt>
                <c:pt idx="220">
                  <c:v>3.6252576359833248E-2</c:v>
                </c:pt>
                <c:pt idx="221">
                  <c:v>3.6255240761799423E-2</c:v>
                </c:pt>
                <c:pt idx="222">
                  <c:v>3.6256496849080819E-2</c:v>
                </c:pt>
                <c:pt idx="223">
                  <c:v>3.6259368339886716E-2</c:v>
                </c:pt>
                <c:pt idx="224">
                  <c:v>3.625976759244362E-2</c:v>
                </c:pt>
                <c:pt idx="225">
                  <c:v>3.6259842359157239E-2</c:v>
                </c:pt>
                <c:pt idx="226">
                  <c:v>3.6262683551496214E-2</c:v>
                </c:pt>
                <c:pt idx="227">
                  <c:v>3.6303088737515893E-2</c:v>
                </c:pt>
                <c:pt idx="228">
                  <c:v>3.6323477349130578E-2</c:v>
                </c:pt>
                <c:pt idx="229">
                  <c:v>3.632880006793316E-2</c:v>
                </c:pt>
                <c:pt idx="230">
                  <c:v>3.638921203374456E-2</c:v>
                </c:pt>
                <c:pt idx="231">
                  <c:v>3.6390067589452603E-2</c:v>
                </c:pt>
                <c:pt idx="232">
                  <c:v>3.6392554356860105E-2</c:v>
                </c:pt>
                <c:pt idx="233">
                  <c:v>3.6460512881899394E-2</c:v>
                </c:pt>
                <c:pt idx="234">
                  <c:v>3.6515246160236582E-2</c:v>
                </c:pt>
                <c:pt idx="235">
                  <c:v>3.6520091469733992E-2</c:v>
                </c:pt>
                <c:pt idx="236">
                  <c:v>3.6552593030132162E-2</c:v>
                </c:pt>
                <c:pt idx="237">
                  <c:v>3.6705827718642253E-2</c:v>
                </c:pt>
                <c:pt idx="238">
                  <c:v>3.6708633513164009E-2</c:v>
                </c:pt>
                <c:pt idx="239">
                  <c:v>3.7069316853133971E-2</c:v>
                </c:pt>
                <c:pt idx="240">
                  <c:v>3.764921518524051E-2</c:v>
                </c:pt>
                <c:pt idx="241">
                  <c:v>3.7697351330213895E-2</c:v>
                </c:pt>
                <c:pt idx="242">
                  <c:v>3.8352345243249125E-2</c:v>
                </c:pt>
                <c:pt idx="243">
                  <c:v>3.8368576461770471E-2</c:v>
                </c:pt>
                <c:pt idx="244">
                  <c:v>3.8487122076829548E-2</c:v>
                </c:pt>
                <c:pt idx="245">
                  <c:v>3.9062006546488649E-2</c:v>
                </c:pt>
                <c:pt idx="246">
                  <c:v>3.9629475148836364E-2</c:v>
                </c:pt>
                <c:pt idx="247">
                  <c:v>3.9660992088803644E-2</c:v>
                </c:pt>
                <c:pt idx="248">
                  <c:v>4.1154161393412693E-2</c:v>
                </c:pt>
                <c:pt idx="249">
                  <c:v>4.1154449271417877E-2</c:v>
                </c:pt>
                <c:pt idx="250">
                  <c:v>4.119144209646497E-2</c:v>
                </c:pt>
                <c:pt idx="251">
                  <c:v>4.3893236611329919E-2</c:v>
                </c:pt>
                <c:pt idx="252">
                  <c:v>4.4299902542245022E-2</c:v>
                </c:pt>
                <c:pt idx="253">
                  <c:v>4.4544092472496466E-2</c:v>
                </c:pt>
                <c:pt idx="254">
                  <c:v>4.778233247285596E-2</c:v>
                </c:pt>
                <c:pt idx="255">
                  <c:v>4.8923022802442179E-2</c:v>
                </c:pt>
                <c:pt idx="256">
                  <c:v>4.8986484894543721E-2</c:v>
                </c:pt>
                <c:pt idx="257">
                  <c:v>4.9279049260178141E-2</c:v>
                </c:pt>
                <c:pt idx="258">
                  <c:v>5.2352105428533011E-2</c:v>
                </c:pt>
                <c:pt idx="259">
                  <c:v>5.2373337740532565E-2</c:v>
                </c:pt>
                <c:pt idx="260">
                  <c:v>5.5626389851933522E-2</c:v>
                </c:pt>
                <c:pt idx="261">
                  <c:v>5.5636349322075944E-2</c:v>
                </c:pt>
                <c:pt idx="262">
                  <c:v>5.7865244427634334E-2</c:v>
                </c:pt>
                <c:pt idx="263">
                  <c:v>5.8175664712884975E-2</c:v>
                </c:pt>
                <c:pt idx="264">
                  <c:v>6.4180454483183769E-2</c:v>
                </c:pt>
                <c:pt idx="265">
                  <c:v>6.4247768559527796E-2</c:v>
                </c:pt>
                <c:pt idx="266">
                  <c:v>7.2672754216450475E-2</c:v>
                </c:pt>
                <c:pt idx="267">
                  <c:v>7.2775080386877702E-2</c:v>
                </c:pt>
                <c:pt idx="268">
                  <c:v>7.4095561508992741E-2</c:v>
                </c:pt>
                <c:pt idx="269">
                  <c:v>7.4957057135088462E-2</c:v>
                </c:pt>
                <c:pt idx="270">
                  <c:v>7.4983413627634637E-2</c:v>
                </c:pt>
                <c:pt idx="271">
                  <c:v>8.2336885468446516E-2</c:v>
                </c:pt>
                <c:pt idx="272">
                  <c:v>8.5994017293465772E-2</c:v>
                </c:pt>
                <c:pt idx="273">
                  <c:v>8.623221666717347E-2</c:v>
                </c:pt>
                <c:pt idx="274">
                  <c:v>8.6284440424039086E-2</c:v>
                </c:pt>
                <c:pt idx="275">
                  <c:v>8.9871010077682389E-2</c:v>
                </c:pt>
                <c:pt idx="276">
                  <c:v>9.7313013081212402E-2</c:v>
                </c:pt>
                <c:pt idx="277">
                  <c:v>9.7541848320476104E-2</c:v>
                </c:pt>
                <c:pt idx="278">
                  <c:v>9.7591392149209227E-2</c:v>
                </c:pt>
                <c:pt idx="279">
                  <c:v>9.8483286680068366E-2</c:v>
                </c:pt>
                <c:pt idx="280">
                  <c:v>0.10694279926534683</c:v>
                </c:pt>
                <c:pt idx="281">
                  <c:v>0.10822759905237163</c:v>
                </c:pt>
                <c:pt idx="282">
                  <c:v>0.10825554637752477</c:v>
                </c:pt>
                <c:pt idx="283">
                  <c:v>0.10836273817423227</c:v>
                </c:pt>
                <c:pt idx="284">
                  <c:v>0.11434601868948711</c:v>
                </c:pt>
                <c:pt idx="285">
                  <c:v>0.11663738949572523</c:v>
                </c:pt>
                <c:pt idx="286">
                  <c:v>0.11670164053083626</c:v>
                </c:pt>
                <c:pt idx="287">
                  <c:v>0.11700176626962946</c:v>
                </c:pt>
                <c:pt idx="288">
                  <c:v>0.1202154614150486</c:v>
                </c:pt>
                <c:pt idx="289">
                  <c:v>0.12335224353722712</c:v>
                </c:pt>
                <c:pt idx="290">
                  <c:v>0.12336287072768749</c:v>
                </c:pt>
                <c:pt idx="291">
                  <c:v>0.1236681416213381</c:v>
                </c:pt>
                <c:pt idx="292">
                  <c:v>0.12478576795521966</c:v>
                </c:pt>
                <c:pt idx="293">
                  <c:v>0.12480814602492066</c:v>
                </c:pt>
                <c:pt idx="294">
                  <c:v>0.1280885490032044</c:v>
                </c:pt>
                <c:pt idx="295">
                  <c:v>0.12814951228076701</c:v>
                </c:pt>
                <c:pt idx="296">
                  <c:v>0.1308615766020762</c:v>
                </c:pt>
                <c:pt idx="297">
                  <c:v>0.13128343491241459</c:v>
                </c:pt>
                <c:pt idx="298">
                  <c:v>0.13152105324308583</c:v>
                </c:pt>
                <c:pt idx="299">
                  <c:v>0.13300695452742009</c:v>
                </c:pt>
                <c:pt idx="300">
                  <c:v>0.13300726038351529</c:v>
                </c:pt>
                <c:pt idx="301">
                  <c:v>0.133599368475084</c:v>
                </c:pt>
                <c:pt idx="302">
                  <c:v>0.13363257653871474</c:v>
                </c:pt>
                <c:pt idx="303">
                  <c:v>0.13419236827388747</c:v>
                </c:pt>
                <c:pt idx="304">
                  <c:v>0.13422812868391767</c:v>
                </c:pt>
                <c:pt idx="305">
                  <c:v>0.13489691776970944</c:v>
                </c:pt>
                <c:pt idx="306">
                  <c:v>0.13501301209532562</c:v>
                </c:pt>
                <c:pt idx="307">
                  <c:v>0.13506336455120457</c:v>
                </c:pt>
                <c:pt idx="308">
                  <c:v>0.13565007591071385</c:v>
                </c:pt>
                <c:pt idx="309">
                  <c:v>0.135665855744738</c:v>
                </c:pt>
                <c:pt idx="310">
                  <c:v>0.13602737926077585</c:v>
                </c:pt>
                <c:pt idx="311">
                  <c:v>0.13603036136067545</c:v>
                </c:pt>
                <c:pt idx="312">
                  <c:v>0.13618256501154027</c:v>
                </c:pt>
                <c:pt idx="313">
                  <c:v>0.13623941163290906</c:v>
                </c:pt>
                <c:pt idx="314">
                  <c:v>0.13627144320056264</c:v>
                </c:pt>
                <c:pt idx="315">
                  <c:v>0.13634136599570457</c:v>
                </c:pt>
                <c:pt idx="316">
                  <c:v>0.13634610208687234</c:v>
                </c:pt>
                <c:pt idx="317">
                  <c:v>0.13634872652491961</c:v>
                </c:pt>
                <c:pt idx="318">
                  <c:v>0.1364103165123027</c:v>
                </c:pt>
                <c:pt idx="319">
                  <c:v>0.13645112599265038</c:v>
                </c:pt>
                <c:pt idx="320">
                  <c:v>0.13647151968611734</c:v>
                </c:pt>
                <c:pt idx="321">
                  <c:v>0.13647679637752316</c:v>
                </c:pt>
                <c:pt idx="322">
                  <c:v>0.13647976832215269</c:v>
                </c:pt>
                <c:pt idx="323">
                  <c:v>0.13648060896846614</c:v>
                </c:pt>
                <c:pt idx="324">
                  <c:v>0.13648358638741007</c:v>
                </c:pt>
                <c:pt idx="325">
                  <c:v>0.13648632263160596</c:v>
                </c:pt>
                <c:pt idx="326">
                  <c:v>0.13648672085460339</c:v>
                </c:pt>
                <c:pt idx="327">
                  <c:v>0.13648798573270138</c:v>
                </c:pt>
                <c:pt idx="328">
                  <c:v>0.1364880595864997</c:v>
                </c:pt>
                <c:pt idx="329">
                  <c:v>0.13648997818024211</c:v>
                </c:pt>
                <c:pt idx="330">
                  <c:v>0.1364901196396047</c:v>
                </c:pt>
                <c:pt idx="331">
                  <c:v>0.13649173655047697</c:v>
                </c:pt>
                <c:pt idx="332">
                  <c:v>0.13649249351525197</c:v>
                </c:pt>
                <c:pt idx="333">
                  <c:v>0.13650164058663281</c:v>
                </c:pt>
                <c:pt idx="334">
                  <c:v>0.13651171928266798</c:v>
                </c:pt>
                <c:pt idx="335">
                  <c:v>0.136542325848832</c:v>
                </c:pt>
                <c:pt idx="336">
                  <c:v>0.13654471221322501</c:v>
                </c:pt>
                <c:pt idx="337">
                  <c:v>0.13661438363405162</c:v>
                </c:pt>
                <c:pt idx="338">
                  <c:v>0.1366758505864665</c:v>
                </c:pt>
                <c:pt idx="339">
                  <c:v>0.13671453141366272</c:v>
                </c:pt>
                <c:pt idx="340">
                  <c:v>0.13683389175486912</c:v>
                </c:pt>
                <c:pt idx="341">
                  <c:v>0.13705778544812308</c:v>
                </c:pt>
                <c:pt idx="342">
                  <c:v>0.13706137633493581</c:v>
                </c:pt>
                <c:pt idx="343">
                  <c:v>0.13718780568638056</c:v>
                </c:pt>
                <c:pt idx="344">
                  <c:v>0.13747809230624802</c:v>
                </c:pt>
                <c:pt idx="345">
                  <c:v>0.13793866351120043</c:v>
                </c:pt>
                <c:pt idx="346">
                  <c:v>0.13801548114436757</c:v>
                </c:pt>
                <c:pt idx="347">
                  <c:v>0.1381134386119012</c:v>
                </c:pt>
                <c:pt idx="348">
                  <c:v>0.13811852217799586</c:v>
                </c:pt>
                <c:pt idx="349">
                  <c:v>0.13870321181379383</c:v>
                </c:pt>
                <c:pt idx="350">
                  <c:v>0.13977667583282927</c:v>
                </c:pt>
                <c:pt idx="351">
                  <c:v>0.13982903061805069</c:v>
                </c:pt>
                <c:pt idx="352">
                  <c:v>0.14051365919473435</c:v>
                </c:pt>
                <c:pt idx="353">
                  <c:v>0.14096171176328506</c:v>
                </c:pt>
                <c:pt idx="354">
                  <c:v>0.14098159297281113</c:v>
                </c:pt>
                <c:pt idx="355">
                  <c:v>0.14313633763295996</c:v>
                </c:pt>
                <c:pt idx="356">
                  <c:v>0.14325142805657215</c:v>
                </c:pt>
                <c:pt idx="357">
                  <c:v>0.14608144036931675</c:v>
                </c:pt>
                <c:pt idx="358">
                  <c:v>0.14628279714772557</c:v>
                </c:pt>
                <c:pt idx="359">
                  <c:v>0.14628828760628287</c:v>
                </c:pt>
                <c:pt idx="360">
                  <c:v>0.14877901037214827</c:v>
                </c:pt>
                <c:pt idx="361">
                  <c:v>0.14988202059977693</c:v>
                </c:pt>
                <c:pt idx="362">
                  <c:v>0.14992400324707927</c:v>
                </c:pt>
                <c:pt idx="363">
                  <c:v>0.15608018188483141</c:v>
                </c:pt>
                <c:pt idx="364">
                  <c:v>0.15775990511330207</c:v>
                </c:pt>
                <c:pt idx="365">
                  <c:v>0.15788963747744092</c:v>
                </c:pt>
                <c:pt idx="366">
                  <c:v>0.15789021027612257</c:v>
                </c:pt>
                <c:pt idx="367">
                  <c:v>0.16302076167930038</c:v>
                </c:pt>
                <c:pt idx="368">
                  <c:v>0.16993110638712008</c:v>
                </c:pt>
                <c:pt idx="369">
                  <c:v>0.169936549680653</c:v>
                </c:pt>
                <c:pt idx="370">
                  <c:v>0.17051050959054531</c:v>
                </c:pt>
                <c:pt idx="371">
                  <c:v>0.171758908309075</c:v>
                </c:pt>
                <c:pt idx="372">
                  <c:v>0.1831442848294457</c:v>
                </c:pt>
                <c:pt idx="373">
                  <c:v>0.18746646024430996</c:v>
                </c:pt>
                <c:pt idx="374">
                  <c:v>0.18752876300534782</c:v>
                </c:pt>
                <c:pt idx="375">
                  <c:v>0.18763347117411597</c:v>
                </c:pt>
                <c:pt idx="376">
                  <c:v>0.19379529792494318</c:v>
                </c:pt>
                <c:pt idx="377">
                  <c:v>0.20788074498693559</c:v>
                </c:pt>
                <c:pt idx="378">
                  <c:v>0.20788632927773687</c:v>
                </c:pt>
                <c:pt idx="379">
                  <c:v>0.20868052653049743</c:v>
                </c:pt>
                <c:pt idx="380">
                  <c:v>0.20868530058989224</c:v>
                </c:pt>
                <c:pt idx="381">
                  <c:v>0.20978315176771237</c:v>
                </c:pt>
                <c:pt idx="382">
                  <c:v>0.22578438084662286</c:v>
                </c:pt>
                <c:pt idx="383">
                  <c:v>0.23171059363420562</c:v>
                </c:pt>
                <c:pt idx="384">
                  <c:v>0.23180521988300509</c:v>
                </c:pt>
                <c:pt idx="385">
                  <c:v>0.23189745541071199</c:v>
                </c:pt>
                <c:pt idx="386">
                  <c:v>0.23775478417925802</c:v>
                </c:pt>
                <c:pt idx="387">
                  <c:v>0.25379404671305372</c:v>
                </c:pt>
                <c:pt idx="388">
                  <c:v>0.2549105483102711</c:v>
                </c:pt>
                <c:pt idx="389">
                  <c:v>0.25491547096342998</c:v>
                </c:pt>
                <c:pt idx="390">
                  <c:v>0.25569332006632656</c:v>
                </c:pt>
                <c:pt idx="391">
                  <c:v>0.26968386074916123</c:v>
                </c:pt>
                <c:pt idx="392">
                  <c:v>0.26968925614185374</c:v>
                </c:pt>
                <c:pt idx="393">
                  <c:v>0.27589723216147399</c:v>
                </c:pt>
                <c:pt idx="394">
                  <c:v>0.27600423501409699</c:v>
                </c:pt>
                <c:pt idx="395">
                  <c:v>0.28025927532556605</c:v>
                </c:pt>
                <c:pt idx="396">
                  <c:v>0.29162280731676665</c:v>
                </c:pt>
                <c:pt idx="397">
                  <c:v>0.29168329912612057</c:v>
                </c:pt>
                <c:pt idx="398">
                  <c:v>0.29294685839968754</c:v>
                </c:pt>
                <c:pt idx="399">
                  <c:v>0.29295244435788981</c:v>
                </c:pt>
                <c:pt idx="400">
                  <c:v>0.29978750919752595</c:v>
                </c:pt>
                <c:pt idx="401">
                  <c:v>0.30034783884998889</c:v>
                </c:pt>
                <c:pt idx="402">
                  <c:v>0.30549078301771199</c:v>
                </c:pt>
                <c:pt idx="403">
                  <c:v>0.30562268034610485</c:v>
                </c:pt>
                <c:pt idx="404">
                  <c:v>0.30562323387114343</c:v>
                </c:pt>
                <c:pt idx="405">
                  <c:v>0.3117383937569071</c:v>
                </c:pt>
                <c:pt idx="406">
                  <c:v>0.31338560463359677</c:v>
                </c:pt>
                <c:pt idx="407">
                  <c:v>0.31449636530316777</c:v>
                </c:pt>
                <c:pt idx="408">
                  <c:v>0.31450197267463065</c:v>
                </c:pt>
                <c:pt idx="409">
                  <c:v>0.314542726308707</c:v>
                </c:pt>
                <c:pt idx="410">
                  <c:v>0.31699553821297227</c:v>
                </c:pt>
                <c:pt idx="411">
                  <c:v>0.31981869281048325</c:v>
                </c:pt>
                <c:pt idx="412">
                  <c:v>0.31993511000337299</c:v>
                </c:pt>
                <c:pt idx="413">
                  <c:v>0.32013126540797743</c:v>
                </c:pt>
                <c:pt idx="414">
                  <c:v>0.32226181572908547</c:v>
                </c:pt>
                <c:pt idx="415">
                  <c:v>0.32294767011170428</c:v>
                </c:pt>
                <c:pt idx="416">
                  <c:v>0.32338575145074094</c:v>
                </c:pt>
                <c:pt idx="417">
                  <c:v>0.32339091571926337</c:v>
                </c:pt>
                <c:pt idx="418">
                  <c:v>0.32341008583484177</c:v>
                </c:pt>
                <c:pt idx="419">
                  <c:v>0.32447571248930113</c:v>
                </c:pt>
                <c:pt idx="420">
                  <c:v>0.32455300936910259</c:v>
                </c:pt>
                <c:pt idx="421">
                  <c:v>0.32512679535200439</c:v>
                </c:pt>
                <c:pt idx="422">
                  <c:v>0.32517745793238573</c:v>
                </c:pt>
                <c:pt idx="423">
                  <c:v>0.32546677911117761</c:v>
                </c:pt>
                <c:pt idx="424">
                  <c:v>0.32592044322143948</c:v>
                </c:pt>
                <c:pt idx="425">
                  <c:v>0.3260155558860206</c:v>
                </c:pt>
                <c:pt idx="426">
                  <c:v>0.32601918444363609</c:v>
                </c:pt>
                <c:pt idx="427">
                  <c:v>0.32605789358605103</c:v>
                </c:pt>
                <c:pt idx="428">
                  <c:v>0.32618107881532327</c:v>
                </c:pt>
                <c:pt idx="429">
                  <c:v>0.32640242880910653</c:v>
                </c:pt>
                <c:pt idx="430">
                  <c:v>0.32651914881047223</c:v>
                </c:pt>
                <c:pt idx="431">
                  <c:v>0.32658013994594642</c:v>
                </c:pt>
                <c:pt idx="432">
                  <c:v>0.32658253744404631</c:v>
                </c:pt>
                <c:pt idx="433">
                  <c:v>0.32665091123735074</c:v>
                </c:pt>
                <c:pt idx="434">
                  <c:v>0.32666094624959635</c:v>
                </c:pt>
                <c:pt idx="435">
                  <c:v>0.32669108079729497</c:v>
                </c:pt>
                <c:pt idx="436">
                  <c:v>0.32669183715413314</c:v>
                </c:pt>
                <c:pt idx="437">
                  <c:v>0.32670087128973685</c:v>
                </c:pt>
                <c:pt idx="438">
                  <c:v>0.32670247307393968</c:v>
                </c:pt>
                <c:pt idx="439">
                  <c:v>0.3267026136397892</c:v>
                </c:pt>
                <c:pt idx="440">
                  <c:v>0.32670279206749092</c:v>
                </c:pt>
                <c:pt idx="441">
                  <c:v>0.3267048292566514</c:v>
                </c:pt>
                <c:pt idx="442">
                  <c:v>0.32671634124137328</c:v>
                </c:pt>
                <c:pt idx="443">
                  <c:v>0.32675481686818159</c:v>
                </c:pt>
                <c:pt idx="444">
                  <c:v>0.3268422949746323</c:v>
                </c:pt>
                <c:pt idx="445">
                  <c:v>0.32699195752021909</c:v>
                </c:pt>
                <c:pt idx="446">
                  <c:v>0.3271502634577797</c:v>
                </c:pt>
                <c:pt idx="447">
                  <c:v>0.32715122023665461</c:v>
                </c:pt>
                <c:pt idx="448">
                  <c:v>0.32727371404010674</c:v>
                </c:pt>
                <c:pt idx="449">
                  <c:v>0.32728643685988235</c:v>
                </c:pt>
                <c:pt idx="450">
                  <c:v>0.32735182206117019</c:v>
                </c:pt>
                <c:pt idx="451">
                  <c:v>0.32737661762077674</c:v>
                </c:pt>
                <c:pt idx="452">
                  <c:v>0.32745411507805122</c:v>
                </c:pt>
                <c:pt idx="453">
                  <c:v>0.32773602252235795</c:v>
                </c:pt>
                <c:pt idx="454">
                  <c:v>0.32831514992962951</c:v>
                </c:pt>
                <c:pt idx="455">
                  <c:v>0.32904934070238412</c:v>
                </c:pt>
                <c:pt idx="456">
                  <c:v>0.32905236317324915</c:v>
                </c:pt>
                <c:pt idx="457">
                  <c:v>0.3296142197258668</c:v>
                </c:pt>
                <c:pt idx="458">
                  <c:v>0.32966314266342056</c:v>
                </c:pt>
                <c:pt idx="459">
                  <c:v>0.32991530424773841</c:v>
                </c:pt>
                <c:pt idx="460">
                  <c:v>0.32996781216415572</c:v>
                </c:pt>
                <c:pt idx="461">
                  <c:v>0.33033442336838215</c:v>
                </c:pt>
                <c:pt idx="462">
                  <c:v>0.33033513851354723</c:v>
                </c:pt>
                <c:pt idx="463">
                  <c:v>0.33168889945021085</c:v>
                </c:pt>
                <c:pt idx="464">
                  <c:v>0.33440241732376275</c:v>
                </c:pt>
                <c:pt idx="465">
                  <c:v>0.33753445753392858</c:v>
                </c:pt>
                <c:pt idx="466">
                  <c:v>0.33753901563551603</c:v>
                </c:pt>
                <c:pt idx="467">
                  <c:v>0.33964798654262812</c:v>
                </c:pt>
                <c:pt idx="468">
                  <c:v>0.33974534946420365</c:v>
                </c:pt>
                <c:pt idx="469">
                  <c:v>0.34046477549502419</c:v>
                </c:pt>
                <c:pt idx="470">
                  <c:v>0.34133112481424716</c:v>
                </c:pt>
                <c:pt idx="471">
                  <c:v>0.34140905017683054</c:v>
                </c:pt>
                <c:pt idx="472">
                  <c:v>0.34498487902453578</c:v>
                </c:pt>
                <c:pt idx="473">
                  <c:v>0.34499185044581071</c:v>
                </c:pt>
                <c:pt idx="474">
                  <c:v>0.35275862231011473</c:v>
                </c:pt>
                <c:pt idx="475">
                  <c:v>0.35276508846230764</c:v>
                </c:pt>
                <c:pt idx="476">
                  <c:v>0.36147007097901085</c:v>
                </c:pt>
                <c:pt idx="477">
                  <c:v>0.36690530700950763</c:v>
                </c:pt>
                <c:pt idx="478">
                  <c:v>0.36705147906722796</c:v>
                </c:pt>
                <c:pt idx="479">
                  <c:v>0.36804825812046993</c:v>
                </c:pt>
                <c:pt idx="480">
                  <c:v>0.369446931508082</c:v>
                </c:pt>
                <c:pt idx="481">
                  <c:v>0.36956548405296946</c:v>
                </c:pt>
                <c:pt idx="482">
                  <c:v>0.37606057200971649</c:v>
                </c:pt>
                <c:pt idx="483">
                  <c:v>0.37606672760414322</c:v>
                </c:pt>
                <c:pt idx="484">
                  <c:v>0.39045823346796255</c:v>
                </c:pt>
                <c:pt idx="485">
                  <c:v>0.39046523218372498</c:v>
                </c:pt>
                <c:pt idx="486">
                  <c:v>0.40823823124323078</c:v>
                </c:pt>
                <c:pt idx="487">
                  <c:v>0.4157023633101764</c:v>
                </c:pt>
                <c:pt idx="488">
                  <c:v>0.41586746882117892</c:v>
                </c:pt>
                <c:pt idx="489">
                  <c:v>0.41727101439875447</c:v>
                </c:pt>
                <c:pt idx="490">
                  <c:v>0.41885728914685844</c:v>
                </c:pt>
                <c:pt idx="491">
                  <c:v>0.41899156396801157</c:v>
                </c:pt>
                <c:pt idx="492">
                  <c:v>0.42680818527366216</c:v>
                </c:pt>
                <c:pt idx="493">
                  <c:v>0.42681518470836277</c:v>
                </c:pt>
                <c:pt idx="494">
                  <c:v>0.44707553085968638</c:v>
                </c:pt>
                <c:pt idx="495">
                  <c:v>0.46734922065316525</c:v>
                </c:pt>
                <c:pt idx="496">
                  <c:v>0.46735617299636401</c:v>
                </c:pt>
                <c:pt idx="497">
                  <c:v>0.47518834113666214</c:v>
                </c:pt>
                <c:pt idx="498">
                  <c:v>0.47532188323731778</c:v>
                </c:pt>
                <c:pt idx="499">
                  <c:v>0.47691339959689544</c:v>
                </c:pt>
                <c:pt idx="500">
                  <c:v>0.47831110354181078</c:v>
                </c:pt>
                <c:pt idx="501">
                  <c:v>0.47847697133389466</c:v>
                </c:pt>
                <c:pt idx="502">
                  <c:v>0.48591979780472516</c:v>
                </c:pt>
                <c:pt idx="503">
                  <c:v>0.48592683804127185</c:v>
                </c:pt>
                <c:pt idx="504">
                  <c:v>0.50367224047406411</c:v>
                </c:pt>
                <c:pt idx="505">
                  <c:v>0.51806011249403494</c:v>
                </c:pt>
                <c:pt idx="506">
                  <c:v>0.51806622259433976</c:v>
                </c:pt>
                <c:pt idx="507">
                  <c:v>0.52456801203842052</c:v>
                </c:pt>
                <c:pt idx="508">
                  <c:v>0.52468583595953078</c:v>
                </c:pt>
                <c:pt idx="509">
                  <c:v>0.52608776355279041</c:v>
                </c:pt>
                <c:pt idx="510">
                  <c:v>0.52707964936861262</c:v>
                </c:pt>
                <c:pt idx="511">
                  <c:v>0.52722635037130594</c:v>
                </c:pt>
                <c:pt idx="512">
                  <c:v>0.53264170296626445</c:v>
                </c:pt>
                <c:pt idx="513">
                  <c:v>0.53264820084339082</c:v>
                </c:pt>
                <c:pt idx="514">
                  <c:v>0.54133210670043241</c:v>
                </c:pt>
                <c:pt idx="515">
                  <c:v>0.54908957663635516</c:v>
                </c:pt>
                <c:pt idx="516">
                  <c:v>0.55266550239156109</c:v>
                </c:pt>
                <c:pt idx="517">
                  <c:v>0.55267241907269116</c:v>
                </c:pt>
                <c:pt idx="518">
                  <c:v>0.55274982191807842</c:v>
                </c:pt>
                <c:pt idx="519">
                  <c:v>0.55361725575879484</c:v>
                </c:pt>
                <c:pt idx="520">
                  <c:v>0.55433269741896118</c:v>
                </c:pt>
                <c:pt idx="521">
                  <c:v>0.55443030234271906</c:v>
                </c:pt>
                <c:pt idx="522">
                  <c:v>0.55652998648760588</c:v>
                </c:pt>
                <c:pt idx="523">
                  <c:v>0.55653456151505798</c:v>
                </c:pt>
                <c:pt idx="524">
                  <c:v>0.55965633786908175</c:v>
                </c:pt>
                <c:pt idx="525">
                  <c:v>0.56236400823152022</c:v>
                </c:pt>
                <c:pt idx="526">
                  <c:v>0.56371636881057341</c:v>
                </c:pt>
                <c:pt idx="527">
                  <c:v>0.56408301246311399</c:v>
                </c:pt>
                <c:pt idx="528">
                  <c:v>0.56408372199745216</c:v>
                </c:pt>
                <c:pt idx="529">
                  <c:v>0.56413587066131277</c:v>
                </c:pt>
                <c:pt idx="530">
                  <c:v>0.56418485304165567</c:v>
                </c:pt>
                <c:pt idx="531">
                  <c:v>0.56443553427415094</c:v>
                </c:pt>
                <c:pt idx="532">
                  <c:v>0.56443856381135804</c:v>
                </c:pt>
                <c:pt idx="533">
                  <c:v>0.5649976705685531</c:v>
                </c:pt>
                <c:pt idx="534">
                  <c:v>0.56572898621103518</c:v>
                </c:pt>
                <c:pt idx="535">
                  <c:v>0.56630641338646193</c:v>
                </c:pt>
                <c:pt idx="536">
                  <c:v>0.5665877695018996</c:v>
                </c:pt>
                <c:pt idx="537">
                  <c:v>0.56666519135295879</c:v>
                </c:pt>
                <c:pt idx="538">
                  <c:v>0.56667791414188984</c:v>
                </c:pt>
                <c:pt idx="539">
                  <c:v>0.56670251328885135</c:v>
                </c:pt>
                <c:pt idx="540">
                  <c:v>0.56670347100118623</c:v>
                </c:pt>
                <c:pt idx="541">
                  <c:v>0.56676839331386142</c:v>
                </c:pt>
                <c:pt idx="542">
                  <c:v>0.56689012238129299</c:v>
                </c:pt>
                <c:pt idx="543">
                  <c:v>0.56704757302603614</c:v>
                </c:pt>
                <c:pt idx="544">
                  <c:v>0.56719655361569976</c:v>
                </c:pt>
                <c:pt idx="545">
                  <c:v>0.56728370703125552</c:v>
                </c:pt>
                <c:pt idx="546">
                  <c:v>0.56732207197341289</c:v>
                </c:pt>
                <c:pt idx="547">
                  <c:v>0.56733356040534499</c:v>
                </c:pt>
                <c:pt idx="548">
                  <c:v>0.5673355951138086</c:v>
                </c:pt>
                <c:pt idx="549">
                  <c:v>0.56733577347238129</c:v>
                </c:pt>
                <c:pt idx="550">
                  <c:v>0.5673359310118371</c:v>
                </c:pt>
                <c:pt idx="551">
                  <c:v>0.56733772770293422</c:v>
                </c:pt>
                <c:pt idx="552">
                  <c:v>0.56734786950731353</c:v>
                </c:pt>
                <c:pt idx="553">
                  <c:v>0.56738172691559141</c:v>
                </c:pt>
                <c:pt idx="554">
                  <c:v>0.5674586117912056</c:v>
                </c:pt>
                <c:pt idx="555">
                  <c:v>0.56758997172242753</c:v>
                </c:pt>
                <c:pt idx="556">
                  <c:v>0.56772872494317606</c:v>
                </c:pt>
                <c:pt idx="557">
                  <c:v>0.56783594773812351</c:v>
                </c:pt>
                <c:pt idx="558">
                  <c:v>0.56789310860375386</c:v>
                </c:pt>
                <c:pt idx="559">
                  <c:v>0.56791475577246453</c:v>
                </c:pt>
                <c:pt idx="560">
                  <c:v>0.56791560230708771</c:v>
                </c:pt>
                <c:pt idx="561">
                  <c:v>0.56792684472962529</c:v>
                </c:pt>
                <c:pt idx="562">
                  <c:v>0.56799524074905039</c:v>
                </c:pt>
                <c:pt idx="563">
                  <c:v>0.56824370782257272</c:v>
                </c:pt>
                <c:pt idx="564">
                  <c:v>0.56875344822588414</c:v>
                </c:pt>
                <c:pt idx="565">
                  <c:v>0.56939879028753482</c:v>
                </c:pt>
                <c:pt idx="566">
                  <c:v>0.56989198606697589</c:v>
                </c:pt>
                <c:pt idx="567">
                  <c:v>0.57011303522326717</c:v>
                </c:pt>
                <c:pt idx="568">
                  <c:v>0.57015900546815801</c:v>
                </c:pt>
                <c:pt idx="569">
                  <c:v>0.57015963047249785</c:v>
                </c:pt>
                <c:pt idx="570">
                  <c:v>0.57016231016650276</c:v>
                </c:pt>
                <c:pt idx="571">
                  <c:v>0.57020562406461484</c:v>
                </c:pt>
                <c:pt idx="572">
                  <c:v>0.5705297266785877</c:v>
                </c:pt>
                <c:pt idx="573">
                  <c:v>0.5717248001185441</c:v>
                </c:pt>
                <c:pt idx="574">
                  <c:v>0.57411683594094254</c:v>
                </c:pt>
                <c:pt idx="575">
                  <c:v>0.57687377592746025</c:v>
                </c:pt>
                <c:pt idx="576">
                  <c:v>0.57872731345342265</c:v>
                </c:pt>
                <c:pt idx="577">
                  <c:v>0.5793585446662437</c:v>
                </c:pt>
                <c:pt idx="578">
                  <c:v>0.5794267702826702</c:v>
                </c:pt>
                <c:pt idx="579">
                  <c:v>0.57943286244399128</c:v>
                </c:pt>
                <c:pt idx="580">
                  <c:v>0.57943691253017948</c:v>
                </c:pt>
                <c:pt idx="581">
                  <c:v>0.57952329476492903</c:v>
                </c:pt>
                <c:pt idx="582">
                  <c:v>0.58029070825351103</c:v>
                </c:pt>
                <c:pt idx="583">
                  <c:v>0.58345344867021809</c:v>
                </c:pt>
                <c:pt idx="584">
                  <c:v>0.59031256747352667</c:v>
                </c:pt>
                <c:pt idx="585">
                  <c:v>0.59798855904163029</c:v>
                </c:pt>
                <c:pt idx="586">
                  <c:v>0.60277301691203355</c:v>
                </c:pt>
                <c:pt idx="587">
                  <c:v>0.60364874136491786</c:v>
                </c:pt>
                <c:pt idx="588">
                  <c:v>0.60375271128957075</c:v>
                </c:pt>
                <c:pt idx="589">
                  <c:v>0.6037580994176146</c:v>
                </c:pt>
                <c:pt idx="590">
                  <c:v>0.60376385675111943</c:v>
                </c:pt>
                <c:pt idx="591">
                  <c:v>0.60389381019200306</c:v>
                </c:pt>
                <c:pt idx="592">
                  <c:v>0.60513532377516688</c:v>
                </c:pt>
                <c:pt idx="593">
                  <c:v>0.61089110920238765</c:v>
                </c:pt>
                <c:pt idx="594">
                  <c:v>0.62362507358544517</c:v>
                </c:pt>
                <c:pt idx="595">
                  <c:v>0.63932325656096223</c:v>
                </c:pt>
                <c:pt idx="596">
                  <c:v>0.64590407448200726</c:v>
                </c:pt>
                <c:pt idx="597">
                  <c:v>0.64713914515602333</c:v>
                </c:pt>
                <c:pt idx="598">
                  <c:v>0.64725709344302884</c:v>
                </c:pt>
                <c:pt idx="599">
                  <c:v>0.64726323284214926</c:v>
                </c:pt>
                <c:pt idx="600">
                  <c:v>0.64726947774868659</c:v>
                </c:pt>
                <c:pt idx="601">
                  <c:v>0.64741656429649341</c:v>
                </c:pt>
                <c:pt idx="602">
                  <c:v>0.64882748255155043</c:v>
                </c:pt>
                <c:pt idx="603">
                  <c:v>0.65576856332819877</c:v>
                </c:pt>
                <c:pt idx="604">
                  <c:v>0.67372578005474471</c:v>
                </c:pt>
                <c:pt idx="605">
                  <c:v>0.69166402058273835</c:v>
                </c:pt>
                <c:pt idx="606">
                  <c:v>0.6985809351476292</c:v>
                </c:pt>
                <c:pt idx="607">
                  <c:v>0.69998415247704782</c:v>
                </c:pt>
                <c:pt idx="608">
                  <c:v>0.70013016371209646</c:v>
                </c:pt>
                <c:pt idx="609">
                  <c:v>0.70013635118086448</c:v>
                </c:pt>
                <c:pt idx="610">
                  <c:v>0.70014256699868693</c:v>
                </c:pt>
                <c:pt idx="611">
                  <c:v>0.70026178825053709</c:v>
                </c:pt>
                <c:pt idx="612">
                  <c:v>0.70150740669823186</c:v>
                </c:pt>
                <c:pt idx="613">
                  <c:v>0.70812766101612024</c:v>
                </c:pt>
                <c:pt idx="614">
                  <c:v>0.72388329178886457</c:v>
                </c:pt>
                <c:pt idx="615">
                  <c:v>0.73663529298669916</c:v>
                </c:pt>
                <c:pt idx="616">
                  <c:v>0.74238906379813363</c:v>
                </c:pt>
                <c:pt idx="617">
                  <c:v>0.74362765806768882</c:v>
                </c:pt>
                <c:pt idx="618">
                  <c:v>0.74375706194576718</c:v>
                </c:pt>
                <c:pt idx="619">
                  <c:v>0.74376278505703441</c:v>
                </c:pt>
                <c:pt idx="620">
                  <c:v>0.74376825907262167</c:v>
                </c:pt>
                <c:pt idx="621">
                  <c:v>0.74387361677933861</c:v>
                </c:pt>
                <c:pt idx="622">
                  <c:v>0.74475898934753915</c:v>
                </c:pt>
                <c:pt idx="623">
                  <c:v>0.74958344267216603</c:v>
                </c:pt>
                <c:pt idx="624">
                  <c:v>0.75730644154798665</c:v>
                </c:pt>
                <c:pt idx="625">
                  <c:v>0.76419503936249689</c:v>
                </c:pt>
                <c:pt idx="626">
                  <c:v>0.76736563424134296</c:v>
                </c:pt>
                <c:pt idx="627">
                  <c:v>0.76813359526737979</c:v>
                </c:pt>
                <c:pt idx="628">
                  <c:v>0.76821986921168561</c:v>
                </c:pt>
                <c:pt idx="629">
                  <c:v>0.76822390707270427</c:v>
                </c:pt>
                <c:pt idx="630">
                  <c:v>0.76823011389403184</c:v>
                </c:pt>
                <c:pt idx="631">
                  <c:v>0.76829944280770857</c:v>
                </c:pt>
                <c:pt idx="632">
                  <c:v>0.76893888690795764</c:v>
                </c:pt>
                <c:pt idx="633">
                  <c:v>0.77081239976401528</c:v>
                </c:pt>
                <c:pt idx="634">
                  <c:v>0.77359363279687621</c:v>
                </c:pt>
                <c:pt idx="635">
                  <c:v>0.77600241708942785</c:v>
                </c:pt>
                <c:pt idx="636">
                  <c:v>0.77720379063581035</c:v>
                </c:pt>
                <c:pt idx="637">
                  <c:v>0.77752903232208026</c:v>
                </c:pt>
                <c:pt idx="638">
                  <c:v>0.77757241977911107</c:v>
                </c:pt>
                <c:pt idx="639">
                  <c:v>0.77757509951522985</c:v>
                </c:pt>
                <c:pt idx="640">
                  <c:v>0.77757573617326214</c:v>
                </c:pt>
                <c:pt idx="641">
                  <c:v>0.77762244695295013</c:v>
                </c:pt>
                <c:pt idx="642">
                  <c:v>0.77784670118462473</c:v>
                </c:pt>
                <c:pt idx="643">
                  <c:v>0.77834619735614141</c:v>
                </c:pt>
                <c:pt idx="644">
                  <c:v>0.77899866251530159</c:v>
                </c:pt>
                <c:pt idx="645">
                  <c:v>0.77951312963990116</c:v>
                </c:pt>
                <c:pt idx="646">
                  <c:v>0.77976346997441803</c:v>
                </c:pt>
                <c:pt idx="647">
                  <c:v>0.77983226515099624</c:v>
                </c:pt>
                <c:pt idx="648">
                  <c:v>0.77984355645872949</c:v>
                </c:pt>
                <c:pt idx="649">
                  <c:v>0.77984440532771893</c:v>
                </c:pt>
                <c:pt idx="650">
                  <c:v>0.77986650121661816</c:v>
                </c:pt>
                <c:pt idx="651">
                  <c:v>0.77992473794116113</c:v>
                </c:pt>
                <c:pt idx="652">
                  <c:v>0.78003379322249511</c:v>
                </c:pt>
                <c:pt idx="653">
                  <c:v>0.78017466592588947</c:v>
                </c:pt>
                <c:pt idx="654">
                  <c:v>0.78030777596833578</c:v>
                </c:pt>
                <c:pt idx="655">
                  <c:v>0.78038553950445866</c:v>
                </c:pt>
                <c:pt idx="656">
                  <c:v>0.78041972968093554</c:v>
                </c:pt>
                <c:pt idx="657">
                  <c:v>0.78042995629356415</c:v>
                </c:pt>
                <c:pt idx="658">
                  <c:v>0.78043176553768701</c:v>
                </c:pt>
                <c:pt idx="659">
                  <c:v>0.78043192395572802</c:v>
                </c:pt>
                <c:pt idx="660">
                  <c:v>0.78043202331005745</c:v>
                </c:pt>
                <c:pt idx="661">
                  <c:v>0.78043315515303402</c:v>
                </c:pt>
                <c:pt idx="662">
                  <c:v>0.78043953706876146</c:v>
                </c:pt>
                <c:pt idx="663">
                  <c:v>0.78046081809422618</c:v>
                </c:pt>
                <c:pt idx="664">
                  <c:v>0.78050908541780106</c:v>
                </c:pt>
                <c:pt idx="665">
                  <c:v>0.78059143915827578</c:v>
                </c:pt>
                <c:pt idx="666">
                  <c:v>0.78067830708186559</c:v>
                </c:pt>
                <c:pt idx="667">
                  <c:v>0.78074534653858174</c:v>
                </c:pt>
                <c:pt idx="668">
                  <c:v>0.78078103997026482</c:v>
                </c:pt>
                <c:pt idx="669">
                  <c:v>0.78079453886754335</c:v>
                </c:pt>
                <c:pt idx="670">
                  <c:v>0.78079507386169567</c:v>
                </c:pt>
                <c:pt idx="671">
                  <c:v>0.7808021697677312</c:v>
                </c:pt>
                <c:pt idx="672">
                  <c:v>0.7808452864886678</c:v>
                </c:pt>
                <c:pt idx="673">
                  <c:v>0.78100171023581222</c:v>
                </c:pt>
                <c:pt idx="674">
                  <c:v>0.78132218624634009</c:v>
                </c:pt>
                <c:pt idx="675">
                  <c:v>0.78172736108748508</c:v>
                </c:pt>
                <c:pt idx="676">
                  <c:v>0.78203659320910368</c:v>
                </c:pt>
                <c:pt idx="677">
                  <c:v>0.78217500401297468</c:v>
                </c:pt>
                <c:pt idx="678">
                  <c:v>0.78220375149707899</c:v>
                </c:pt>
                <c:pt idx="679">
                  <c:v>0.78220414165678498</c:v>
                </c:pt>
                <c:pt idx="680">
                  <c:v>0.78220583864930349</c:v>
                </c:pt>
                <c:pt idx="681">
                  <c:v>0.78223323002909695</c:v>
                </c:pt>
                <c:pt idx="682">
                  <c:v>0.78243788926233149</c:v>
                </c:pt>
                <c:pt idx="683">
                  <c:v>0.78319145173941351</c:v>
                </c:pt>
                <c:pt idx="684">
                  <c:v>0.78469762424505085</c:v>
                </c:pt>
                <c:pt idx="685">
                  <c:v>0.78643102613298554</c:v>
                </c:pt>
                <c:pt idx="686">
                  <c:v>0.78759462699918703</c:v>
                </c:pt>
                <c:pt idx="687">
                  <c:v>0.78799023260570089</c:v>
                </c:pt>
                <c:pt idx="688">
                  <c:v>0.78803289911660224</c:v>
                </c:pt>
                <c:pt idx="689">
                  <c:v>0.78803670181740637</c:v>
                </c:pt>
                <c:pt idx="690">
                  <c:v>0.78803927231046267</c:v>
                </c:pt>
                <c:pt idx="691">
                  <c:v>0.78809401515490962</c:v>
                </c:pt>
                <c:pt idx="692">
                  <c:v>0.78857956980383404</c:v>
                </c:pt>
                <c:pt idx="693">
                  <c:v>0.79057769512617515</c:v>
                </c:pt>
                <c:pt idx="694">
                  <c:v>0.79490451152849095</c:v>
                </c:pt>
                <c:pt idx="695">
                  <c:v>0.79973925453511763</c:v>
                </c:pt>
                <c:pt idx="696">
                  <c:v>0.80274754171154061</c:v>
                </c:pt>
                <c:pt idx="697">
                  <c:v>0.80329709274286754</c:v>
                </c:pt>
                <c:pt idx="698">
                  <c:v>0.80336222199539498</c:v>
                </c:pt>
                <c:pt idx="699">
                  <c:v>0.80336559080831116</c:v>
                </c:pt>
                <c:pt idx="700">
                  <c:v>0.80336925239055901</c:v>
                </c:pt>
                <c:pt idx="701">
                  <c:v>0.80345177698140524</c:v>
                </c:pt>
                <c:pt idx="702">
                  <c:v>0.8042389296189818</c:v>
                </c:pt>
                <c:pt idx="703">
                  <c:v>0.80788224396055186</c:v>
                </c:pt>
                <c:pt idx="704">
                  <c:v>0.81593034643540696</c:v>
                </c:pt>
                <c:pt idx="705">
                  <c:v>0.82583434496404051</c:v>
                </c:pt>
                <c:pt idx="706">
                  <c:v>0.82997866080217186</c:v>
                </c:pt>
                <c:pt idx="707">
                  <c:v>0.83075496000890847</c:v>
                </c:pt>
                <c:pt idx="708">
                  <c:v>0.83082896490390157</c:v>
                </c:pt>
                <c:pt idx="709">
                  <c:v>0.8308328113558493</c:v>
                </c:pt>
                <c:pt idx="710">
                  <c:v>0.83083679155958168</c:v>
                </c:pt>
                <c:pt idx="711">
                  <c:v>0.8309303873706827</c:v>
                </c:pt>
                <c:pt idx="712">
                  <c:v>0.83182677852822429</c:v>
                </c:pt>
                <c:pt idx="713">
                  <c:v>0.83622936086685562</c:v>
                </c:pt>
                <c:pt idx="714">
                  <c:v>0.84759787631951933</c:v>
                </c:pt>
                <c:pt idx="715">
                  <c:v>0.85893491055664284</c:v>
                </c:pt>
                <c:pt idx="716">
                  <c:v>0.86329821164548926</c:v>
                </c:pt>
                <c:pt idx="717">
                  <c:v>0.86418192423263684</c:v>
                </c:pt>
                <c:pt idx="718">
                  <c:v>0.86427373266166796</c:v>
                </c:pt>
                <c:pt idx="719">
                  <c:v>0.86427761694192462</c:v>
                </c:pt>
                <c:pt idx="720">
                  <c:v>0.86428158645193776</c:v>
                </c:pt>
                <c:pt idx="721">
                  <c:v>0.86435761223647767</c:v>
                </c:pt>
                <c:pt idx="722">
                  <c:v>0.86515052775533896</c:v>
                </c:pt>
                <c:pt idx="723">
                  <c:v>0.86935666911469001</c:v>
                </c:pt>
                <c:pt idx="724">
                  <c:v>0.87934880309164665</c:v>
                </c:pt>
                <c:pt idx="725">
                  <c:v>0.88742175934771816</c:v>
                </c:pt>
                <c:pt idx="726">
                  <c:v>0.89105877112115006</c:v>
                </c:pt>
                <c:pt idx="727">
                  <c:v>0.8918404076830112</c:v>
                </c:pt>
                <c:pt idx="728">
                  <c:v>0.89192194073071485</c:v>
                </c:pt>
                <c:pt idx="729">
                  <c:v>0.89192554124737677</c:v>
                </c:pt>
                <c:pt idx="730">
                  <c:v>0.89192904420440811</c:v>
                </c:pt>
                <c:pt idx="731">
                  <c:v>0.89199633732550121</c:v>
                </c:pt>
                <c:pt idx="732">
                  <c:v>0.89256083534778352</c:v>
                </c:pt>
                <c:pt idx="733">
                  <c:v>0.89563085894063177</c:v>
                </c:pt>
                <c:pt idx="734">
                  <c:v>0.90053687717227626</c:v>
                </c:pt>
                <c:pt idx="735">
                  <c:v>0.90490619790720028</c:v>
                </c:pt>
                <c:pt idx="736">
                  <c:v>0.9069142055760081</c:v>
                </c:pt>
                <c:pt idx="737">
                  <c:v>0.90739984540794538</c:v>
                </c:pt>
                <c:pt idx="738">
                  <c:v>0.90745431569571089</c:v>
                </c:pt>
                <c:pt idx="739">
                  <c:v>0.90745686124162839</c:v>
                </c:pt>
                <c:pt idx="740">
                  <c:v>0.90746083966912716</c:v>
                </c:pt>
                <c:pt idx="741">
                  <c:v>0.90750519470194813</c:v>
                </c:pt>
                <c:pt idx="742">
                  <c:v>0.9079134225301021</c:v>
                </c:pt>
                <c:pt idx="743">
                  <c:v>0.90910749655499967</c:v>
                </c:pt>
                <c:pt idx="744">
                  <c:v>0.91087738113559014</c:v>
                </c:pt>
                <c:pt idx="745">
                  <c:v>0.91240801768017299</c:v>
                </c:pt>
                <c:pt idx="746">
                  <c:v>0.91317033482205434</c:v>
                </c:pt>
                <c:pt idx="747">
                  <c:v>0.9133764169123525</c:v>
                </c:pt>
                <c:pt idx="748">
                  <c:v>0.91340386805370843</c:v>
                </c:pt>
                <c:pt idx="749">
                  <c:v>0.91340556114125437</c:v>
                </c:pt>
                <c:pt idx="750">
                  <c:v>0.91340596918770633</c:v>
                </c:pt>
                <c:pt idx="751">
                  <c:v>0.91343585479307132</c:v>
                </c:pt>
                <c:pt idx="752">
                  <c:v>0.91357914967494214</c:v>
                </c:pt>
                <c:pt idx="753">
                  <c:v>0.91389789288785628</c:v>
                </c:pt>
                <c:pt idx="754">
                  <c:v>0.91431368978836902</c:v>
                </c:pt>
                <c:pt idx="755">
                  <c:v>0.91464109800440618</c:v>
                </c:pt>
                <c:pt idx="756">
                  <c:v>0.91480020044662103</c:v>
                </c:pt>
                <c:pt idx="757">
                  <c:v>0.91484386449119737</c:v>
                </c:pt>
                <c:pt idx="758">
                  <c:v>0.91485102225885795</c:v>
                </c:pt>
                <c:pt idx="759">
                  <c:v>0.91485155968331511</c:v>
                </c:pt>
                <c:pt idx="760">
                  <c:v>0.91486573631133572</c:v>
                </c:pt>
                <c:pt idx="761">
                  <c:v>0.91490305016501372</c:v>
                </c:pt>
                <c:pt idx="762">
                  <c:v>0.91497283635596183</c:v>
                </c:pt>
                <c:pt idx="763">
                  <c:v>0.91506286480671728</c:v>
                </c:pt>
                <c:pt idx="764">
                  <c:v>0.91514781465501871</c:v>
                </c:pt>
                <c:pt idx="765">
                  <c:v>0.91519737546176316</c:v>
                </c:pt>
                <c:pt idx="766">
                  <c:v>0.91521913947528777</c:v>
                </c:pt>
                <c:pt idx="767">
                  <c:v>0.91522564187529121</c:v>
                </c:pt>
                <c:pt idx="768">
                  <c:v>0.91522679098864079</c:v>
                </c:pt>
                <c:pt idx="769">
                  <c:v>0.91522689149318548</c:v>
                </c:pt>
                <c:pt idx="770">
                  <c:v>0.91522693624953366</c:v>
                </c:pt>
                <c:pt idx="771">
                  <c:v>0.91522744554480917</c:v>
                </c:pt>
                <c:pt idx="772">
                  <c:v>0.91523031406366995</c:v>
                </c:pt>
                <c:pt idx="773">
                  <c:v>0.91523986843738936</c:v>
                </c:pt>
                <c:pt idx="774">
                  <c:v>0.91526151237523723</c:v>
                </c:pt>
                <c:pt idx="775">
                  <c:v>0.91529839097123555</c:v>
                </c:pt>
                <c:pt idx="776">
                  <c:v>0.91533723697145941</c:v>
                </c:pt>
                <c:pt idx="777">
                  <c:v>0.91536717644837651</c:v>
                </c:pt>
                <c:pt idx="778">
                  <c:v>0.91538309662894635</c:v>
                </c:pt>
                <c:pt idx="779">
                  <c:v>0.91538910927292505</c:v>
                </c:pt>
                <c:pt idx="780">
                  <c:v>0.91538935077702299</c:v>
                </c:pt>
                <c:pt idx="781">
                  <c:v>0.91539254987270469</c:v>
                </c:pt>
                <c:pt idx="782">
                  <c:v>0.91541196463806096</c:v>
                </c:pt>
                <c:pt idx="783">
                  <c:v>0.91548230556140631</c:v>
                </c:pt>
                <c:pt idx="784">
                  <c:v>0.91562622303296104</c:v>
                </c:pt>
                <c:pt idx="785">
                  <c:v>0.91580792784018716</c:v>
                </c:pt>
                <c:pt idx="786">
                  <c:v>0.91594641872719662</c:v>
                </c:pt>
                <c:pt idx="787">
                  <c:v>0.91600832324052095</c:v>
                </c:pt>
                <c:pt idx="788">
                  <c:v>0.91602116409317069</c:v>
                </c:pt>
                <c:pt idx="789">
                  <c:v>0.91602133806236685</c:v>
                </c:pt>
                <c:pt idx="790">
                  <c:v>0.91602210568238351</c:v>
                </c:pt>
                <c:pt idx="791">
                  <c:v>0.91603447860914555</c:v>
                </c:pt>
                <c:pt idx="792">
                  <c:v>0.9161267893337024</c:v>
                </c:pt>
                <c:pt idx="793">
                  <c:v>0.916466192578268</c:v>
                </c:pt>
                <c:pt idx="794">
                  <c:v>0.91714360599750122</c:v>
                </c:pt>
                <c:pt idx="795">
                  <c:v>0.91792207834059814</c:v>
                </c:pt>
                <c:pt idx="796">
                  <c:v>0.91844384767162124</c:v>
                </c:pt>
                <c:pt idx="797">
                  <c:v>0.91862094339182954</c:v>
                </c:pt>
                <c:pt idx="798">
                  <c:v>0.91864000229120657</c:v>
                </c:pt>
                <c:pt idx="799">
                  <c:v>0.91864169773585447</c:v>
                </c:pt>
                <c:pt idx="800">
                  <c:v>0.91864286304326526</c:v>
                </c:pt>
                <c:pt idx="801">
                  <c:v>0.91866764310420812</c:v>
                </c:pt>
                <c:pt idx="802">
                  <c:v>0.91888708477582004</c:v>
                </c:pt>
                <c:pt idx="803">
                  <c:v>0.91978876853899427</c:v>
                </c:pt>
                <c:pt idx="804">
                  <c:v>0.92173834815638944</c:v>
                </c:pt>
                <c:pt idx="805">
                  <c:v>0.9239134751508129</c:v>
                </c:pt>
                <c:pt idx="806">
                  <c:v>0.92526454587080076</c:v>
                </c:pt>
                <c:pt idx="807">
                  <c:v>0.92551087771360363</c:v>
                </c:pt>
                <c:pt idx="808">
                  <c:v>0.92554001948696918</c:v>
                </c:pt>
                <c:pt idx="809">
                  <c:v>0.92554152396883349</c:v>
                </c:pt>
                <c:pt idx="810">
                  <c:v>0.92554318733606167</c:v>
                </c:pt>
                <c:pt idx="811">
                  <c:v>0.92558062003576969</c:v>
                </c:pt>
                <c:pt idx="812">
                  <c:v>0.92593710297533527</c:v>
                </c:pt>
                <c:pt idx="813">
                  <c:v>0.92758435928957217</c:v>
                </c:pt>
                <c:pt idx="814">
                  <c:v>0.93121761395040981</c:v>
                </c:pt>
                <c:pt idx="815">
                  <c:v>0.93568079247934532</c:v>
                </c:pt>
                <c:pt idx="816">
                  <c:v>0.93754501704965176</c:v>
                </c:pt>
                <c:pt idx="817">
                  <c:v>0.93789354572708106</c:v>
                </c:pt>
                <c:pt idx="818">
                  <c:v>0.93792671233141334</c:v>
                </c:pt>
                <c:pt idx="819">
                  <c:v>0.93792843366997669</c:v>
                </c:pt>
                <c:pt idx="820">
                  <c:v>0.93793024566263683</c:v>
                </c:pt>
                <c:pt idx="821">
                  <c:v>0.9379727870786051</c:v>
                </c:pt>
                <c:pt idx="822">
                  <c:v>0.9383795726536952</c:v>
                </c:pt>
                <c:pt idx="823">
                  <c:v>0.94037419296735425</c:v>
                </c:pt>
                <c:pt idx="824">
                  <c:v>0.94551511547800748</c:v>
                </c:pt>
                <c:pt idx="825">
                  <c:v>0.95063301367157282</c:v>
                </c:pt>
                <c:pt idx="826">
                  <c:v>0.95259904446203048</c:v>
                </c:pt>
                <c:pt idx="827">
                  <c:v>0.95299657400705473</c:v>
                </c:pt>
                <c:pt idx="828">
                  <c:v>0.95303780757431866</c:v>
                </c:pt>
                <c:pt idx="829">
                  <c:v>0.95303954930043822</c:v>
                </c:pt>
                <c:pt idx="830">
                  <c:v>0.95304136000282824</c:v>
                </c:pt>
                <c:pt idx="831">
                  <c:v>0.95307598899890822</c:v>
                </c:pt>
                <c:pt idx="832">
                  <c:v>0.95343651853493161</c:v>
                </c:pt>
                <c:pt idx="833">
                  <c:v>0.95534534068645793</c:v>
                </c:pt>
                <c:pt idx="834">
                  <c:v>0.9598717436441625</c:v>
                </c:pt>
                <c:pt idx="835">
                  <c:v>0.96352230228450486</c:v>
                </c:pt>
                <c:pt idx="836">
                  <c:v>0.96516443912928052</c:v>
                </c:pt>
                <c:pt idx="837">
                  <c:v>0.96551677185361073</c:v>
                </c:pt>
                <c:pt idx="838">
                  <c:v>0.96555346561536148</c:v>
                </c:pt>
                <c:pt idx="839">
                  <c:v>0.9655550835814023</c:v>
                </c:pt>
                <c:pt idx="840">
                  <c:v>0.96555668474120682</c:v>
                </c:pt>
                <c:pt idx="841">
                  <c:v>0.96558738531966415</c:v>
                </c:pt>
                <c:pt idx="842">
                  <c:v>0.96584446678509872</c:v>
                </c:pt>
                <c:pt idx="843">
                  <c:v>0.96723989516091169</c:v>
                </c:pt>
                <c:pt idx="844">
                  <c:v>0.96946599513546006</c:v>
                </c:pt>
                <c:pt idx="845">
                  <c:v>0.97144555841691771</c:v>
                </c:pt>
                <c:pt idx="846">
                  <c:v>0.97235392747649352</c:v>
                </c:pt>
                <c:pt idx="847">
                  <c:v>0.97257328964020906</c:v>
                </c:pt>
                <c:pt idx="848">
                  <c:v>0.97259785435774848</c:v>
                </c:pt>
                <c:pt idx="849">
                  <c:v>0.97259900061583249</c:v>
                </c:pt>
                <c:pt idx="850">
                  <c:v>0.97260082209565157</c:v>
                </c:pt>
                <c:pt idx="851">
                  <c:v>0.972621091568457</c:v>
                </c:pt>
                <c:pt idx="852">
                  <c:v>0.97280724639000526</c:v>
                </c:pt>
                <c:pt idx="853">
                  <c:v>0.97335084418763052</c:v>
                </c:pt>
                <c:pt idx="854">
                  <c:v>0.97415534129445069</c:v>
                </c:pt>
                <c:pt idx="855">
                  <c:v>0.9748500748789799</c:v>
                </c:pt>
                <c:pt idx="856">
                  <c:v>0.97519558865317724</c:v>
                </c:pt>
                <c:pt idx="857">
                  <c:v>0.97528885958410139</c:v>
                </c:pt>
                <c:pt idx="858">
                  <c:v>0.9753012654909512</c:v>
                </c:pt>
                <c:pt idx="859">
                  <c:v>0.97530202957027468</c:v>
                </c:pt>
                <c:pt idx="860">
                  <c:v>0.97530221637315362</c:v>
                </c:pt>
                <c:pt idx="861">
                  <c:v>0.97531587408691434</c:v>
                </c:pt>
                <c:pt idx="862">
                  <c:v>0.97538127622041126</c:v>
                </c:pt>
                <c:pt idx="863">
                  <c:v>0.97552656132382176</c:v>
                </c:pt>
                <c:pt idx="864">
                  <c:v>0.97571582907765064</c:v>
                </c:pt>
                <c:pt idx="865">
                  <c:v>0.97586465996002891</c:v>
                </c:pt>
                <c:pt idx="866">
                  <c:v>0.97593688610139284</c:v>
                </c:pt>
                <c:pt idx="867">
                  <c:v>0.97595668137312286</c:v>
                </c:pt>
                <c:pt idx="868">
                  <c:v>0.97595992239814655</c:v>
                </c:pt>
                <c:pt idx="869">
                  <c:v>0.975960165431208</c:v>
                </c:pt>
                <c:pt idx="870">
                  <c:v>0.97596666230520246</c:v>
                </c:pt>
                <c:pt idx="871">
                  <c:v>0.97598373937961092</c:v>
                </c:pt>
                <c:pt idx="872">
                  <c:v>0.97601563732202079</c:v>
                </c:pt>
                <c:pt idx="873">
                  <c:v>0.97605673366963031</c:v>
                </c:pt>
                <c:pt idx="874">
                  <c:v>0.97609545810073761</c:v>
                </c:pt>
                <c:pt idx="875">
                  <c:v>0.97611801978469193</c:v>
                </c:pt>
                <c:pt idx="876">
                  <c:v>0.97612791550661948</c:v>
                </c:pt>
                <c:pt idx="877">
                  <c:v>0.97613086866260257</c:v>
                </c:pt>
                <c:pt idx="878">
                  <c:v>0.97613138997648785</c:v>
                </c:pt>
                <c:pt idx="879">
                  <c:v>0.9761314355211177</c:v>
                </c:pt>
                <c:pt idx="880">
                  <c:v>0.97613144963410514</c:v>
                </c:pt>
                <c:pt idx="881">
                  <c:v>0.97613161005092053</c:v>
                </c:pt>
                <c:pt idx="882">
                  <c:v>0.9761325125800695</c:v>
                </c:pt>
                <c:pt idx="883">
                  <c:v>0.97613551525836628</c:v>
                </c:pt>
                <c:pt idx="884">
                  <c:v>0.97614230911177591</c:v>
                </c:pt>
                <c:pt idx="885">
                  <c:v>0.9761538692262749</c:v>
                </c:pt>
                <c:pt idx="886">
                  <c:v>0.97616602911923456</c:v>
                </c:pt>
                <c:pt idx="887">
                  <c:v>0.97617538865627262</c:v>
                </c:pt>
                <c:pt idx="888">
                  <c:v>0.97618035920034751</c:v>
                </c:pt>
                <c:pt idx="889">
                  <c:v>0.97618223388735836</c:v>
                </c:pt>
                <c:pt idx="890">
                  <c:v>0.97618231020012636</c:v>
                </c:pt>
                <c:pt idx="891">
                  <c:v>0.97618331978793804</c:v>
                </c:pt>
                <c:pt idx="892">
                  <c:v>0.97618943929111901</c:v>
                </c:pt>
                <c:pt idx="893">
                  <c:v>0.97621158099604199</c:v>
                </c:pt>
                <c:pt idx="894">
                  <c:v>0.97625682167540995</c:v>
                </c:pt>
                <c:pt idx="895">
                  <c:v>0.9763138627749175</c:v>
                </c:pt>
                <c:pt idx="896">
                  <c:v>0.97635727931569538</c:v>
                </c:pt>
                <c:pt idx="897">
                  <c:v>0.97637666012491198</c:v>
                </c:pt>
                <c:pt idx="898">
                  <c:v>0.97638067511940874</c:v>
                </c:pt>
                <c:pt idx="899">
                  <c:v>0.97638072941929699</c:v>
                </c:pt>
                <c:pt idx="900">
                  <c:v>0.97638097247754829</c:v>
                </c:pt>
                <c:pt idx="901">
                  <c:v>0.97638488474866292</c:v>
                </c:pt>
                <c:pt idx="902">
                  <c:v>0.97641403021846451</c:v>
                </c:pt>
                <c:pt idx="903">
                  <c:v>0.97652103688715264</c:v>
                </c:pt>
                <c:pt idx="904">
                  <c:v>0.97673430748928636</c:v>
                </c:pt>
                <c:pt idx="905">
                  <c:v>0.97697903633207983</c:v>
                </c:pt>
                <c:pt idx="906">
                  <c:v>0.97714281260988234</c:v>
                </c:pt>
                <c:pt idx="907">
                  <c:v>0.97719830729953816</c:v>
                </c:pt>
                <c:pt idx="908">
                  <c:v>0.9772042667416998</c:v>
                </c:pt>
                <c:pt idx="909">
                  <c:v>0.97720479588323339</c:v>
                </c:pt>
                <c:pt idx="910">
                  <c:v>0.97720516567953219</c:v>
                </c:pt>
                <c:pt idx="911">
                  <c:v>0.97721301759367052</c:v>
                </c:pt>
                <c:pt idx="912">
                  <c:v>0.97728243980808593</c:v>
                </c:pt>
                <c:pt idx="913">
                  <c:v>0.97756726880541311</c:v>
                </c:pt>
                <c:pt idx="914">
                  <c:v>0.97818217932952978</c:v>
                </c:pt>
                <c:pt idx="915">
                  <c:v>0.97886718511295323</c:v>
                </c:pt>
                <c:pt idx="916">
                  <c:v>0.9792919368664128</c:v>
                </c:pt>
                <c:pt idx="917">
                  <c:v>0.97936922826027384</c:v>
                </c:pt>
                <c:pt idx="918">
                  <c:v>0.979378355794152</c:v>
                </c:pt>
                <c:pt idx="919">
                  <c:v>0.97937882611494087</c:v>
                </c:pt>
                <c:pt idx="920">
                  <c:v>0.97937935505383544</c:v>
                </c:pt>
                <c:pt idx="921">
                  <c:v>0.97939124054599669</c:v>
                </c:pt>
                <c:pt idx="922">
                  <c:v>0.97950425056220425</c:v>
                </c:pt>
                <c:pt idx="923">
                  <c:v>0.98002559444706772</c:v>
                </c:pt>
                <c:pt idx="924">
                  <c:v>0.9811737394293234</c:v>
                </c:pt>
                <c:pt idx="925">
                  <c:v>0.98258165476271553</c:v>
                </c:pt>
                <c:pt idx="926">
                  <c:v>0.98316866016380133</c:v>
                </c:pt>
                <c:pt idx="927">
                  <c:v>0.98327819342377432</c:v>
                </c:pt>
                <c:pt idx="928">
                  <c:v>0.98328859835954019</c:v>
                </c:pt>
                <c:pt idx="929">
                  <c:v>0.9832891375843994</c:v>
                </c:pt>
                <c:pt idx="930">
                  <c:v>0.98328971502246865</c:v>
                </c:pt>
                <c:pt idx="931">
                  <c:v>0.98330325025174492</c:v>
                </c:pt>
                <c:pt idx="932">
                  <c:v>0.98343247088622099</c:v>
                </c:pt>
                <c:pt idx="933">
                  <c:v>0.98406504501522474</c:v>
                </c:pt>
                <c:pt idx="934">
                  <c:v>0.98569238016045868</c:v>
                </c:pt>
                <c:pt idx="935">
                  <c:v>0.98730964994177606</c:v>
                </c:pt>
                <c:pt idx="936">
                  <c:v>0.98792975301712371</c:v>
                </c:pt>
                <c:pt idx="937">
                  <c:v>0.98805493047501036</c:v>
                </c:pt>
                <c:pt idx="938">
                  <c:v>0.98806789382984461</c:v>
                </c:pt>
                <c:pt idx="939">
                  <c:v>0.98806844052725684</c:v>
                </c:pt>
                <c:pt idx="940">
                  <c:v>0.98806901869634867</c:v>
                </c:pt>
                <c:pt idx="941">
                  <c:v>0.98808005990774195</c:v>
                </c:pt>
                <c:pt idx="942">
                  <c:v>0.98819480996267861</c:v>
                </c:pt>
                <c:pt idx="943">
                  <c:v>0.98880119092002161</c:v>
                </c:pt>
                <c:pt idx="944">
                  <c:v>0.99023650440859357</c:v>
                </c:pt>
                <c:pt idx="945">
                  <c:v>0.9913920434143243</c:v>
                </c:pt>
                <c:pt idx="946">
                  <c:v>0.99191104961938314</c:v>
                </c:pt>
                <c:pt idx="947">
                  <c:v>0.99202222266169937</c:v>
                </c:pt>
                <c:pt idx="948">
                  <c:v>0.99203378242785134</c:v>
                </c:pt>
                <c:pt idx="949">
                  <c:v>0.99203429137419274</c:v>
                </c:pt>
                <c:pt idx="950">
                  <c:v>0.99203480368286823</c:v>
                </c:pt>
                <c:pt idx="951">
                  <c:v>0.9920446080608073</c:v>
                </c:pt>
                <c:pt idx="952">
                  <c:v>0.99212656338315597</c:v>
                </c:pt>
                <c:pt idx="953">
                  <c:v>0.99257055185643306</c:v>
                </c:pt>
                <c:pt idx="954">
                  <c:v>0.99327761559882211</c:v>
                </c:pt>
                <c:pt idx="955">
                  <c:v>0.99390541846838698</c:v>
                </c:pt>
                <c:pt idx="956">
                  <c:v>0.99419306406326136</c:v>
                </c:pt>
                <c:pt idx="957">
                  <c:v>0.99426242381329544</c:v>
                </c:pt>
                <c:pt idx="958">
                  <c:v>0.99427017846050947</c:v>
                </c:pt>
                <c:pt idx="959">
                  <c:v>0.9942705397720818</c:v>
                </c:pt>
                <c:pt idx="960">
                  <c:v>0.99427112353171909</c:v>
                </c:pt>
                <c:pt idx="961">
                  <c:v>0.9942776074736035</c:v>
                </c:pt>
                <c:pt idx="962">
                  <c:v>0.99433702898684473</c:v>
                </c:pt>
                <c:pt idx="963">
                  <c:v>0.99451025857176445</c:v>
                </c:pt>
                <c:pt idx="964">
                  <c:v>0.99476623623901361</c:v>
                </c:pt>
                <c:pt idx="965">
                  <c:v>0.99498696688459531</c:v>
                </c:pt>
                <c:pt idx="966">
                  <c:v>0.99509658773841381</c:v>
                </c:pt>
                <c:pt idx="967">
                  <c:v>0.99512613726056853</c:v>
                </c:pt>
                <c:pt idx="968">
                  <c:v>0.99513006185336728</c:v>
                </c:pt>
                <c:pt idx="969">
                  <c:v>0.99513030322998863</c:v>
                </c:pt>
                <c:pt idx="970">
                  <c:v>0.99513036309239533</c:v>
                </c:pt>
                <c:pt idx="971">
                  <c:v>0.99513473218286952</c:v>
                </c:pt>
                <c:pt idx="972">
                  <c:v>0.99515562757051723</c:v>
                </c:pt>
                <c:pt idx="973">
                  <c:v>0.99520198279210925</c:v>
                </c:pt>
                <c:pt idx="974">
                  <c:v>0.99526229004454425</c:v>
                </c:pt>
                <c:pt idx="975">
                  <c:v>0.9953096481317637</c:v>
                </c:pt>
                <c:pt idx="976">
                  <c:v>0.99533259955422759</c:v>
                </c:pt>
                <c:pt idx="977">
                  <c:v>0.99533888153473671</c:v>
                </c:pt>
                <c:pt idx="978">
                  <c:v>0.99533990880491863</c:v>
                </c:pt>
                <c:pt idx="979">
                  <c:v>0.99533998573754168</c:v>
                </c:pt>
                <c:pt idx="980">
                  <c:v>0.99534206990230689</c:v>
                </c:pt>
                <c:pt idx="981">
                  <c:v>0.99534754073097598</c:v>
                </c:pt>
                <c:pt idx="982">
                  <c:v>0.99535774665433141</c:v>
                </c:pt>
                <c:pt idx="983">
                  <c:v>0.9953708784244828</c:v>
                </c:pt>
                <c:pt idx="984">
                  <c:v>0.99538323517316607</c:v>
                </c:pt>
                <c:pt idx="985">
                  <c:v>0.99539042471988037</c:v>
                </c:pt>
                <c:pt idx="986">
                  <c:v>0.99539357430178865</c:v>
                </c:pt>
                <c:pt idx="987">
                  <c:v>0.9953945131513261</c:v>
                </c:pt>
                <c:pt idx="988">
                  <c:v>0.99539467870259601</c:v>
                </c:pt>
                <c:pt idx="989">
                  <c:v>0.99539469314984474</c:v>
                </c:pt>
                <c:pt idx="990">
                  <c:v>0.99539469611665954</c:v>
                </c:pt>
                <c:pt idx="991">
                  <c:v>0.99539472980174137</c:v>
                </c:pt>
                <c:pt idx="992">
                  <c:v>0.99539491911121436</c:v>
                </c:pt>
                <c:pt idx="993">
                  <c:v>0.99539554821600396</c:v>
                </c:pt>
                <c:pt idx="994">
                  <c:v>0.99539696990171733</c:v>
                </c:pt>
                <c:pt idx="995">
                  <c:v>0.99539938568126929</c:v>
                </c:pt>
                <c:pt idx="996">
                  <c:v>0.99540192326553623</c:v>
                </c:pt>
                <c:pt idx="997">
                  <c:v>0.99540387388100937</c:v>
                </c:pt>
                <c:pt idx="998">
                  <c:v>0.99540490846755636</c:v>
                </c:pt>
                <c:pt idx="999">
                  <c:v>0.99540529813923284</c:v>
                </c:pt>
                <c:pt idx="1000">
                  <c:v>0.99540531421522704</c:v>
                </c:pt>
                <c:pt idx="1001">
                  <c:v>0.99540552662239223</c:v>
                </c:pt>
                <c:pt idx="1002">
                  <c:v>0.99540681252619612</c:v>
                </c:pt>
                <c:pt idx="1003">
                  <c:v>0.99541145898795313</c:v>
                </c:pt>
                <c:pt idx="1004">
                  <c:v>0.99542093996333869</c:v>
                </c:pt>
                <c:pt idx="1005">
                  <c:v>0.99543287757878607</c:v>
                </c:pt>
                <c:pt idx="1006">
                  <c:v>0.99544195154932968</c:v>
                </c:pt>
                <c:pt idx="1007">
                  <c:v>0.9954459966512752</c:v>
                </c:pt>
                <c:pt idx="1008">
                  <c:v>0.99544683357103314</c:v>
                </c:pt>
                <c:pt idx="1009">
                  <c:v>0.99544684486984703</c:v>
                </c:pt>
                <c:pt idx="1010">
                  <c:v>0.9954468961775842</c:v>
                </c:pt>
                <c:pt idx="1011">
                  <c:v>0.99544772087400968</c:v>
                </c:pt>
                <c:pt idx="1012">
                  <c:v>0.99545385565049405</c:v>
                </c:pt>
                <c:pt idx="1013">
                  <c:v>0.99547634694893705</c:v>
                </c:pt>
                <c:pt idx="1014">
                  <c:v>0.99552110972528562</c:v>
                </c:pt>
                <c:pt idx="1015">
                  <c:v>0.99557240010009307</c:v>
                </c:pt>
                <c:pt idx="1016">
                  <c:v>0.99560667151877491</c:v>
                </c:pt>
                <c:pt idx="1017">
                  <c:v>0.99561826471597892</c:v>
                </c:pt>
                <c:pt idx="1018">
                  <c:v>0.99561950700088431</c:v>
                </c:pt>
                <c:pt idx="1019">
                  <c:v>0.99561961709587754</c:v>
                </c:pt>
                <c:pt idx="1020">
                  <c:v>0.99561969532947303</c:v>
                </c:pt>
                <c:pt idx="1021">
                  <c:v>0.99562135399025242</c:v>
                </c:pt>
                <c:pt idx="1022">
                  <c:v>0.99563599553490856</c:v>
                </c:pt>
                <c:pt idx="1023">
                  <c:v>0.99569597785772379</c:v>
                </c:pt>
                <c:pt idx="1024">
                  <c:v>0.99582527592090764</c:v>
                </c:pt>
                <c:pt idx="1025">
                  <c:v>0.99596909382492349</c:v>
                </c:pt>
                <c:pt idx="1026">
                  <c:v>0.99605811663288046</c:v>
                </c:pt>
                <c:pt idx="1027">
                  <c:v>0.99607428441619827</c:v>
                </c:pt>
                <c:pt idx="1028">
                  <c:v>0.99607619031232586</c:v>
                </c:pt>
                <c:pt idx="1029">
                  <c:v>0.99607628833109674</c:v>
                </c:pt>
                <c:pt idx="1030">
                  <c:v>0.99607640046361656</c:v>
                </c:pt>
                <c:pt idx="1031">
                  <c:v>0.99607891635645784</c:v>
                </c:pt>
                <c:pt idx="1032">
                  <c:v>0.99610280019993869</c:v>
                </c:pt>
                <c:pt idx="1033">
                  <c:v>0.99621280120492273</c:v>
                </c:pt>
                <c:pt idx="1034">
                  <c:v>0.99645468505745016</c:v>
                </c:pt>
                <c:pt idx="1035">
                  <c:v>0.99675077121729183</c:v>
                </c:pt>
                <c:pt idx="1036">
                  <c:v>0.99687399517569297</c:v>
                </c:pt>
                <c:pt idx="1037">
                  <c:v>0.99689694409978336</c:v>
                </c:pt>
                <c:pt idx="1038">
                  <c:v>0.99689912023726535</c:v>
                </c:pt>
                <c:pt idx="1039">
                  <c:v>0.99689923284852988</c:v>
                </c:pt>
                <c:pt idx="1040">
                  <c:v>0.99689935552547093</c:v>
                </c:pt>
                <c:pt idx="1041">
                  <c:v>0.99690222649207005</c:v>
                </c:pt>
                <c:pt idx="1042">
                  <c:v>0.99692959223477862</c:v>
                </c:pt>
                <c:pt idx="1043">
                  <c:v>0.99706333544815062</c:v>
                </c:pt>
                <c:pt idx="1044">
                  <c:v>0.99740675284807068</c:v>
                </c:pt>
                <c:pt idx="1045">
                  <c:v>0.99774746109583268</c:v>
                </c:pt>
                <c:pt idx="1046">
                  <c:v>0.99787785178882715</c:v>
                </c:pt>
                <c:pt idx="1047">
                  <c:v>0.99790412976351583</c:v>
                </c:pt>
                <c:pt idx="1048">
                  <c:v>0.99790684678302755</c:v>
                </c:pt>
                <c:pt idx="1049">
                  <c:v>0.99790696118215694</c:v>
                </c:pt>
                <c:pt idx="1050">
                  <c:v>0.99790708425748165</c:v>
                </c:pt>
                <c:pt idx="1051">
                  <c:v>0.99790943119799425</c:v>
                </c:pt>
                <c:pt idx="1052">
                  <c:v>0.99793377978570208</c:v>
                </c:pt>
                <c:pt idx="1053">
                  <c:v>0.99806220042542504</c:v>
                </c:pt>
                <c:pt idx="1054">
                  <c:v>0.99836562419963815</c:v>
                </c:pt>
                <c:pt idx="1055">
                  <c:v>0.99860947216842166</c:v>
                </c:pt>
                <c:pt idx="1056">
                  <c:v>0.99871882877410822</c:v>
                </c:pt>
                <c:pt idx="1057">
                  <c:v>0.99874221472818958</c:v>
                </c:pt>
                <c:pt idx="1058">
                  <c:v>0.99874464253884576</c:v>
                </c:pt>
                <c:pt idx="1059">
                  <c:v>0.99874474926805967</c:v>
                </c:pt>
                <c:pt idx="1060">
                  <c:v>0.99874485854703221</c:v>
                </c:pt>
                <c:pt idx="1061">
                  <c:v>0.99874694592852253</c:v>
                </c:pt>
                <c:pt idx="1062">
                  <c:v>0.99876436368893207</c:v>
                </c:pt>
                <c:pt idx="1063">
                  <c:v>0.99885854068825108</c:v>
                </c:pt>
                <c:pt idx="1064">
                  <c:v>0.99900826129105191</c:v>
                </c:pt>
                <c:pt idx="1065">
                  <c:v>0.99914099656396194</c:v>
                </c:pt>
                <c:pt idx="1066">
                  <c:v>0.99920172082676539</c:v>
                </c:pt>
                <c:pt idx="1067">
                  <c:v>0.99921634133250725</c:v>
                </c:pt>
                <c:pt idx="1068">
                  <c:v>0.99921797333636853</c:v>
                </c:pt>
                <c:pt idx="1069">
                  <c:v>0.99921804926228053</c:v>
                </c:pt>
                <c:pt idx="1070">
                  <c:v>0.99921817398662904</c:v>
                </c:pt>
                <c:pt idx="1071">
                  <c:v>0.99921955673636853</c:v>
                </c:pt>
                <c:pt idx="1072">
                  <c:v>0.99923220181576633</c:v>
                </c:pt>
                <c:pt idx="1073">
                  <c:v>0.9992690041258212</c:v>
                </c:pt>
                <c:pt idx="1074">
                  <c:v>0.99932330269895453</c:v>
                </c:pt>
                <c:pt idx="1075">
                  <c:v>0.99937005637871168</c:v>
                </c:pt>
                <c:pt idx="1076">
                  <c:v>0.99939324259225015</c:v>
                </c:pt>
                <c:pt idx="1077">
                  <c:v>0.9993994837247806</c:v>
                </c:pt>
                <c:pt idx="1078">
                  <c:v>0.99940031141794428</c:v>
                </c:pt>
                <c:pt idx="1079">
                  <c:v>0.9994003622526586</c:v>
                </c:pt>
                <c:pt idx="1080">
                  <c:v>0.99940037504152723</c:v>
                </c:pt>
                <c:pt idx="1081">
                  <c:v>0.99940130681823836</c:v>
                </c:pt>
                <c:pt idx="1082">
                  <c:v>0.99940575740148585</c:v>
                </c:pt>
                <c:pt idx="1083">
                  <c:v>0.99941561757074682</c:v>
                </c:pt>
                <c:pt idx="1084">
                  <c:v>0.9994284282067728</c:v>
                </c:pt>
                <c:pt idx="1085">
                  <c:v>0.99943847444711909</c:v>
                </c:pt>
                <c:pt idx="1086">
                  <c:v>0.99944333665058038</c:v>
                </c:pt>
                <c:pt idx="1087">
                  <c:v>0.99944466569658585</c:v>
                </c:pt>
                <c:pt idx="1088">
                  <c:v>0.99944488276428056</c:v>
                </c:pt>
                <c:pt idx="1089">
                  <c:v>0.99944489899970612</c:v>
                </c:pt>
                <c:pt idx="1090">
                  <c:v>0.99944534472415747</c:v>
                </c:pt>
                <c:pt idx="1091">
                  <c:v>0.99944651314617816</c:v>
                </c:pt>
                <c:pt idx="1092">
                  <c:v>0.99944869009937942</c:v>
                </c:pt>
                <c:pt idx="1093">
                  <c:v>0.99945148747390933</c:v>
                </c:pt>
                <c:pt idx="1094">
                  <c:v>0.9994541161120889</c:v>
                </c:pt>
                <c:pt idx="1095">
                  <c:v>0.99945564346383131</c:v>
                </c:pt>
                <c:pt idx="1096">
                  <c:v>0.99945631175536886</c:v>
                </c:pt>
                <c:pt idx="1097">
                  <c:v>0.99945651073710462</c:v>
                </c:pt>
                <c:pt idx="1098">
                  <c:v>0.99945654578591203</c:v>
                </c:pt>
                <c:pt idx="1099">
                  <c:v>0.99945654884111679</c:v>
                </c:pt>
                <c:pt idx="1100">
                  <c:v>0.99945654921532345</c:v>
                </c:pt>
                <c:pt idx="1101">
                  <c:v>0.99945655345932272</c:v>
                </c:pt>
                <c:pt idx="1102">
                  <c:v>0.99945657728435755</c:v>
                </c:pt>
                <c:pt idx="1103">
                  <c:v>0.99945665636811454</c:v>
                </c:pt>
                <c:pt idx="1104">
                  <c:v>0.99945683486928516</c:v>
                </c:pt>
                <c:pt idx="1105">
                  <c:v>0.99945713777145451</c:v>
                </c:pt>
                <c:pt idx="1106">
                  <c:v>0.99945745550347276</c:v>
                </c:pt>
                <c:pt idx="1107">
                  <c:v>0.99945769941853069</c:v>
                </c:pt>
                <c:pt idx="1108">
                  <c:v>0.99945782862349308</c:v>
                </c:pt>
                <c:pt idx="1109">
                  <c:v>0.99945787722147228</c:v>
                </c:pt>
                <c:pt idx="1110">
                  <c:v>0.99945787925340313</c:v>
                </c:pt>
                <c:pt idx="1111">
                  <c:v>0.99945790606637352</c:v>
                </c:pt>
                <c:pt idx="1112">
                  <c:v>0.99945806819197591</c:v>
                </c:pt>
                <c:pt idx="1113">
                  <c:v>0.99945865323054528</c:v>
                </c:pt>
                <c:pt idx="1114">
                  <c:v>0.99945984537184274</c:v>
                </c:pt>
                <c:pt idx="1115">
                  <c:v>0.99946134435935885</c:v>
                </c:pt>
                <c:pt idx="1116">
                  <c:v>0.99946248222281109</c:v>
                </c:pt>
                <c:pt idx="1117">
                  <c:v>0.99946298879053919</c:v>
                </c:pt>
                <c:pt idx="1118">
                  <c:v>0.99946309346312978</c:v>
                </c:pt>
                <c:pt idx="1119">
                  <c:v>0.99946309487377116</c:v>
                </c:pt>
                <c:pt idx="1120">
                  <c:v>0.99946310137216865</c:v>
                </c:pt>
                <c:pt idx="1121">
                  <c:v>0.99946320567844882</c:v>
                </c:pt>
                <c:pt idx="1122">
                  <c:v>0.99946398045723428</c:v>
                </c:pt>
                <c:pt idx="1123">
                  <c:v>0.99946681687079053</c:v>
                </c:pt>
                <c:pt idx="1124">
                  <c:v>0.99947245395295958</c:v>
                </c:pt>
                <c:pt idx="1125">
                  <c:v>0.99947890362818248</c:v>
                </c:pt>
                <c:pt idx="1126">
                  <c:v>0.9994832065585364</c:v>
                </c:pt>
                <c:pt idx="1127">
                  <c:v>0.99948465969354539</c:v>
                </c:pt>
                <c:pt idx="1128">
                  <c:v>0.99948481507068643</c:v>
                </c:pt>
                <c:pt idx="1129">
                  <c:v>0.9994848288146907</c:v>
                </c:pt>
                <c:pt idx="1130">
                  <c:v>0.99948483874528427</c:v>
                </c:pt>
                <c:pt idx="1131">
                  <c:v>0.99948504897348811</c:v>
                </c:pt>
                <c:pt idx="1132">
                  <c:v>0.99948690176654043</c:v>
                </c:pt>
                <c:pt idx="1133">
                  <c:v>0.99949448080297798</c:v>
                </c:pt>
                <c:pt idx="1134">
                  <c:v>0.99951079342471205</c:v>
                </c:pt>
                <c:pt idx="1135">
                  <c:v>0.99952891029933433</c:v>
                </c:pt>
                <c:pt idx="1136">
                  <c:v>0.99954010516578762</c:v>
                </c:pt>
                <c:pt idx="1137">
                  <c:v>0.99954213434819617</c:v>
                </c:pt>
                <c:pt idx="1138">
                  <c:v>0.99954237312702032</c:v>
                </c:pt>
                <c:pt idx="1139">
                  <c:v>0.99954238538375262</c:v>
                </c:pt>
                <c:pt idx="1140">
                  <c:v>0.99954239964668701</c:v>
                </c:pt>
                <c:pt idx="1141">
                  <c:v>0.9995427191817845</c:v>
                </c:pt>
                <c:pt idx="1142">
                  <c:v>0.99954574779000971</c:v>
                </c:pt>
                <c:pt idx="1143">
                  <c:v>0.99955967361066655</c:v>
                </c:pt>
                <c:pt idx="1144">
                  <c:v>0.9995902487738606</c:v>
                </c:pt>
                <c:pt idx="1145">
                  <c:v>0.99962760917017446</c:v>
                </c:pt>
                <c:pt idx="1146">
                  <c:v>0.99964312946308087</c:v>
                </c:pt>
                <c:pt idx="1147">
                  <c:v>0.99964601435784706</c:v>
                </c:pt>
                <c:pt idx="1148">
                  <c:v>0.99964628743432804</c:v>
                </c:pt>
                <c:pt idx="1149">
                  <c:v>0.99964630154489931</c:v>
                </c:pt>
                <c:pt idx="1150">
                  <c:v>0.99964631718255048</c:v>
                </c:pt>
                <c:pt idx="1151">
                  <c:v>0.99964668256023526</c:v>
                </c:pt>
                <c:pt idx="1152">
                  <c:v>0.99965015979621186</c:v>
                </c:pt>
                <c:pt idx="1153">
                  <c:v>0.99966712596288909</c:v>
                </c:pt>
                <c:pt idx="1154">
                  <c:v>0.99971060895721031</c:v>
                </c:pt>
                <c:pt idx="1155">
                  <c:v>0.99975367497122447</c:v>
                </c:pt>
                <c:pt idx="1156">
                  <c:v>0.99977012554118283</c:v>
                </c:pt>
                <c:pt idx="1157">
                  <c:v>0.999773435398012</c:v>
                </c:pt>
                <c:pt idx="1158">
                  <c:v>0.9997737770779378</c:v>
                </c:pt>
                <c:pt idx="1159">
                  <c:v>0.99977379144108058</c:v>
                </c:pt>
                <c:pt idx="1160">
                  <c:v>0.99977380716055209</c:v>
                </c:pt>
                <c:pt idx="1161">
                  <c:v>0.99977410648244336</c:v>
                </c:pt>
                <c:pt idx="1162">
                  <c:v>0.99977720637027967</c:v>
                </c:pt>
                <c:pt idx="1163">
                  <c:v>0.99979352470357641</c:v>
                </c:pt>
                <c:pt idx="1164">
                  <c:v>0.99983201083360063</c:v>
                </c:pt>
                <c:pt idx="1165">
                  <c:v>0.99986288572479098</c:v>
                </c:pt>
                <c:pt idx="1166">
                  <c:v>0.99987671085625118</c:v>
                </c:pt>
                <c:pt idx="1167">
                  <c:v>0.99987966248884541</c:v>
                </c:pt>
                <c:pt idx="1168">
                  <c:v>0.99987996842587146</c:v>
                </c:pt>
                <c:pt idx="1169">
                  <c:v>0.99987998185493887</c:v>
                </c:pt>
                <c:pt idx="1170">
                  <c:v>0.99987999584088538</c:v>
                </c:pt>
                <c:pt idx="1171">
                  <c:v>0.99988026248648354</c:v>
                </c:pt>
                <c:pt idx="1172">
                  <c:v>0.99988248353846843</c:v>
                </c:pt>
                <c:pt idx="1173">
                  <c:v>0.99989446940726845</c:v>
                </c:pt>
                <c:pt idx="1174">
                  <c:v>0.99991349140703278</c:v>
                </c:pt>
                <c:pt idx="1175">
                  <c:v>0.9999303298158978</c:v>
                </c:pt>
                <c:pt idx="1176">
                  <c:v>0.99993802144641064</c:v>
                </c:pt>
                <c:pt idx="1177">
                  <c:v>0.99993987058243727</c:v>
                </c:pt>
                <c:pt idx="1178">
                  <c:v>0.99994007666046791</c:v>
                </c:pt>
                <c:pt idx="1179">
                  <c:v>0.99994008623349662</c:v>
                </c:pt>
                <c:pt idx="1180">
                  <c:v>0.99994010222239016</c:v>
                </c:pt>
                <c:pt idx="1181">
                  <c:v>0.99994027915112649</c:v>
                </c:pt>
                <c:pt idx="1182">
                  <c:v>0.99994189369688025</c:v>
                </c:pt>
                <c:pt idx="1183">
                  <c:v>0.99994658484604559</c:v>
                </c:pt>
                <c:pt idx="1184">
                  <c:v>0.99995349560931801</c:v>
                </c:pt>
                <c:pt idx="1185">
                  <c:v>0.99995943744032922</c:v>
                </c:pt>
                <c:pt idx="1186">
                  <c:v>0.99996237994951886</c:v>
                </c:pt>
                <c:pt idx="1187">
                  <c:v>0.99996317086057995</c:v>
                </c:pt>
                <c:pt idx="1188">
                  <c:v>0.99996327559642062</c:v>
                </c:pt>
                <c:pt idx="1189">
                  <c:v>0.9999632820199913</c:v>
                </c:pt>
                <c:pt idx="1190">
                  <c:v>0.99996328365929699</c:v>
                </c:pt>
                <c:pt idx="1191">
                  <c:v>0.99996340288858609</c:v>
                </c:pt>
                <c:pt idx="1192">
                  <c:v>0.99996397165496087</c:v>
                </c:pt>
                <c:pt idx="1193">
                  <c:v>0.99996523006079108</c:v>
                </c:pt>
                <c:pt idx="1194">
                  <c:v>0.99996686282166958</c:v>
                </c:pt>
                <c:pt idx="1195">
                  <c:v>0.9999681415073427</c:v>
                </c:pt>
                <c:pt idx="1196">
                  <c:v>0.99996875953439723</c:v>
                </c:pt>
                <c:pt idx="1197">
                  <c:v>0.99996892824184991</c:v>
                </c:pt>
                <c:pt idx="1198">
                  <c:v>0.99996895576235689</c:v>
                </c:pt>
              </c:numCache>
            </c:numRef>
          </c:yVal>
          <c:smooth val="0"/>
          <c:extLst>
            <c:ext xmlns:c16="http://schemas.microsoft.com/office/drawing/2014/chart" uri="{C3380CC4-5D6E-409C-BE32-E72D297353CC}">
              <c16:uniqueId val="{00000000-B573-41F3-8BD2-E2DFCE70658E}"/>
            </c:ext>
          </c:extLst>
        </c:ser>
        <c:dLbls>
          <c:showLegendKey val="0"/>
          <c:showVal val="0"/>
          <c:showCatName val="0"/>
          <c:showSerName val="0"/>
          <c:showPercent val="0"/>
          <c:showBubbleSize val="0"/>
        </c:dLbls>
        <c:axId val="1281853887"/>
        <c:axId val="1281853407"/>
      </c:scatterChart>
      <c:valAx>
        <c:axId val="1281853887"/>
        <c:scaling>
          <c:orientation val="minMax"/>
          <c:max val="500000000"/>
          <c:min val="-200000000"/>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81853407"/>
        <c:crosses val="autoZero"/>
        <c:crossBetween val="midCat"/>
      </c:valAx>
      <c:valAx>
        <c:axId val="1281853407"/>
        <c:scaling>
          <c:orientation val="minMax"/>
          <c:max val="1"/>
        </c:scaling>
        <c:delete val="0"/>
        <c:axPos val="l"/>
        <c:majorGridlines>
          <c:spPr>
            <a:ln w="9525" cap="flat" cmpd="sng" algn="ctr">
              <a:no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818538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(Tenure)-</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total!$B$1</c:f>
              <c:strCache>
                <c:ptCount val="1"/>
                <c:pt idx="0">
                  <c:v> female-RM </c:v>
                </c:pt>
              </c:strCache>
            </c:strRef>
          </c:tx>
          <c:spPr>
            <a:ln w="28575" cap="rnd">
              <a:solidFill>
                <a:srgbClr val="0070C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total!$B$2:$B$42</c:f>
              <c:numCache>
                <c:formatCode>_ * #,##0_ ;_ * \-#,##0_ ;_ * "-"??_ ;_ @_ </c:formatCode>
                <c:ptCount val="41"/>
                <c:pt idx="0">
                  <c:v>5538906.5932400003</c:v>
                </c:pt>
                <c:pt idx="1">
                  <c:v>3002144.1399500002</c:v>
                </c:pt>
                <c:pt idx="2">
                  <c:v>1283250.79318</c:v>
                </c:pt>
                <c:pt idx="3">
                  <c:v>110218.84605199999</c:v>
                </c:pt>
                <c:pt idx="4">
                  <c:v>-778973.99496799998</c:v>
                </c:pt>
                <c:pt idx="5">
                  <c:v>-1433277.1192900001</c:v>
                </c:pt>
                <c:pt idx="6">
                  <c:v>-1420162.4683600001</c:v>
                </c:pt>
                <c:pt idx="7">
                  <c:v>-2089070.9921599999</c:v>
                </c:pt>
                <c:pt idx="8">
                  <c:v>-2641591.2649400001</c:v>
                </c:pt>
                <c:pt idx="9">
                  <c:v>-3119041.6040599998</c:v>
                </c:pt>
                <c:pt idx="10">
                  <c:v>-3320033.8241300001</c:v>
                </c:pt>
                <c:pt idx="11">
                  <c:v>-3812040.42466</c:v>
                </c:pt>
                <c:pt idx="12">
                  <c:v>-4262131.0842399998</c:v>
                </c:pt>
                <c:pt idx="13">
                  <c:v>-4541581.5048900004</c:v>
                </c:pt>
                <c:pt idx="14">
                  <c:v>-5004347.9723699996</c:v>
                </c:pt>
                <c:pt idx="15">
                  <c:v>-5446375.6475999998</c:v>
                </c:pt>
                <c:pt idx="16">
                  <c:v>-5866772.35934</c:v>
                </c:pt>
                <c:pt idx="17">
                  <c:v>-6256933.2285399996</c:v>
                </c:pt>
                <c:pt idx="18">
                  <c:v>-6698722.22095</c:v>
                </c:pt>
                <c:pt idx="19">
                  <c:v>-7130594.56733</c:v>
                </c:pt>
                <c:pt idx="20">
                  <c:v>-7572173.7914199997</c:v>
                </c:pt>
                <c:pt idx="21">
                  <c:v>-8026402.11149</c:v>
                </c:pt>
                <c:pt idx="22">
                  <c:v>-8486914.9928399995</c:v>
                </c:pt>
                <c:pt idx="23">
                  <c:v>-8961751.0141199995</c:v>
                </c:pt>
                <c:pt idx="24">
                  <c:v>-9447349.5022500008</c:v>
                </c:pt>
                <c:pt idx="25">
                  <c:v>-9944606.9175300002</c:v>
                </c:pt>
                <c:pt idx="26">
                  <c:v>-10455981.2443</c:v>
                </c:pt>
                <c:pt idx="27">
                  <c:v>-10979666.368899999</c:v>
                </c:pt>
                <c:pt idx="28">
                  <c:v>-11517103.3868</c:v>
                </c:pt>
                <c:pt idx="29">
                  <c:v>-12068518.57</c:v>
                </c:pt>
                <c:pt idx="30">
                  <c:v>-12634934.353700001</c:v>
                </c:pt>
                <c:pt idx="31">
                  <c:v>-13212130.354699999</c:v>
                </c:pt>
                <c:pt idx="32">
                  <c:v>-13807670.966</c:v>
                </c:pt>
                <c:pt idx="33">
                  <c:v>-14418148.6274</c:v>
                </c:pt>
                <c:pt idx="34">
                  <c:v>-15045226.503</c:v>
                </c:pt>
                <c:pt idx="35">
                  <c:v>-15687466.01</c:v>
                </c:pt>
                <c:pt idx="36">
                  <c:v>-16344845.5504</c:v>
                </c:pt>
                <c:pt idx="37">
                  <c:v>-17021659.8354</c:v>
                </c:pt>
                <c:pt idx="38">
                  <c:v>-17711742.1424</c:v>
                </c:pt>
                <c:pt idx="39">
                  <c:v>-18421925.144400001</c:v>
                </c:pt>
                <c:pt idx="40">
                  <c:v>-19151322.1668</c:v>
                </c:pt>
              </c:numCache>
            </c:numRef>
          </c:val>
          <c:smooth val="0"/>
          <c:extLst>
            <c:ext xmlns:c16="http://schemas.microsoft.com/office/drawing/2014/chart" uri="{C3380CC4-5D6E-409C-BE32-E72D297353CC}">
              <c16:uniqueId val="{00000000-9C73-473A-9755-BF1C543BB55B}"/>
            </c:ext>
          </c:extLst>
        </c:ser>
        <c:ser>
          <c:idx val="1"/>
          <c:order val="1"/>
          <c:tx>
            <c:strRef>
              <c:f>total!$C$1</c:f>
              <c:strCache>
                <c:ptCount val="1"/>
                <c:pt idx="0">
                  <c:v> female-HR </c:v>
                </c:pt>
              </c:strCache>
            </c:strRef>
          </c:tx>
          <c:spPr>
            <a:ln w="28575" cap="rnd">
              <a:solidFill>
                <a:srgbClr val="C00000"/>
              </a:solidFill>
              <a:prstDash val="solid"/>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total!$C$2:$C$42</c:f>
              <c:numCache>
                <c:formatCode>_ * #,##0_ ;_ * \-#,##0_ ;_ * "-"??_ ;_ @_ </c:formatCode>
                <c:ptCount val="41"/>
                <c:pt idx="0">
                  <c:v>5370628.1481600003</c:v>
                </c:pt>
                <c:pt idx="1">
                  <c:v>2730204.5598900001</c:v>
                </c:pt>
                <c:pt idx="2">
                  <c:v>940088.71885099995</c:v>
                </c:pt>
                <c:pt idx="3">
                  <c:v>-296052.41779660003</c:v>
                </c:pt>
                <c:pt idx="4">
                  <c:v>-1223211.690777</c:v>
                </c:pt>
                <c:pt idx="5">
                  <c:v>-1916454.267581</c:v>
                </c:pt>
                <c:pt idx="6">
                  <c:v>-2388088.5964560001</c:v>
                </c:pt>
                <c:pt idx="7">
                  <c:v>-2925125.3786300002</c:v>
                </c:pt>
                <c:pt idx="8">
                  <c:v>-3442297.6678070002</c:v>
                </c:pt>
                <c:pt idx="9">
                  <c:v>-3956639.844366</c:v>
                </c:pt>
                <c:pt idx="10">
                  <c:v>-4563055.8415259998</c:v>
                </c:pt>
                <c:pt idx="11">
                  <c:v>-5263499.4426659998</c:v>
                </c:pt>
                <c:pt idx="12">
                  <c:v>-6075251.4478120003</c:v>
                </c:pt>
                <c:pt idx="13">
                  <c:v>-6894703.326072</c:v>
                </c:pt>
                <c:pt idx="14">
                  <c:v>-8015277.6170939999</c:v>
                </c:pt>
                <c:pt idx="15">
                  <c:v>-8935622.7548099998</c:v>
                </c:pt>
                <c:pt idx="16">
                  <c:v>-9672590.9395979997</c:v>
                </c:pt>
                <c:pt idx="17">
                  <c:v>-10371067.69307</c:v>
                </c:pt>
                <c:pt idx="18">
                  <c:v>-11653218.03799</c:v>
                </c:pt>
                <c:pt idx="19">
                  <c:v>-13162233.08608</c:v>
                </c:pt>
                <c:pt idx="20">
                  <c:v>-14460349.16141</c:v>
                </c:pt>
                <c:pt idx="21">
                  <c:v>-16760788.172630001</c:v>
                </c:pt>
                <c:pt idx="22">
                  <c:v>-18108876.800409999</c:v>
                </c:pt>
                <c:pt idx="23">
                  <c:v>-20159227.487240002</c:v>
                </c:pt>
                <c:pt idx="24">
                  <c:v>-21801614.826000001</c:v>
                </c:pt>
                <c:pt idx="25">
                  <c:v>-21275226.253309999</c:v>
                </c:pt>
                <c:pt idx="26">
                  <c:v>-22097811.961520001</c:v>
                </c:pt>
                <c:pt idx="27">
                  <c:v>-22708822.537319999</c:v>
                </c:pt>
                <c:pt idx="28">
                  <c:v>-24913916.515489999</c:v>
                </c:pt>
                <c:pt idx="29">
                  <c:v>-27378050.55418</c:v>
                </c:pt>
                <c:pt idx="30">
                  <c:v>-29827758.96266</c:v>
                </c:pt>
                <c:pt idx="31">
                  <c:v>-31874158.296689998</c:v>
                </c:pt>
                <c:pt idx="32">
                  <c:v>-35639435.316459998</c:v>
                </c:pt>
                <c:pt idx="33">
                  <c:v>-37806547.046429999</c:v>
                </c:pt>
                <c:pt idx="34">
                  <c:v>-40710474.514540002</c:v>
                </c:pt>
                <c:pt idx="35">
                  <c:v>-44696691.765069999</c:v>
                </c:pt>
                <c:pt idx="36">
                  <c:v>-46771266.823459998</c:v>
                </c:pt>
                <c:pt idx="37">
                  <c:v>-48730664.59911</c:v>
                </c:pt>
                <c:pt idx="38">
                  <c:v>-50583383.779420003</c:v>
                </c:pt>
                <c:pt idx="39">
                  <c:v>-52366257.84764</c:v>
                </c:pt>
                <c:pt idx="40">
                  <c:v>-59059645.915399998</c:v>
                </c:pt>
              </c:numCache>
            </c:numRef>
          </c:val>
          <c:smooth val="0"/>
          <c:extLst>
            <c:ext xmlns:c16="http://schemas.microsoft.com/office/drawing/2014/chart" uri="{C3380CC4-5D6E-409C-BE32-E72D297353CC}">
              <c16:uniqueId val="{00000001-9C73-473A-9755-BF1C543BB55B}"/>
            </c:ext>
          </c:extLst>
        </c:ser>
        <c:ser>
          <c:idx val="2"/>
          <c:order val="2"/>
          <c:tx>
            <c:strRef>
              <c:f>total!$G$1</c:f>
              <c:strCache>
                <c:ptCount val="1"/>
                <c:pt idx="0">
                  <c:v> male-RM </c:v>
                </c:pt>
              </c:strCache>
            </c:strRef>
          </c:tx>
          <c:spPr>
            <a:ln w="28575" cap="rnd">
              <a:solidFill>
                <a:srgbClr val="0070C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total!$G$2:$G$42</c:f>
              <c:numCache>
                <c:formatCode>_ * #,##0_ ;_ * \-#,##0_ ;_ * "-"??_ ;_ @_ </c:formatCode>
                <c:ptCount val="41"/>
                <c:pt idx="0">
                  <c:v>5449405.1839399999</c:v>
                </c:pt>
                <c:pt idx="1">
                  <c:v>2866186.8917800002</c:v>
                </c:pt>
                <c:pt idx="2">
                  <c:v>1099691.1784399999</c:v>
                </c:pt>
                <c:pt idx="3">
                  <c:v>-122259.39561199999</c:v>
                </c:pt>
                <c:pt idx="4">
                  <c:v>-1061461.0572200001</c:v>
                </c:pt>
                <c:pt idx="5">
                  <c:v>-1767299.74532</c:v>
                </c:pt>
                <c:pt idx="6">
                  <c:v>-1806236.5796000001</c:v>
                </c:pt>
                <c:pt idx="7">
                  <c:v>-2529299.9095999999</c:v>
                </c:pt>
                <c:pt idx="8">
                  <c:v>-3137273.6526899999</c:v>
                </c:pt>
                <c:pt idx="9">
                  <c:v>-3672208.7009700001</c:v>
                </c:pt>
                <c:pt idx="10">
                  <c:v>-3929973.6964500002</c:v>
                </c:pt>
                <c:pt idx="11">
                  <c:v>-4482434.5449999999</c:v>
                </c:pt>
                <c:pt idx="12">
                  <c:v>-4992974.2793500004</c:v>
                </c:pt>
                <c:pt idx="13">
                  <c:v>-5337941.5304100001</c:v>
                </c:pt>
                <c:pt idx="14">
                  <c:v>-5863643.2927700002</c:v>
                </c:pt>
                <c:pt idx="15">
                  <c:v>-6371549.8516899999</c:v>
                </c:pt>
                <c:pt idx="16">
                  <c:v>-6856460.1547400001</c:v>
                </c:pt>
                <c:pt idx="17">
                  <c:v>-7321196.1438899999</c:v>
                </c:pt>
                <c:pt idx="18">
                  <c:v>-7831528.21808</c:v>
                </c:pt>
                <c:pt idx="19">
                  <c:v>-8333784.19649</c:v>
                </c:pt>
                <c:pt idx="20">
                  <c:v>-8851739.5657000002</c:v>
                </c:pt>
                <c:pt idx="21">
                  <c:v>-9381170.6798100006</c:v>
                </c:pt>
                <c:pt idx="22">
                  <c:v>-9922356.1242500003</c:v>
                </c:pt>
                <c:pt idx="23">
                  <c:v>-10478887.3629</c:v>
                </c:pt>
                <c:pt idx="24">
                  <c:v>-11047282.806299999</c:v>
                </c:pt>
                <c:pt idx="25">
                  <c:v>-11632530.672499999</c:v>
                </c:pt>
                <c:pt idx="26">
                  <c:v>-12229034.4311</c:v>
                </c:pt>
                <c:pt idx="27">
                  <c:v>-12843447.351</c:v>
                </c:pt>
                <c:pt idx="28">
                  <c:v>-13471289.57</c:v>
                </c:pt>
                <c:pt idx="29">
                  <c:v>-14118421.8094</c:v>
                </c:pt>
                <c:pt idx="30">
                  <c:v>-14781760.1022</c:v>
                </c:pt>
                <c:pt idx="31">
                  <c:v>-15458970.747300001</c:v>
                </c:pt>
                <c:pt idx="32">
                  <c:v>-16159518.736500001</c:v>
                </c:pt>
                <c:pt idx="33">
                  <c:v>-16872358.111000001</c:v>
                </c:pt>
                <c:pt idx="34">
                  <c:v>-17609252.525600001</c:v>
                </c:pt>
                <c:pt idx="35">
                  <c:v>-18359510.777399998</c:v>
                </c:pt>
                <c:pt idx="36">
                  <c:v>-19135774.182700001</c:v>
                </c:pt>
                <c:pt idx="37">
                  <c:v>-19922387.130899999</c:v>
                </c:pt>
                <c:pt idx="38">
                  <c:v>-20736272.6261</c:v>
                </c:pt>
                <c:pt idx="39">
                  <c:v>-21567198.568300001</c:v>
                </c:pt>
                <c:pt idx="40">
                  <c:v>-22429014.412</c:v>
                </c:pt>
              </c:numCache>
            </c:numRef>
          </c:val>
          <c:smooth val="0"/>
          <c:extLst>
            <c:ext xmlns:c16="http://schemas.microsoft.com/office/drawing/2014/chart" uri="{C3380CC4-5D6E-409C-BE32-E72D297353CC}">
              <c16:uniqueId val="{00000002-9C73-473A-9755-BF1C543BB55B}"/>
            </c:ext>
          </c:extLst>
        </c:ser>
        <c:ser>
          <c:idx val="3"/>
          <c:order val="3"/>
          <c:tx>
            <c:strRef>
              <c:f>total!$H$1</c:f>
              <c:strCache>
                <c:ptCount val="1"/>
                <c:pt idx="0">
                  <c:v> male-HR </c:v>
                </c:pt>
              </c:strCache>
            </c:strRef>
          </c:tx>
          <c:spPr>
            <a:ln w="28575" cap="rnd">
              <a:solidFill>
                <a:srgbClr val="C0000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total!$H$2:$H$42</c:f>
              <c:numCache>
                <c:formatCode>_ * #,##0_ ;_ * \-#,##0_ ;_ * "-"??_ ;_ @_ </c:formatCode>
                <c:ptCount val="41"/>
                <c:pt idx="0">
                  <c:v>5275578.6399600003</c:v>
                </c:pt>
                <c:pt idx="1">
                  <c:v>2586185.8092350001</c:v>
                </c:pt>
                <c:pt idx="2">
                  <c:v>746149.63274709997</c:v>
                </c:pt>
                <c:pt idx="3">
                  <c:v>-541057.00080240006</c:v>
                </c:pt>
                <c:pt idx="4">
                  <c:v>-1520144.1319840001</c:v>
                </c:pt>
                <c:pt idx="5">
                  <c:v>-2265725.147411</c:v>
                </c:pt>
                <c:pt idx="6">
                  <c:v>-2792707.7872310001</c:v>
                </c:pt>
                <c:pt idx="7">
                  <c:v>-3383907.0835230001</c:v>
                </c:pt>
                <c:pt idx="8">
                  <c:v>-3957043.297024</c:v>
                </c:pt>
                <c:pt idx="9">
                  <c:v>-4531424.0245420001</c:v>
                </c:pt>
                <c:pt idx="10">
                  <c:v>-5199567.1618889999</c:v>
                </c:pt>
                <c:pt idx="11">
                  <c:v>-5969693.0798749998</c:v>
                </c:pt>
                <c:pt idx="12">
                  <c:v>-6861410.4824259998</c:v>
                </c:pt>
                <c:pt idx="13">
                  <c:v>-7749907.6466150004</c:v>
                </c:pt>
                <c:pt idx="14">
                  <c:v>-8644486.0094360001</c:v>
                </c:pt>
                <c:pt idx="15">
                  <c:v>-9849886.4515620004</c:v>
                </c:pt>
                <c:pt idx="16">
                  <c:v>-10253586.15185</c:v>
                </c:pt>
                <c:pt idx="17">
                  <c:v>-11670887.734030001</c:v>
                </c:pt>
                <c:pt idx="18">
                  <c:v>-13130113.61679</c:v>
                </c:pt>
                <c:pt idx="19">
                  <c:v>-14804569.42337</c:v>
                </c:pt>
                <c:pt idx="20">
                  <c:v>-16237007.91395</c:v>
                </c:pt>
                <c:pt idx="21">
                  <c:v>-17729689.756749999</c:v>
                </c:pt>
                <c:pt idx="22">
                  <c:v>-20161232.085700002</c:v>
                </c:pt>
                <c:pt idx="23">
                  <c:v>-21393100.899590001</c:v>
                </c:pt>
                <c:pt idx="24">
                  <c:v>-22503730.266430002</c:v>
                </c:pt>
                <c:pt idx="25">
                  <c:v>-21376183.692779999</c:v>
                </c:pt>
                <c:pt idx="26">
                  <c:v>-23496063.18369</c:v>
                </c:pt>
                <c:pt idx="27">
                  <c:v>-25709023.229850002</c:v>
                </c:pt>
                <c:pt idx="28">
                  <c:v>-28201911.765829999</c:v>
                </c:pt>
                <c:pt idx="29">
                  <c:v>-30276396.42137</c:v>
                </c:pt>
                <c:pt idx="30">
                  <c:v>-33799360.734200001</c:v>
                </c:pt>
                <c:pt idx="31">
                  <c:v>-36060262.594240002</c:v>
                </c:pt>
                <c:pt idx="32">
                  <c:v>-38411455.372730002</c:v>
                </c:pt>
                <c:pt idx="33">
                  <c:v>-42633141.713310003</c:v>
                </c:pt>
                <c:pt idx="34">
                  <c:v>-44719969.513769999</c:v>
                </c:pt>
                <c:pt idx="35">
                  <c:v>-47741922.782700002</c:v>
                </c:pt>
                <c:pt idx="36">
                  <c:v>-48493900.363849998</c:v>
                </c:pt>
                <c:pt idx="37">
                  <c:v>-54697200.494329996</c:v>
                </c:pt>
                <c:pt idx="38">
                  <c:v>-56746599.55133</c:v>
                </c:pt>
                <c:pt idx="39">
                  <c:v>-58619898.55325</c:v>
                </c:pt>
                <c:pt idx="40">
                  <c:v>-60581417.942390002</c:v>
                </c:pt>
              </c:numCache>
            </c:numRef>
          </c:val>
          <c:smooth val="0"/>
          <c:extLst>
            <c:ext xmlns:c16="http://schemas.microsoft.com/office/drawing/2014/chart" uri="{C3380CC4-5D6E-409C-BE32-E72D297353CC}">
              <c16:uniqueId val="{00000003-9C73-473A-9755-BF1C543BB55B}"/>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r>
              <a:rPr lang="zh-CN" dirty="0">
                <a:latin typeface="楷体" panose="02010609060101010101" pitchFamily="49" charset="-122"/>
                <a:ea typeface="楷体" panose="02010609060101010101" pitchFamily="49" charset="-122"/>
              </a:rPr>
              <a:t>情境</a:t>
            </a:r>
            <a:r>
              <a:rPr lang="en-US" dirty="0">
                <a:latin typeface="楷体" panose="02010609060101010101" pitchFamily="49" charset="-122"/>
                <a:ea typeface="楷体" panose="02010609060101010101" pitchFamily="49" charset="-122"/>
              </a:rPr>
              <a:t>1-</a:t>
            </a:r>
            <a:r>
              <a:rPr lang="zh-CN" dirty="0">
                <a:latin typeface="楷体" panose="02010609060101010101" pitchFamily="49" charset="-122"/>
                <a:ea typeface="楷体" panose="02010609060101010101" pitchFamily="49" charset="-122"/>
              </a:rPr>
              <a:t>合約分析</a:t>
            </a:r>
            <a:r>
              <a:rPr lang="en-US" dirty="0">
                <a:latin typeface="楷体" panose="02010609060101010101" pitchFamily="49" charset="-122"/>
                <a:ea typeface="楷体" panose="02010609060101010101" pitchFamily="49" charset="-122"/>
              </a:rPr>
              <a:t>(Lumpsum)-</a:t>
            </a:r>
            <a:r>
              <a:rPr lang="zh-CN" dirty="0">
                <a:latin typeface="楷体" panose="02010609060101010101" pitchFamily="49" charset="-122"/>
                <a:ea typeface="楷体" panose="02010609060101010101" pitchFamily="49" charset="-122"/>
              </a:rPr>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total!$B$1</c:f>
              <c:strCache>
                <c:ptCount val="1"/>
                <c:pt idx="0">
                  <c:v> female-RM-有繼承人 </c:v>
                </c:pt>
              </c:strCache>
            </c:strRef>
          </c:tx>
          <c:spPr>
            <a:ln w="28575" cap="rnd">
              <a:solidFill>
                <a:srgbClr val="0070C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total!$B$2:$B$42</c:f>
              <c:numCache>
                <c:formatCode>_ * #,##0_ ;_ * \-#,##0_ ;_ * "-"??_ ;_ @_ </c:formatCode>
                <c:ptCount val="41"/>
                <c:pt idx="0">
                  <c:v>0</c:v>
                </c:pt>
                <c:pt idx="1">
                  <c:v>0</c:v>
                </c:pt>
                <c:pt idx="2">
                  <c:v>0</c:v>
                </c:pt>
                <c:pt idx="3">
                  <c:v>0</c:v>
                </c:pt>
                <c:pt idx="4">
                  <c:v>0</c:v>
                </c:pt>
                <c:pt idx="5">
                  <c:v>-2472.6162976999999</c:v>
                </c:pt>
                <c:pt idx="6">
                  <c:v>-166569.24604999999</c:v>
                </c:pt>
                <c:pt idx="7">
                  <c:v>-8630.1483002999994</c:v>
                </c:pt>
                <c:pt idx="8">
                  <c:v>-245798.19269</c:v>
                </c:pt>
                <c:pt idx="9">
                  <c:v>-408517.87923000002</c:v>
                </c:pt>
                <c:pt idx="10">
                  <c:v>-295597.83886999998</c:v>
                </c:pt>
                <c:pt idx="11">
                  <c:v>-457196.27026999998</c:v>
                </c:pt>
                <c:pt idx="12">
                  <c:v>-569705.16712999996</c:v>
                </c:pt>
                <c:pt idx="13">
                  <c:v>-507844.98679</c:v>
                </c:pt>
                <c:pt idx="14">
                  <c:v>-613142.49130999995</c:v>
                </c:pt>
                <c:pt idx="15">
                  <c:v>-693102.30587000004</c:v>
                </c:pt>
                <c:pt idx="16">
                  <c:v>-751102.25312000001</c:v>
                </c:pt>
                <c:pt idx="17">
                  <c:v>-737374.23927999998</c:v>
                </c:pt>
                <c:pt idx="18">
                  <c:v>-796453.95175999997</c:v>
                </c:pt>
                <c:pt idx="19">
                  <c:v>-841728.16775000002</c:v>
                </c:pt>
                <c:pt idx="20">
                  <c:v>-845950.96140000003</c:v>
                </c:pt>
                <c:pt idx="21">
                  <c:v>-890292.69183999998</c:v>
                </c:pt>
                <c:pt idx="22">
                  <c:v>-927070.53543000005</c:v>
                </c:pt>
                <c:pt idx="23">
                  <c:v>-953922.73889000004</c:v>
                </c:pt>
                <c:pt idx="24">
                  <c:v>-983251.42604000005</c:v>
                </c:pt>
                <c:pt idx="25">
                  <c:v>-1012506.2065</c:v>
                </c:pt>
                <c:pt idx="26">
                  <c:v>-1040685.1284</c:v>
                </c:pt>
                <c:pt idx="27">
                  <c:v>-1070093.6458999999</c:v>
                </c:pt>
                <c:pt idx="28">
                  <c:v>-1099260.824</c:v>
                </c:pt>
                <c:pt idx="29">
                  <c:v>-1130381.0952000001</c:v>
                </c:pt>
                <c:pt idx="30">
                  <c:v>-1160775.8592000001</c:v>
                </c:pt>
                <c:pt idx="31">
                  <c:v>-1191824.2411</c:v>
                </c:pt>
                <c:pt idx="32">
                  <c:v>-1223746.7182</c:v>
                </c:pt>
                <c:pt idx="33">
                  <c:v>-1256462.0497000001</c:v>
                </c:pt>
                <c:pt idx="34">
                  <c:v>-1290948.5064999999</c:v>
                </c:pt>
                <c:pt idx="35">
                  <c:v>-1324841.3255</c:v>
                </c:pt>
                <c:pt idx="36">
                  <c:v>-1359740.094</c:v>
                </c:pt>
                <c:pt idx="37">
                  <c:v>-1396036.3769</c:v>
                </c:pt>
                <c:pt idx="38">
                  <c:v>-1431980.7217999999</c:v>
                </c:pt>
                <c:pt idx="39">
                  <c:v>-1470631.7527000001</c:v>
                </c:pt>
                <c:pt idx="40">
                  <c:v>-1507705.1973999999</c:v>
                </c:pt>
              </c:numCache>
            </c:numRef>
          </c:val>
          <c:smooth val="0"/>
          <c:extLst>
            <c:ext xmlns:c16="http://schemas.microsoft.com/office/drawing/2014/chart" uri="{C3380CC4-5D6E-409C-BE32-E72D297353CC}">
              <c16:uniqueId val="{00000000-2775-4E85-86A5-1F84FC281054}"/>
            </c:ext>
          </c:extLst>
        </c:ser>
        <c:ser>
          <c:idx val="1"/>
          <c:order val="1"/>
          <c:tx>
            <c:strRef>
              <c:f>total!$C$1</c:f>
              <c:strCache>
                <c:ptCount val="1"/>
                <c:pt idx="0">
                  <c:v> female-RM-無繼承人 </c:v>
                </c:pt>
              </c:strCache>
            </c:strRef>
          </c:tx>
          <c:spPr>
            <a:ln w="28575" cap="rnd">
              <a:solidFill>
                <a:srgbClr val="C00000"/>
              </a:solidFill>
              <a:prstDash val="solid"/>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total!$C$2:$C$42</c:f>
              <c:numCache>
                <c:formatCode>_ * #,##0_ ;_ * \-#,##0_ ;_ * "-"??_ ;_ @_ </c:formatCode>
                <c:ptCount val="41"/>
                <c:pt idx="0">
                  <c:v>414070.34091999999</c:v>
                </c:pt>
                <c:pt idx="1">
                  <c:v>-2000924.1182299999</c:v>
                </c:pt>
                <c:pt idx="2">
                  <c:v>-3593773.8678700002</c:v>
                </c:pt>
                <c:pt idx="3">
                  <c:v>-4642031.3443</c:v>
                </c:pt>
                <c:pt idx="4">
                  <c:v>-5397658.47848</c:v>
                </c:pt>
                <c:pt idx="5">
                  <c:v>-5921744.9151999997</c:v>
                </c:pt>
                <c:pt idx="6">
                  <c:v>-5758225.5094100004</c:v>
                </c:pt>
                <c:pt idx="7">
                  <c:v>-6288996.8892599996</c:v>
                </c:pt>
                <c:pt idx="8">
                  <c:v>-6702113.7295199996</c:v>
                </c:pt>
                <c:pt idx="9">
                  <c:v>-7027092.7340799998</c:v>
                </c:pt>
                <c:pt idx="10">
                  <c:v>-7078313.4154899996</c:v>
                </c:pt>
                <c:pt idx="11">
                  <c:v>-7418290.5389799997</c:v>
                </c:pt>
                <c:pt idx="12">
                  <c:v>-7700307.6261499999</c:v>
                </c:pt>
                <c:pt idx="13">
                  <c:v>-7842844.95046</c:v>
                </c:pt>
                <c:pt idx="14">
                  <c:v>-8125056.9836900001</c:v>
                </c:pt>
                <c:pt idx="15">
                  <c:v>-8383589.2192200003</c:v>
                </c:pt>
                <c:pt idx="16">
                  <c:v>-8609100.3894200008</c:v>
                </c:pt>
                <c:pt idx="17">
                  <c:v>-8847404.3460600004</c:v>
                </c:pt>
                <c:pt idx="18">
                  <c:v>-9091240.1980799995</c:v>
                </c:pt>
                <c:pt idx="19">
                  <c:v>-9329040.9337499999</c:v>
                </c:pt>
                <c:pt idx="20">
                  <c:v>-9580797.9945999999</c:v>
                </c:pt>
                <c:pt idx="21">
                  <c:v>-9836990.4824899994</c:v>
                </c:pt>
                <c:pt idx="22">
                  <c:v>-10097659.5527</c:v>
                </c:pt>
                <c:pt idx="23">
                  <c:v>-10361975.8684</c:v>
                </c:pt>
                <c:pt idx="24">
                  <c:v>-10634393.6348</c:v>
                </c:pt>
                <c:pt idx="25">
                  <c:v>-10916777.185000001</c:v>
                </c:pt>
                <c:pt idx="26">
                  <c:v>-11196177.369999999</c:v>
                </c:pt>
                <c:pt idx="27">
                  <c:v>-11493595.339</c:v>
                </c:pt>
                <c:pt idx="28">
                  <c:v>-11788151.2664</c:v>
                </c:pt>
                <c:pt idx="29">
                  <c:v>-12103258.934900001</c:v>
                </c:pt>
                <c:pt idx="30">
                  <c:v>-12419271.833699999</c:v>
                </c:pt>
                <c:pt idx="31">
                  <c:v>-12742434.1073</c:v>
                </c:pt>
                <c:pt idx="32">
                  <c:v>-13078301.9736</c:v>
                </c:pt>
                <c:pt idx="33">
                  <c:v>-13416962.218499999</c:v>
                </c:pt>
                <c:pt idx="34">
                  <c:v>-13773657.922800001</c:v>
                </c:pt>
                <c:pt idx="35">
                  <c:v>-14124602.219900001</c:v>
                </c:pt>
                <c:pt idx="36">
                  <c:v>-14497556.1808</c:v>
                </c:pt>
                <c:pt idx="37">
                  <c:v>-14867090.7633</c:v>
                </c:pt>
                <c:pt idx="38">
                  <c:v>-15258864.9727</c:v>
                </c:pt>
                <c:pt idx="39">
                  <c:v>-15649820.2116</c:v>
                </c:pt>
                <c:pt idx="40">
                  <c:v>-16059916.5404</c:v>
                </c:pt>
              </c:numCache>
            </c:numRef>
          </c:val>
          <c:smooth val="0"/>
          <c:extLst>
            <c:ext xmlns:c16="http://schemas.microsoft.com/office/drawing/2014/chart" uri="{C3380CC4-5D6E-409C-BE32-E72D297353CC}">
              <c16:uniqueId val="{00000001-2775-4E85-86A5-1F84FC281054}"/>
            </c:ext>
          </c:extLst>
        </c:ser>
        <c:ser>
          <c:idx val="2"/>
          <c:order val="2"/>
          <c:tx>
            <c:strRef>
              <c:f>total!$G$1</c:f>
              <c:strCache>
                <c:ptCount val="1"/>
                <c:pt idx="0">
                  <c:v> male-RM-有繼承人 </c:v>
                </c:pt>
              </c:strCache>
            </c:strRef>
          </c:tx>
          <c:spPr>
            <a:ln w="28575" cap="rnd">
              <a:solidFill>
                <a:srgbClr val="0070C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total!$G$2:$G$42</c:f>
              <c:numCache>
                <c:formatCode>_ * #,##0_ ;_ * \-#,##0_ ;_ * "-"??_ ;_ @_ </c:formatCode>
                <c:ptCount val="41"/>
                <c:pt idx="0">
                  <c:v>0</c:v>
                </c:pt>
                <c:pt idx="1">
                  <c:v>0</c:v>
                </c:pt>
                <c:pt idx="2">
                  <c:v>0</c:v>
                </c:pt>
                <c:pt idx="3">
                  <c:v>0</c:v>
                </c:pt>
                <c:pt idx="4">
                  <c:v>0</c:v>
                </c:pt>
                <c:pt idx="5">
                  <c:v>-8348.6206191000001</c:v>
                </c:pt>
                <c:pt idx="6">
                  <c:v>-248574.09805</c:v>
                </c:pt>
                <c:pt idx="7">
                  <c:v>-83520.705285000004</c:v>
                </c:pt>
                <c:pt idx="8">
                  <c:v>-333467.57744999998</c:v>
                </c:pt>
                <c:pt idx="9">
                  <c:v>-498561.78427</c:v>
                </c:pt>
                <c:pt idx="10">
                  <c:v>-387591.28195999999</c:v>
                </c:pt>
                <c:pt idx="11">
                  <c:v>-551928.58192999999</c:v>
                </c:pt>
                <c:pt idx="12">
                  <c:v>-666212.44975999999</c:v>
                </c:pt>
                <c:pt idx="13">
                  <c:v>-607071.72505999997</c:v>
                </c:pt>
                <c:pt idx="14">
                  <c:v>-715054.35487000004</c:v>
                </c:pt>
                <c:pt idx="15">
                  <c:v>-797061.09160000004</c:v>
                </c:pt>
                <c:pt idx="16">
                  <c:v>-857842.42627000005</c:v>
                </c:pt>
                <c:pt idx="17">
                  <c:v>-847306.59813000006</c:v>
                </c:pt>
                <c:pt idx="18">
                  <c:v>-909262.32261999999</c:v>
                </c:pt>
                <c:pt idx="19">
                  <c:v>-956956.83511999995</c:v>
                </c:pt>
                <c:pt idx="20">
                  <c:v>-964837.45998000004</c:v>
                </c:pt>
                <c:pt idx="21">
                  <c:v>-1011640.519</c:v>
                </c:pt>
                <c:pt idx="22">
                  <c:v>-1051352.5837000001</c:v>
                </c:pt>
                <c:pt idx="23">
                  <c:v>-1080326.8325</c:v>
                </c:pt>
                <c:pt idx="24">
                  <c:v>-1113740.2472999999</c:v>
                </c:pt>
                <c:pt idx="25">
                  <c:v>-1146376.8038999999</c:v>
                </c:pt>
                <c:pt idx="26">
                  <c:v>-1178988.8255</c:v>
                </c:pt>
                <c:pt idx="27">
                  <c:v>-1211232.476</c:v>
                </c:pt>
                <c:pt idx="28">
                  <c:v>-1243662.6883</c:v>
                </c:pt>
                <c:pt idx="29">
                  <c:v>-1278901.9364</c:v>
                </c:pt>
                <c:pt idx="30">
                  <c:v>-1312879.8718000001</c:v>
                </c:pt>
                <c:pt idx="31">
                  <c:v>-1348182.2298000001</c:v>
                </c:pt>
                <c:pt idx="32">
                  <c:v>-1383394.6772</c:v>
                </c:pt>
                <c:pt idx="33">
                  <c:v>-1420604.5830000001</c:v>
                </c:pt>
                <c:pt idx="34">
                  <c:v>-1459594.5116999999</c:v>
                </c:pt>
                <c:pt idx="35">
                  <c:v>-1497378.1828000001</c:v>
                </c:pt>
                <c:pt idx="36">
                  <c:v>-1537641.1791999999</c:v>
                </c:pt>
                <c:pt idx="37">
                  <c:v>-1578083.5011</c:v>
                </c:pt>
                <c:pt idx="38">
                  <c:v>-1618831.4471</c:v>
                </c:pt>
                <c:pt idx="39">
                  <c:v>-1662447.4405</c:v>
                </c:pt>
                <c:pt idx="40">
                  <c:v>-1704426.7109000001</c:v>
                </c:pt>
              </c:numCache>
            </c:numRef>
          </c:val>
          <c:smooth val="0"/>
          <c:extLst>
            <c:ext xmlns:c16="http://schemas.microsoft.com/office/drawing/2014/chart" uri="{C3380CC4-5D6E-409C-BE32-E72D297353CC}">
              <c16:uniqueId val="{00000002-2775-4E85-86A5-1F84FC281054}"/>
            </c:ext>
          </c:extLst>
        </c:ser>
        <c:ser>
          <c:idx val="3"/>
          <c:order val="3"/>
          <c:tx>
            <c:strRef>
              <c:f>total!$H$1</c:f>
              <c:strCache>
                <c:ptCount val="1"/>
                <c:pt idx="0">
                  <c:v> male-RM-無繼承人 </c:v>
                </c:pt>
              </c:strCache>
            </c:strRef>
          </c:tx>
          <c:spPr>
            <a:ln w="28575" cap="rnd">
              <a:solidFill>
                <a:srgbClr val="C0000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total!$H$2:$H$42</c:f>
              <c:numCache>
                <c:formatCode>_ * #,##0_ ;_ * \-#,##0_ ;_ * "-"??_ ;_ @_ </c:formatCode>
                <c:ptCount val="41"/>
                <c:pt idx="0">
                  <c:v>2819.7416181100002</c:v>
                </c:pt>
                <c:pt idx="1">
                  <c:v>-2422578.5513599999</c:v>
                </c:pt>
                <c:pt idx="2">
                  <c:v>-4025996.30461</c:v>
                </c:pt>
                <c:pt idx="3">
                  <c:v>-5085460.8388299998</c:v>
                </c:pt>
                <c:pt idx="4">
                  <c:v>-5852106.00667</c:v>
                </c:pt>
                <c:pt idx="5">
                  <c:v>-6387862.9185100002</c:v>
                </c:pt>
                <c:pt idx="6">
                  <c:v>-6234625.2448800001</c:v>
                </c:pt>
                <c:pt idx="7">
                  <c:v>-6779601.1305299997</c:v>
                </c:pt>
                <c:pt idx="8">
                  <c:v>-7204128.9611</c:v>
                </c:pt>
                <c:pt idx="9">
                  <c:v>-7541321.0499799997</c:v>
                </c:pt>
                <c:pt idx="10">
                  <c:v>-7607715.6536499998</c:v>
                </c:pt>
                <c:pt idx="11">
                  <c:v>-7960010.2204700001</c:v>
                </c:pt>
                <c:pt idx="12">
                  <c:v>-8255550.2772000004</c:v>
                </c:pt>
                <c:pt idx="13">
                  <c:v>-8415014.6530300006</c:v>
                </c:pt>
                <c:pt idx="14">
                  <c:v>-8709476.6850199997</c:v>
                </c:pt>
                <c:pt idx="15">
                  <c:v>-8981664.6318399999</c:v>
                </c:pt>
                <c:pt idx="16">
                  <c:v>-9223886.9335099999</c:v>
                </c:pt>
                <c:pt idx="17">
                  <c:v>-9477020.30088</c:v>
                </c:pt>
                <c:pt idx="18">
                  <c:v>-9736454.7986399997</c:v>
                </c:pt>
                <c:pt idx="19">
                  <c:v>-9992747.8366899993</c:v>
                </c:pt>
                <c:pt idx="20">
                  <c:v>-10257924.889900001</c:v>
                </c:pt>
                <c:pt idx="21">
                  <c:v>-10531079.542400001</c:v>
                </c:pt>
                <c:pt idx="22">
                  <c:v>-10809691.173800001</c:v>
                </c:pt>
                <c:pt idx="23">
                  <c:v>-11095153.4837</c:v>
                </c:pt>
                <c:pt idx="24">
                  <c:v>-11387165.4562</c:v>
                </c:pt>
                <c:pt idx="25">
                  <c:v>-11687813.754000001</c:v>
                </c:pt>
                <c:pt idx="26">
                  <c:v>-11989796.332800001</c:v>
                </c:pt>
                <c:pt idx="27">
                  <c:v>-12307599.9287</c:v>
                </c:pt>
                <c:pt idx="28">
                  <c:v>-12622892.7794</c:v>
                </c:pt>
                <c:pt idx="29">
                  <c:v>-12959482.590600001</c:v>
                </c:pt>
                <c:pt idx="30">
                  <c:v>-13298954.1434</c:v>
                </c:pt>
                <c:pt idx="31">
                  <c:v>-13644297.808499999</c:v>
                </c:pt>
                <c:pt idx="32">
                  <c:v>-14007137.959000001</c:v>
                </c:pt>
                <c:pt idx="33">
                  <c:v>-14365653.602399999</c:v>
                </c:pt>
                <c:pt idx="34">
                  <c:v>-14744973.484099999</c:v>
                </c:pt>
                <c:pt idx="35">
                  <c:v>-15125413.0755</c:v>
                </c:pt>
                <c:pt idx="36">
                  <c:v>-15520196.910800001</c:v>
                </c:pt>
                <c:pt idx="37">
                  <c:v>-15918333.4528</c:v>
                </c:pt>
                <c:pt idx="38">
                  <c:v>-16334595.2798</c:v>
                </c:pt>
                <c:pt idx="39">
                  <c:v>-16753773.5033</c:v>
                </c:pt>
                <c:pt idx="40">
                  <c:v>-17191589.7445</c:v>
                </c:pt>
              </c:numCache>
            </c:numRef>
          </c:val>
          <c:smooth val="0"/>
          <c:extLst>
            <c:ext xmlns:c16="http://schemas.microsoft.com/office/drawing/2014/chart" uri="{C3380CC4-5D6E-409C-BE32-E72D297353CC}">
              <c16:uniqueId val="{00000003-2775-4E85-86A5-1F84FC281054}"/>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r>
              <a:rPr lang="zh-CN" dirty="0">
                <a:latin typeface="楷体" panose="02010609060101010101" pitchFamily="49" charset="-122"/>
                <a:ea typeface="楷体" panose="02010609060101010101" pitchFamily="49" charset="-122"/>
              </a:rPr>
              <a:t>情境</a:t>
            </a:r>
            <a:r>
              <a:rPr lang="en-US" dirty="0">
                <a:latin typeface="楷体" panose="02010609060101010101" pitchFamily="49" charset="-122"/>
                <a:ea typeface="楷体" panose="02010609060101010101" pitchFamily="49" charset="-122"/>
              </a:rPr>
              <a:t>1-</a:t>
            </a:r>
            <a:r>
              <a:rPr lang="zh-CN" dirty="0">
                <a:latin typeface="楷体" panose="02010609060101010101" pitchFamily="49" charset="-122"/>
                <a:ea typeface="楷体" panose="02010609060101010101" pitchFamily="49" charset="-122"/>
              </a:rPr>
              <a:t>合約分析</a:t>
            </a:r>
            <a:r>
              <a:rPr lang="en-US" dirty="0">
                <a:latin typeface="楷体" panose="02010609060101010101" pitchFamily="49" charset="-122"/>
                <a:ea typeface="楷体" panose="02010609060101010101" pitchFamily="49" charset="-122"/>
              </a:rPr>
              <a:t>(Lumpsum)-</a:t>
            </a:r>
            <a:r>
              <a:rPr lang="zh-CN" dirty="0">
                <a:latin typeface="楷体" panose="02010609060101010101" pitchFamily="49" charset="-122"/>
                <a:ea typeface="楷体" panose="02010609060101010101" pitchFamily="49" charset="-122"/>
              </a:rPr>
              <a:t>有長照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total!$D$1</c:f>
              <c:strCache>
                <c:ptCount val="1"/>
                <c:pt idx="0">
                  <c:v> female-RM(LTC)-有繼承人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0</c:v>
                </c:pt>
                <c:pt idx="1">
                  <c:v>0</c:v>
                </c:pt>
                <c:pt idx="2">
                  <c:v>-1527070.8317</c:v>
                </c:pt>
                <c:pt idx="3">
                  <c:v>-2602008.7944</c:v>
                </c:pt>
                <c:pt idx="4">
                  <c:v>-2811229.0965</c:v>
                </c:pt>
                <c:pt idx="5">
                  <c:v>-3097734.9761999999</c:v>
                </c:pt>
                <c:pt idx="6">
                  <c:v>-2896967.8204999999</c:v>
                </c:pt>
                <c:pt idx="7">
                  <c:v>-2840496.0562999998</c:v>
                </c:pt>
                <c:pt idx="8">
                  <c:v>-2635007.9959</c:v>
                </c:pt>
                <c:pt idx="9">
                  <c:v>-2317191.4681000002</c:v>
                </c:pt>
                <c:pt idx="10">
                  <c:v>-3188200.7911</c:v>
                </c:pt>
                <c:pt idx="11">
                  <c:v>-2901294.9761999999</c:v>
                </c:pt>
                <c:pt idx="12">
                  <c:v>-2768238.8700999999</c:v>
                </c:pt>
                <c:pt idx="13">
                  <c:v>-2584922.7533999998</c:v>
                </c:pt>
                <c:pt idx="14">
                  <c:v>-3204690.5841000001</c:v>
                </c:pt>
                <c:pt idx="15">
                  <c:v>-4958980.9704999998</c:v>
                </c:pt>
                <c:pt idx="16">
                  <c:v>-5200868.1733999997</c:v>
                </c:pt>
                <c:pt idx="17">
                  <c:v>-5280007.0377000002</c:v>
                </c:pt>
                <c:pt idx="18">
                  <c:v>-5447738.4173999997</c:v>
                </c:pt>
                <c:pt idx="19">
                  <c:v>-5153934.6720000003</c:v>
                </c:pt>
                <c:pt idx="20">
                  <c:v>-4794674.9992000004</c:v>
                </c:pt>
                <c:pt idx="21">
                  <c:v>-4459217.4281000001</c:v>
                </c:pt>
                <c:pt idx="22">
                  <c:v>-4320183.3167000003</c:v>
                </c:pt>
                <c:pt idx="23">
                  <c:v>-4296380.4829000002</c:v>
                </c:pt>
                <c:pt idx="24">
                  <c:v>-4254954.6578000002</c:v>
                </c:pt>
                <c:pt idx="25">
                  <c:v>-4218603.2056</c:v>
                </c:pt>
                <c:pt idx="26">
                  <c:v>-3709514.4955000002</c:v>
                </c:pt>
                <c:pt idx="27">
                  <c:v>-3185554.1422999999</c:v>
                </c:pt>
                <c:pt idx="28">
                  <c:v>-3118702.0441999999</c:v>
                </c:pt>
                <c:pt idx="29">
                  <c:v>-3027842.6099</c:v>
                </c:pt>
                <c:pt idx="30">
                  <c:v>-2912874.3023000001</c:v>
                </c:pt>
                <c:pt idx="31">
                  <c:v>-2765153.977</c:v>
                </c:pt>
                <c:pt idx="32">
                  <c:v>-2578039.6776000001</c:v>
                </c:pt>
                <c:pt idx="33">
                  <c:v>-2341244.9871999999</c:v>
                </c:pt>
                <c:pt idx="34">
                  <c:v>-2348808.8838999998</c:v>
                </c:pt>
                <c:pt idx="35">
                  <c:v>-1987284.2106000001</c:v>
                </c:pt>
                <c:pt idx="36">
                  <c:v>-1864925.3811999999</c:v>
                </c:pt>
                <c:pt idx="37">
                  <c:v>-1881045.5686000001</c:v>
                </c:pt>
                <c:pt idx="38">
                  <c:v>-1451528.6645</c:v>
                </c:pt>
                <c:pt idx="39">
                  <c:v>-1286205.6913000001</c:v>
                </c:pt>
                <c:pt idx="40">
                  <c:v>-704699.71144999994</c:v>
                </c:pt>
              </c:numCache>
            </c:numRef>
          </c:val>
          <c:smooth val="0"/>
          <c:extLst>
            <c:ext xmlns:c16="http://schemas.microsoft.com/office/drawing/2014/chart" uri="{C3380CC4-5D6E-409C-BE32-E72D297353CC}">
              <c16:uniqueId val="{00000000-7586-4A09-8017-278419647156}"/>
            </c:ext>
          </c:extLst>
        </c:ser>
        <c:ser>
          <c:idx val="1"/>
          <c:order val="1"/>
          <c:tx>
            <c:strRef>
              <c:f>total!$E$1</c:f>
              <c:strCache>
                <c:ptCount val="1"/>
                <c:pt idx="0">
                  <c:v> female-RM(LTC)-無繼承人 </c:v>
                </c:pt>
              </c:strCache>
            </c:strRef>
          </c:tx>
          <c:spPr>
            <a:ln w="28575" cap="rnd">
              <a:solidFill>
                <a:schemeClr val="tx1"/>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-2775980.83824</c:v>
                </c:pt>
                <c:pt idx="1">
                  <c:v>-4754304.6924700001</c:v>
                </c:pt>
                <c:pt idx="2">
                  <c:v>-7164020.5617000004</c:v>
                </c:pt>
                <c:pt idx="3">
                  <c:v>-8385118.5013300003</c:v>
                </c:pt>
                <c:pt idx="4">
                  <c:v>-8738033.5692299996</c:v>
                </c:pt>
                <c:pt idx="5">
                  <c:v>-9179703.12837</c:v>
                </c:pt>
                <c:pt idx="6">
                  <c:v>-9117380.3045400009</c:v>
                </c:pt>
                <c:pt idx="7">
                  <c:v>-9223176.7435199991</c:v>
                </c:pt>
                <c:pt idx="8">
                  <c:v>-9185041.6554700006</c:v>
                </c:pt>
                <c:pt idx="9">
                  <c:v>-9033251.3895100001</c:v>
                </c:pt>
                <c:pt idx="10">
                  <c:v>-10069101.537</c:v>
                </c:pt>
                <c:pt idx="11">
                  <c:v>-9961974.5938399993</c:v>
                </c:pt>
                <c:pt idx="12">
                  <c:v>-10003374.0101</c:v>
                </c:pt>
                <c:pt idx="13">
                  <c:v>-10022614.3928</c:v>
                </c:pt>
                <c:pt idx="14">
                  <c:v>-10825087.2083</c:v>
                </c:pt>
                <c:pt idx="15">
                  <c:v>-12761187.1077</c:v>
                </c:pt>
                <c:pt idx="16">
                  <c:v>-13173415.2502</c:v>
                </c:pt>
                <c:pt idx="17">
                  <c:v>-13506251.1176</c:v>
                </c:pt>
                <c:pt idx="18">
                  <c:v>-13863444.4201</c:v>
                </c:pt>
                <c:pt idx="19">
                  <c:v>-13764120.4058</c:v>
                </c:pt>
                <c:pt idx="20">
                  <c:v>-13657435.1719</c:v>
                </c:pt>
                <c:pt idx="21">
                  <c:v>-13535494.4639</c:v>
                </c:pt>
                <c:pt idx="22">
                  <c:v>-13622966.368799999</c:v>
                </c:pt>
                <c:pt idx="23">
                  <c:v>-13834440.354499999</c:v>
                </c:pt>
                <c:pt idx="24">
                  <c:v>-14047192.9968</c:v>
                </c:pt>
                <c:pt idx="25">
                  <c:v>-14260618.807600001</c:v>
                </c:pt>
                <c:pt idx="26">
                  <c:v>-14006577.9252</c:v>
                </c:pt>
                <c:pt idx="27">
                  <c:v>-13757503.9768</c:v>
                </c:pt>
                <c:pt idx="28">
                  <c:v>-13958205.1524</c:v>
                </c:pt>
                <c:pt idx="29">
                  <c:v>-14155821.93</c:v>
                </c:pt>
                <c:pt idx="30">
                  <c:v>-14331060.25</c:v>
                </c:pt>
                <c:pt idx="31">
                  <c:v>-14478127.758400001</c:v>
                </c:pt>
                <c:pt idx="32">
                  <c:v>-14603578.938200001</c:v>
                </c:pt>
                <c:pt idx="33">
                  <c:v>-14672152.4659</c:v>
                </c:pt>
                <c:pt idx="34">
                  <c:v>-15007673.400800001</c:v>
                </c:pt>
                <c:pt idx="35">
                  <c:v>-14967686.6822</c:v>
                </c:pt>
                <c:pt idx="36">
                  <c:v>-15188924.175100001</c:v>
                </c:pt>
                <c:pt idx="37">
                  <c:v>-15542295.049799999</c:v>
                </c:pt>
                <c:pt idx="38">
                  <c:v>-15474933.809699999</c:v>
                </c:pt>
                <c:pt idx="39">
                  <c:v>-15665971.202299999</c:v>
                </c:pt>
                <c:pt idx="40">
                  <c:v>-15462692.678400001</c:v>
                </c:pt>
              </c:numCache>
            </c:numRef>
          </c:val>
          <c:smooth val="0"/>
          <c:extLst>
            <c:ext xmlns:c16="http://schemas.microsoft.com/office/drawing/2014/chart" uri="{C3380CC4-5D6E-409C-BE32-E72D297353CC}">
              <c16:uniqueId val="{00000001-7586-4A09-8017-278419647156}"/>
            </c:ext>
          </c:extLst>
        </c:ser>
        <c:ser>
          <c:idx val="2"/>
          <c:order val="2"/>
          <c:tx>
            <c:strRef>
              <c:f>total!$I$1</c:f>
              <c:strCache>
                <c:ptCount val="1"/>
                <c:pt idx="0">
                  <c:v> male-RM(LTC)-有繼承人 </c:v>
                </c:pt>
              </c:strCache>
            </c:strRef>
          </c:tx>
          <c:spPr>
            <a:ln w="28575" cap="rnd">
              <a:solidFill>
                <a:schemeClr val="bg1">
                  <a:lumMod val="6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0</c:v>
                </c:pt>
                <c:pt idx="1">
                  <c:v>0</c:v>
                </c:pt>
                <c:pt idx="2">
                  <c:v>0</c:v>
                </c:pt>
                <c:pt idx="3">
                  <c:v>0</c:v>
                </c:pt>
                <c:pt idx="4">
                  <c:v>-449971.30378999998</c:v>
                </c:pt>
                <c:pt idx="5">
                  <c:v>-250566.29427000001</c:v>
                </c:pt>
                <c:pt idx="6">
                  <c:v>-1684301.1147</c:v>
                </c:pt>
                <c:pt idx="7">
                  <c:v>-1745059.6013</c:v>
                </c:pt>
                <c:pt idx="8">
                  <c:v>-1474480.3291</c:v>
                </c:pt>
                <c:pt idx="9">
                  <c:v>-1632242.5057000001</c:v>
                </c:pt>
                <c:pt idx="10">
                  <c:v>-1519451.1521000001</c:v>
                </c:pt>
                <c:pt idx="11">
                  <c:v>-1592246.2731000001</c:v>
                </c:pt>
                <c:pt idx="12">
                  <c:v>-1658663.4257</c:v>
                </c:pt>
                <c:pt idx="13">
                  <c:v>-1535480.8622999999</c:v>
                </c:pt>
                <c:pt idx="14">
                  <c:v>-1464268.9606999999</c:v>
                </c:pt>
                <c:pt idx="15">
                  <c:v>-1591992.8330000001</c:v>
                </c:pt>
                <c:pt idx="16">
                  <c:v>-1755220.5499</c:v>
                </c:pt>
                <c:pt idx="17">
                  <c:v>-1956668.1989</c:v>
                </c:pt>
                <c:pt idx="18">
                  <c:v>-2444677.2848</c:v>
                </c:pt>
                <c:pt idx="19">
                  <c:v>-3340318.4859000002</c:v>
                </c:pt>
                <c:pt idx="20">
                  <c:v>-3956622.6055000001</c:v>
                </c:pt>
                <c:pt idx="21">
                  <c:v>-3901629.1211999999</c:v>
                </c:pt>
                <c:pt idx="22">
                  <c:v>-4524668.9395000003</c:v>
                </c:pt>
                <c:pt idx="23">
                  <c:v>-4027773.7705000001</c:v>
                </c:pt>
                <c:pt idx="24">
                  <c:v>-3506640.1214000001</c:v>
                </c:pt>
                <c:pt idx="25">
                  <c:v>-3543214.3648000001</c:v>
                </c:pt>
                <c:pt idx="26">
                  <c:v>-3577754.0117000001</c:v>
                </c:pt>
                <c:pt idx="27">
                  <c:v>-3614079.8106</c:v>
                </c:pt>
                <c:pt idx="28">
                  <c:v>-3661887.6433999999</c:v>
                </c:pt>
                <c:pt idx="29">
                  <c:v>-3713597.1889999998</c:v>
                </c:pt>
                <c:pt idx="30">
                  <c:v>-3776965.8859999999</c:v>
                </c:pt>
                <c:pt idx="31">
                  <c:v>-3527124.9076</c:v>
                </c:pt>
                <c:pt idx="32">
                  <c:v>-3244254.1971</c:v>
                </c:pt>
                <c:pt idx="33">
                  <c:v>-3964235.9161999999</c:v>
                </c:pt>
                <c:pt idx="34">
                  <c:v>-3549334.4120999998</c:v>
                </c:pt>
                <c:pt idx="35">
                  <c:v>-3107935.4481000002</c:v>
                </c:pt>
                <c:pt idx="36">
                  <c:v>-2639853.0367999999</c:v>
                </c:pt>
                <c:pt idx="37">
                  <c:v>-2143123.7784000002</c:v>
                </c:pt>
                <c:pt idx="38">
                  <c:v>-1615393.1683</c:v>
                </c:pt>
                <c:pt idx="39">
                  <c:v>-1234021.4395000001</c:v>
                </c:pt>
                <c:pt idx="40">
                  <c:v>-650884.90575999999</c:v>
                </c:pt>
              </c:numCache>
            </c:numRef>
          </c:val>
          <c:smooth val="0"/>
          <c:extLst>
            <c:ext xmlns:c16="http://schemas.microsoft.com/office/drawing/2014/chart" uri="{C3380CC4-5D6E-409C-BE32-E72D297353CC}">
              <c16:uniqueId val="{00000002-7586-4A09-8017-278419647156}"/>
            </c:ext>
          </c:extLst>
        </c:ser>
        <c:ser>
          <c:idx val="3"/>
          <c:order val="3"/>
          <c:tx>
            <c:strRef>
              <c:f>total!$J$1</c:f>
              <c:strCache>
                <c:ptCount val="1"/>
                <c:pt idx="0">
                  <c:v> male-RM(LTC)-無繼承人 </c:v>
                </c:pt>
              </c:strCache>
            </c:strRef>
          </c:tx>
          <c:spPr>
            <a:ln w="28575" cap="rnd">
              <a:solidFill>
                <a:schemeClr val="tx1"/>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-1395250.5457299999</c:v>
                </c:pt>
                <c:pt idx="1">
                  <c:v>-3770857.0808799998</c:v>
                </c:pt>
                <c:pt idx="2">
                  <c:v>-4830060.6681199996</c:v>
                </c:pt>
                <c:pt idx="3">
                  <c:v>-5407755.33605</c:v>
                </c:pt>
                <c:pt idx="4">
                  <c:v>-6761066.4776299996</c:v>
                </c:pt>
                <c:pt idx="5">
                  <c:v>-6726820.29758</c:v>
                </c:pt>
                <c:pt idx="6">
                  <c:v>-8308470.3214800004</c:v>
                </c:pt>
                <c:pt idx="7">
                  <c:v>-8541698.5960700009</c:v>
                </c:pt>
                <c:pt idx="8">
                  <c:v>-8449358.2042900007</c:v>
                </c:pt>
                <c:pt idx="9">
                  <c:v>-8783141.2029500008</c:v>
                </c:pt>
                <c:pt idx="10">
                  <c:v>-8846968.5971399993</c:v>
                </c:pt>
                <c:pt idx="11">
                  <c:v>-9110986.9862399995</c:v>
                </c:pt>
                <c:pt idx="12">
                  <c:v>-9362951.7741199993</c:v>
                </c:pt>
                <c:pt idx="13">
                  <c:v>-9456640.2890700009</c:v>
                </c:pt>
                <c:pt idx="14">
                  <c:v>-9578222.4780800007</c:v>
                </c:pt>
                <c:pt idx="15">
                  <c:v>-9900259.5044</c:v>
                </c:pt>
                <c:pt idx="16">
                  <c:v>-10247900.078400001</c:v>
                </c:pt>
                <c:pt idx="17">
                  <c:v>-10716485.8695</c:v>
                </c:pt>
                <c:pt idx="18">
                  <c:v>-11405885.610200001</c:v>
                </c:pt>
                <c:pt idx="19">
                  <c:v>-12508554.623500001</c:v>
                </c:pt>
                <c:pt idx="20">
                  <c:v>-13393690.462099999</c:v>
                </c:pt>
                <c:pt idx="21">
                  <c:v>-13566401.5208</c:v>
                </c:pt>
                <c:pt idx="22">
                  <c:v>-14429887.6874</c:v>
                </c:pt>
                <c:pt idx="23">
                  <c:v>-14185284.594000001</c:v>
                </c:pt>
                <c:pt idx="24">
                  <c:v>-13937136.6866</c:v>
                </c:pt>
                <c:pt idx="25">
                  <c:v>-14240225.130000001</c:v>
                </c:pt>
                <c:pt idx="26">
                  <c:v>-14545379.634500001</c:v>
                </c:pt>
                <c:pt idx="27">
                  <c:v>-14874409.0473</c:v>
                </c:pt>
                <c:pt idx="28">
                  <c:v>-15204677.004699999</c:v>
                </c:pt>
                <c:pt idx="29">
                  <c:v>-15565131.788899999</c:v>
                </c:pt>
                <c:pt idx="30">
                  <c:v>-15935539.0823</c:v>
                </c:pt>
                <c:pt idx="31">
                  <c:v>-16002906.8026</c:v>
                </c:pt>
                <c:pt idx="32">
                  <c:v>-16048891.6823</c:v>
                </c:pt>
                <c:pt idx="33">
                  <c:v>-17097704.353700001</c:v>
                </c:pt>
                <c:pt idx="34">
                  <c:v>-17030661.068999998</c:v>
                </c:pt>
                <c:pt idx="35">
                  <c:v>-16932606.7346</c:v>
                </c:pt>
                <c:pt idx="36">
                  <c:v>-16829658.297800001</c:v>
                </c:pt>
                <c:pt idx="37">
                  <c:v>-16694284.410800001</c:v>
                </c:pt>
                <c:pt idx="38">
                  <c:v>-16548963.048800001</c:v>
                </c:pt>
                <c:pt idx="39">
                  <c:v>-16550009.979</c:v>
                </c:pt>
                <c:pt idx="40">
                  <c:v>-16366868.5517</c:v>
                </c:pt>
              </c:numCache>
            </c:numRef>
          </c:val>
          <c:smooth val="0"/>
          <c:extLst>
            <c:ext xmlns:c16="http://schemas.microsoft.com/office/drawing/2014/chart" uri="{C3380CC4-5D6E-409C-BE32-E72D297353CC}">
              <c16:uniqueId val="{00000003-7586-4A09-8017-278419647156}"/>
            </c:ext>
          </c:extLst>
        </c:ser>
        <c:dLbls>
          <c:showLegendKey val="0"/>
          <c:showVal val="0"/>
          <c:showCatName val="0"/>
          <c:showSerName val="0"/>
          <c:showPercent val="0"/>
          <c:showBubbleSize val="0"/>
        </c:dLbls>
        <c:smooth val="0"/>
        <c:axId val="1117557343"/>
        <c:axId val="1117583743"/>
      </c:lineChart>
      <c:catAx>
        <c:axId val="111755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117583743"/>
        <c:crosses val="autoZero"/>
        <c:auto val="1"/>
        <c:lblAlgn val="ctr"/>
        <c:lblOffset val="100"/>
        <c:noMultiLvlLbl val="0"/>
      </c:catAx>
      <c:valAx>
        <c:axId val="111758374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11755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3-</a:t>
            </a:r>
            <a:r>
              <a:rPr lang="zh-CN" dirty="0"/>
              <a:t>期初保費率敏感性分析</a:t>
            </a:r>
            <a:r>
              <a:rPr lang="en-US" dirty="0"/>
              <a:t>(Tenure)-</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HECM!$B$207</c:f>
              <c:strCache>
                <c:ptCount val="1"/>
                <c:pt idx="0">
                  <c:v> 期初保費率=0-female-RM </c:v>
                </c:pt>
              </c:strCache>
            </c:strRef>
          </c:tx>
          <c:spPr>
            <a:ln w="28575" cap="rnd">
              <a:solidFill>
                <a:srgbClr val="0070C0"/>
              </a:solidFill>
              <a:round/>
            </a:ln>
            <a:effectLst/>
          </c:spPr>
          <c:marker>
            <c:symbol val="none"/>
          </c:marker>
          <c:cat>
            <c:numRef>
              <c:f>HECM!$A$208:$A$220</c:f>
              <c:numCache>
                <c:formatCode>General</c:formatCode>
                <c:ptCount val="13"/>
                <c:pt idx="0">
                  <c:v>60</c:v>
                </c:pt>
                <c:pt idx="1">
                  <c:v>61</c:v>
                </c:pt>
                <c:pt idx="2">
                  <c:v>62</c:v>
                </c:pt>
                <c:pt idx="3">
                  <c:v>63</c:v>
                </c:pt>
                <c:pt idx="4">
                  <c:v>64</c:v>
                </c:pt>
                <c:pt idx="5">
                  <c:v>65</c:v>
                </c:pt>
                <c:pt idx="6">
                  <c:v>66</c:v>
                </c:pt>
                <c:pt idx="7">
                  <c:v>67</c:v>
                </c:pt>
                <c:pt idx="8">
                  <c:v>68</c:v>
                </c:pt>
                <c:pt idx="9">
                  <c:v>69</c:v>
                </c:pt>
                <c:pt idx="10">
                  <c:v>70</c:v>
                </c:pt>
                <c:pt idx="11">
                  <c:v>71</c:v>
                </c:pt>
                <c:pt idx="12">
                  <c:v>72</c:v>
                </c:pt>
              </c:numCache>
            </c:numRef>
          </c:cat>
          <c:val>
            <c:numRef>
              <c:f>HECM!$B$208:$B$220</c:f>
              <c:numCache>
                <c:formatCode>_ * #,##0_ ;_ * \-#,##0_ ;_ * "-"??_ ;_ @_ </c:formatCode>
                <c:ptCount val="13"/>
                <c:pt idx="0">
                  <c:v>5519136.2052870002</c:v>
                </c:pt>
                <c:pt idx="1">
                  <c:v>2928256.4174930002</c:v>
                </c:pt>
                <c:pt idx="2">
                  <c:v>1172349.3302450001</c:v>
                </c:pt>
                <c:pt idx="3">
                  <c:v>-111329.3048691</c:v>
                </c:pt>
                <c:pt idx="4">
                  <c:v>-1030232.904174</c:v>
                </c:pt>
                <c:pt idx="5">
                  <c:v>-1159474.4242060001</c:v>
                </c:pt>
                <c:pt idx="6">
                  <c:v>-2095308.1067230001</c:v>
                </c:pt>
                <c:pt idx="7">
                  <c:v>-2710133.7244179999</c:v>
                </c:pt>
                <c:pt idx="8">
                  <c:v>-3389910.7313100002</c:v>
                </c:pt>
                <c:pt idx="9">
                  <c:v>-4060970.0616210001</c:v>
                </c:pt>
                <c:pt idx="10">
                  <c:v>-4840229.4321079999</c:v>
                </c:pt>
                <c:pt idx="11">
                  <c:v>-5612649.0660720002</c:v>
                </c:pt>
                <c:pt idx="12">
                  <c:v>-6646384.351144</c:v>
                </c:pt>
              </c:numCache>
            </c:numRef>
          </c:val>
          <c:smooth val="0"/>
          <c:extLst>
            <c:ext xmlns:c16="http://schemas.microsoft.com/office/drawing/2014/chart" uri="{C3380CC4-5D6E-409C-BE32-E72D297353CC}">
              <c16:uniqueId val="{00000000-F037-4B31-850D-0D4E9706742A}"/>
            </c:ext>
          </c:extLst>
        </c:ser>
        <c:ser>
          <c:idx val="1"/>
          <c:order val="1"/>
          <c:tx>
            <c:strRef>
              <c:f>HECM!$G$207</c:f>
              <c:strCache>
                <c:ptCount val="1"/>
                <c:pt idx="0">
                  <c:v> 期初保費率=0.1-female-RM </c:v>
                </c:pt>
              </c:strCache>
            </c:strRef>
          </c:tx>
          <c:spPr>
            <a:ln w="28575" cap="rnd">
              <a:solidFill>
                <a:srgbClr val="0070C0"/>
              </a:solidFill>
              <a:prstDash val="sysDash"/>
              <a:round/>
            </a:ln>
            <a:effectLst/>
          </c:spPr>
          <c:marker>
            <c:symbol val="none"/>
          </c:marker>
          <c:cat>
            <c:numRef>
              <c:f>HECM!$A$208:$A$220</c:f>
              <c:numCache>
                <c:formatCode>General</c:formatCode>
                <c:ptCount val="13"/>
                <c:pt idx="0">
                  <c:v>60</c:v>
                </c:pt>
                <c:pt idx="1">
                  <c:v>61</c:v>
                </c:pt>
                <c:pt idx="2">
                  <c:v>62</c:v>
                </c:pt>
                <c:pt idx="3">
                  <c:v>63</c:v>
                </c:pt>
                <c:pt idx="4">
                  <c:v>64</c:v>
                </c:pt>
                <c:pt idx="5">
                  <c:v>65</c:v>
                </c:pt>
                <c:pt idx="6">
                  <c:v>66</c:v>
                </c:pt>
                <c:pt idx="7">
                  <c:v>67</c:v>
                </c:pt>
                <c:pt idx="8">
                  <c:v>68</c:v>
                </c:pt>
                <c:pt idx="9">
                  <c:v>69</c:v>
                </c:pt>
                <c:pt idx="10">
                  <c:v>70</c:v>
                </c:pt>
                <c:pt idx="11">
                  <c:v>71</c:v>
                </c:pt>
                <c:pt idx="12">
                  <c:v>72</c:v>
                </c:pt>
              </c:numCache>
            </c:numRef>
          </c:cat>
          <c:val>
            <c:numRef>
              <c:f>HECM!$G$208:$G$220</c:f>
              <c:numCache>
                <c:formatCode>_ * #,##0_ ;_ * \-#,##0_ ;_ * "-"??_ ;_ @_ </c:formatCode>
                <c:ptCount val="13"/>
                <c:pt idx="0">
                  <c:v>4461276.4228760004</c:v>
                </c:pt>
                <c:pt idx="1">
                  <c:v>1839457.2586660001</c:v>
                </c:pt>
                <c:pt idx="2">
                  <c:v>22712.483194199998</c:v>
                </c:pt>
                <c:pt idx="3">
                  <c:v>-1320545.0504389999</c:v>
                </c:pt>
                <c:pt idx="4">
                  <c:v>-2209423.972147</c:v>
                </c:pt>
                <c:pt idx="5">
                  <c:v>-2653925.6365780002</c:v>
                </c:pt>
                <c:pt idx="6">
                  <c:v>-3434091.3103149999</c:v>
                </c:pt>
                <c:pt idx="7">
                  <c:v>-4150961.4859509999</c:v>
                </c:pt>
                <c:pt idx="8">
                  <c:v>-4952774.3561840001</c:v>
                </c:pt>
                <c:pt idx="9">
                  <c:v>-5824246.7044529999</c:v>
                </c:pt>
                <c:pt idx="10">
                  <c:v>-6738731.5343249999</c:v>
                </c:pt>
                <c:pt idx="11">
                  <c:v>-7824786.0148219997</c:v>
                </c:pt>
                <c:pt idx="12">
                  <c:v>-9120313.7676320001</c:v>
                </c:pt>
              </c:numCache>
            </c:numRef>
          </c:val>
          <c:smooth val="0"/>
          <c:extLst>
            <c:ext xmlns:c16="http://schemas.microsoft.com/office/drawing/2014/chart" uri="{C3380CC4-5D6E-409C-BE32-E72D297353CC}">
              <c16:uniqueId val="{00000001-F037-4B31-850D-0D4E9706742A}"/>
            </c:ext>
          </c:extLst>
        </c:ser>
        <c:ser>
          <c:idx val="2"/>
          <c:order val="2"/>
          <c:tx>
            <c:strRef>
              <c:f>HECM!$J$207</c:f>
              <c:strCache>
                <c:ptCount val="1"/>
                <c:pt idx="0">
                  <c:v> HR </c:v>
                </c:pt>
              </c:strCache>
            </c:strRef>
          </c:tx>
          <c:spPr>
            <a:ln w="28575" cap="rnd">
              <a:solidFill>
                <a:srgbClr val="C00000"/>
              </a:solidFill>
              <a:prstDash val="solid"/>
              <a:round/>
            </a:ln>
            <a:effectLst/>
          </c:spPr>
          <c:marker>
            <c:symbol val="none"/>
          </c:marker>
          <c:cat>
            <c:numRef>
              <c:f>HECM!$A$208:$A$220</c:f>
              <c:numCache>
                <c:formatCode>General</c:formatCode>
                <c:ptCount val="13"/>
                <c:pt idx="0">
                  <c:v>60</c:v>
                </c:pt>
                <c:pt idx="1">
                  <c:v>61</c:v>
                </c:pt>
                <c:pt idx="2">
                  <c:v>62</c:v>
                </c:pt>
                <c:pt idx="3">
                  <c:v>63</c:v>
                </c:pt>
                <c:pt idx="4">
                  <c:v>64</c:v>
                </c:pt>
                <c:pt idx="5">
                  <c:v>65</c:v>
                </c:pt>
                <c:pt idx="6">
                  <c:v>66</c:v>
                </c:pt>
                <c:pt idx="7">
                  <c:v>67</c:v>
                </c:pt>
                <c:pt idx="8">
                  <c:v>68</c:v>
                </c:pt>
                <c:pt idx="9">
                  <c:v>69</c:v>
                </c:pt>
                <c:pt idx="10">
                  <c:v>70</c:v>
                </c:pt>
                <c:pt idx="11">
                  <c:v>71</c:v>
                </c:pt>
                <c:pt idx="12">
                  <c:v>72</c:v>
                </c:pt>
              </c:numCache>
            </c:numRef>
          </c:cat>
          <c:val>
            <c:numRef>
              <c:f>HECM!$J$208:$J$220</c:f>
              <c:numCache>
                <c:formatCode>_ * #,##0_ ;_ * \-#,##0_ ;_ * "-"??_ ;_ @_ </c:formatCode>
                <c:ptCount val="13"/>
                <c:pt idx="0">
                  <c:v>5130124.2563441005</c:v>
                </c:pt>
                <c:pt idx="1">
                  <c:v>2422329.8437815998</c:v>
                </c:pt>
                <c:pt idx="2">
                  <c:v>575608.45168085</c:v>
                </c:pt>
                <c:pt idx="3">
                  <c:v>-790947.77063649998</c:v>
                </c:pt>
                <c:pt idx="4">
                  <c:v>-1737782.3303710001</c:v>
                </c:pt>
                <c:pt idx="5">
                  <c:v>-2351823.9106056001</c:v>
                </c:pt>
                <c:pt idx="6">
                  <c:v>-3221905.0795493</c:v>
                </c:pt>
                <c:pt idx="7">
                  <c:v>-4053599.8645520001</c:v>
                </c:pt>
                <c:pt idx="8">
                  <c:v>-4979826.3181875004</c:v>
                </c:pt>
                <c:pt idx="9">
                  <c:v>-6038310.6501404</c:v>
                </c:pt>
                <c:pt idx="10">
                  <c:v>-7367764.1182132997</c:v>
                </c:pt>
                <c:pt idx="11">
                  <c:v>-8832611.8320982009</c:v>
                </c:pt>
                <c:pt idx="12">
                  <c:v>-10517100.039882001</c:v>
                </c:pt>
              </c:numCache>
            </c:numRef>
          </c:val>
          <c:smooth val="0"/>
          <c:extLst>
            <c:ext xmlns:c16="http://schemas.microsoft.com/office/drawing/2014/chart" uri="{C3380CC4-5D6E-409C-BE32-E72D297353CC}">
              <c16:uniqueId val="{00000002-F037-4B31-850D-0D4E9706742A}"/>
            </c:ext>
          </c:extLst>
        </c:ser>
        <c:dLbls>
          <c:showLegendKey val="0"/>
          <c:showVal val="0"/>
          <c:showCatName val="0"/>
          <c:showSerName val="0"/>
          <c:showPercent val="0"/>
          <c:showBubbleSize val="0"/>
        </c:dLbls>
        <c:smooth val="0"/>
        <c:axId val="1538325759"/>
        <c:axId val="1538324319"/>
      </c:lineChart>
      <c:catAx>
        <c:axId val="153832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538324319"/>
        <c:crosses val="autoZero"/>
        <c:auto val="1"/>
        <c:lblAlgn val="ctr"/>
        <c:lblOffset val="100"/>
        <c:noMultiLvlLbl val="0"/>
      </c:catAx>
      <c:valAx>
        <c:axId val="1538324319"/>
        <c:scaling>
          <c:orientation val="minMax"/>
        </c:scaling>
        <c:delete val="0"/>
        <c:axPos val="l"/>
        <c:majorGridlines>
          <c:spPr>
            <a:ln w="9525" cap="flat" cmpd="sng" algn="ctr">
              <a:noFill/>
              <a:round/>
            </a:ln>
            <a:effectLst/>
          </c:spPr>
        </c:majorGridlines>
        <c:numFmt formatCode="#,##0.0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538325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3-</a:t>
            </a:r>
            <a:r>
              <a:rPr lang="zh-CN" dirty="0"/>
              <a:t>期初保費率敏感性分析</a:t>
            </a:r>
            <a:r>
              <a:rPr lang="en-US" dirty="0"/>
              <a:t>(Tenure)-</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HECM!$B$207</c:f>
              <c:strCache>
                <c:ptCount val="1"/>
                <c:pt idx="0">
                  <c:v> 期初保費率=0-female-RM </c:v>
                </c:pt>
              </c:strCache>
            </c:strRef>
          </c:tx>
          <c:spPr>
            <a:ln w="28575" cap="rnd">
              <a:solidFill>
                <a:srgbClr val="0070C0"/>
              </a:solidFill>
              <a:round/>
            </a:ln>
            <a:effectLst/>
          </c:spPr>
          <c:marker>
            <c:symbol val="none"/>
          </c:marker>
          <c:cat>
            <c:numRef>
              <c:f>HECM!$A$208:$A$248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HECM!$B$208:$B$248</c:f>
              <c:numCache>
                <c:formatCode>_ * #,##0_ ;_ * \-#,##0_ ;_ * "-"??_ ;_ @_ </c:formatCode>
                <c:ptCount val="41"/>
                <c:pt idx="0">
                  <c:v>5519136.2052870002</c:v>
                </c:pt>
                <c:pt idx="1">
                  <c:v>2928256.4174930002</c:v>
                </c:pt>
                <c:pt idx="2">
                  <c:v>1172349.3302450001</c:v>
                </c:pt>
                <c:pt idx="3">
                  <c:v>-111329.3048691</c:v>
                </c:pt>
                <c:pt idx="4">
                  <c:v>-1030232.904174</c:v>
                </c:pt>
                <c:pt idx="5">
                  <c:v>-1159474.4242060001</c:v>
                </c:pt>
                <c:pt idx="6">
                  <c:v>-2095308.1067230001</c:v>
                </c:pt>
                <c:pt idx="7">
                  <c:v>-2710133.7244179999</c:v>
                </c:pt>
                <c:pt idx="8">
                  <c:v>-3389910.7313100002</c:v>
                </c:pt>
                <c:pt idx="9">
                  <c:v>-4060970.0616210001</c:v>
                </c:pt>
                <c:pt idx="10">
                  <c:v>-4840229.4321079999</c:v>
                </c:pt>
                <c:pt idx="11">
                  <c:v>-5612649.0660720002</c:v>
                </c:pt>
                <c:pt idx="12">
                  <c:v>-6646384.351144</c:v>
                </c:pt>
                <c:pt idx="13">
                  <c:v>-7728832.4017439997</c:v>
                </c:pt>
                <c:pt idx="14">
                  <c:v>-9008328.1283940002</c:v>
                </c:pt>
                <c:pt idx="15">
                  <c:v>-10260941.19909</c:v>
                </c:pt>
                <c:pt idx="16">
                  <c:v>-12039724.725230001</c:v>
                </c:pt>
                <c:pt idx="17">
                  <c:v>-13804718.94313</c:v>
                </c:pt>
                <c:pt idx="18">
                  <c:v>-16209598.8564</c:v>
                </c:pt>
                <c:pt idx="19">
                  <c:v>-18549991.883680001</c:v>
                </c:pt>
                <c:pt idx="20">
                  <c:v>-21165515.157869998</c:v>
                </c:pt>
                <c:pt idx="21">
                  <c:v>-24330020.02242</c:v>
                </c:pt>
                <c:pt idx="22">
                  <c:v>-27461359.961040001</c:v>
                </c:pt>
                <c:pt idx="23">
                  <c:v>-31570945.137990002</c:v>
                </c:pt>
                <c:pt idx="24">
                  <c:v>-35641377.394469999</c:v>
                </c:pt>
                <c:pt idx="25">
                  <c:v>-39031341.650870003</c:v>
                </c:pt>
                <c:pt idx="26">
                  <c:v>-44992123.065439999</c:v>
                </c:pt>
                <c:pt idx="27">
                  <c:v>-48859903.2861</c:v>
                </c:pt>
                <c:pt idx="28">
                  <c:v>-52612766.696939997</c:v>
                </c:pt>
                <c:pt idx="29">
                  <c:v>-56703557.988669999</c:v>
                </c:pt>
                <c:pt idx="30">
                  <c:v>-63309034.693630002</c:v>
                </c:pt>
                <c:pt idx="31">
                  <c:v>-72983613.95126</c:v>
                </c:pt>
                <c:pt idx="32">
                  <c:v>-82549410.900820002</c:v>
                </c:pt>
                <c:pt idx="33">
                  <c:v>-92889022.840910003</c:v>
                </c:pt>
                <c:pt idx="34">
                  <c:v>-106127274.11839999</c:v>
                </c:pt>
                <c:pt idx="35">
                  <c:v>-119665169.1182</c:v>
                </c:pt>
                <c:pt idx="36">
                  <c:v>-135843600.2085</c:v>
                </c:pt>
                <c:pt idx="37">
                  <c:v>-154144209.71529999</c:v>
                </c:pt>
                <c:pt idx="38">
                  <c:v>-173529141.2069</c:v>
                </c:pt>
                <c:pt idx="39">
                  <c:v>-196962719.78470001</c:v>
                </c:pt>
                <c:pt idx="40">
                  <c:v>-222655202.509</c:v>
                </c:pt>
              </c:numCache>
            </c:numRef>
          </c:val>
          <c:smooth val="0"/>
          <c:extLst>
            <c:ext xmlns:c16="http://schemas.microsoft.com/office/drawing/2014/chart" uri="{C3380CC4-5D6E-409C-BE32-E72D297353CC}">
              <c16:uniqueId val="{00000000-5C53-4BD6-8AC0-EE656F53361C}"/>
            </c:ext>
          </c:extLst>
        </c:ser>
        <c:ser>
          <c:idx val="1"/>
          <c:order val="1"/>
          <c:tx>
            <c:strRef>
              <c:f>HECM!$G$207</c:f>
              <c:strCache>
                <c:ptCount val="1"/>
                <c:pt idx="0">
                  <c:v> 期初保費率=0.1-female-RM </c:v>
                </c:pt>
              </c:strCache>
            </c:strRef>
          </c:tx>
          <c:spPr>
            <a:ln w="28575" cap="rnd">
              <a:solidFill>
                <a:srgbClr val="0070C0"/>
              </a:solidFill>
              <a:prstDash val="sysDash"/>
              <a:round/>
            </a:ln>
            <a:effectLst/>
          </c:spPr>
          <c:marker>
            <c:symbol val="none"/>
          </c:marker>
          <c:cat>
            <c:numRef>
              <c:f>HECM!$A$208:$A$248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HECM!$G$208:$G$248</c:f>
              <c:numCache>
                <c:formatCode>_ * #,##0_ ;_ * \-#,##0_ ;_ * "-"??_ ;_ @_ </c:formatCode>
                <c:ptCount val="41"/>
                <c:pt idx="0">
                  <c:v>4461276.4228760004</c:v>
                </c:pt>
                <c:pt idx="1">
                  <c:v>1839457.2586660001</c:v>
                </c:pt>
                <c:pt idx="2">
                  <c:v>22712.483194199998</c:v>
                </c:pt>
                <c:pt idx="3">
                  <c:v>-1320545.0504389999</c:v>
                </c:pt>
                <c:pt idx="4">
                  <c:v>-2209423.972147</c:v>
                </c:pt>
                <c:pt idx="5">
                  <c:v>-2653925.6365780002</c:v>
                </c:pt>
                <c:pt idx="6">
                  <c:v>-3434091.3103149999</c:v>
                </c:pt>
                <c:pt idx="7">
                  <c:v>-4150961.4859509999</c:v>
                </c:pt>
                <c:pt idx="8">
                  <c:v>-4952774.3561840001</c:v>
                </c:pt>
                <c:pt idx="9">
                  <c:v>-5824246.7044529999</c:v>
                </c:pt>
                <c:pt idx="10">
                  <c:v>-6738731.5343249999</c:v>
                </c:pt>
                <c:pt idx="11">
                  <c:v>-7824786.0148219997</c:v>
                </c:pt>
                <c:pt idx="12">
                  <c:v>-9120313.7676320001</c:v>
                </c:pt>
                <c:pt idx="13">
                  <c:v>-10383845.72199</c:v>
                </c:pt>
                <c:pt idx="14">
                  <c:v>-12126807.07453</c:v>
                </c:pt>
                <c:pt idx="15">
                  <c:v>-13716827.85472</c:v>
                </c:pt>
                <c:pt idx="16">
                  <c:v>-16071229.462060001</c:v>
                </c:pt>
                <c:pt idx="17">
                  <c:v>-18276787.197250001</c:v>
                </c:pt>
                <c:pt idx="18">
                  <c:v>-20704538.82731</c:v>
                </c:pt>
                <c:pt idx="19">
                  <c:v>-23965819.34491</c:v>
                </c:pt>
                <c:pt idx="20">
                  <c:v>-27182282.972539999</c:v>
                </c:pt>
                <c:pt idx="21">
                  <c:v>-31515310.63132</c:v>
                </c:pt>
                <c:pt idx="22">
                  <c:v>-35927087.129009999</c:v>
                </c:pt>
                <c:pt idx="23">
                  <c:v>-39920183.811669998</c:v>
                </c:pt>
                <c:pt idx="24">
                  <c:v>-45844368.228919998</c:v>
                </c:pt>
                <c:pt idx="25">
                  <c:v>-51426174.528870001</c:v>
                </c:pt>
                <c:pt idx="26">
                  <c:v>-56512280.803159997</c:v>
                </c:pt>
                <c:pt idx="27">
                  <c:v>-63361109.408500001</c:v>
                </c:pt>
                <c:pt idx="28">
                  <c:v>-67429128.449259996</c:v>
                </c:pt>
                <c:pt idx="29">
                  <c:v>-72215473.376680002</c:v>
                </c:pt>
                <c:pt idx="30">
                  <c:v>-81486003.64914</c:v>
                </c:pt>
                <c:pt idx="31">
                  <c:v>-92184422.020449996</c:v>
                </c:pt>
                <c:pt idx="32">
                  <c:v>-104641588.5566</c:v>
                </c:pt>
                <c:pt idx="33">
                  <c:v>-117461645.6337</c:v>
                </c:pt>
                <c:pt idx="34">
                  <c:v>-133847151.2272</c:v>
                </c:pt>
                <c:pt idx="35">
                  <c:v>-151331685.0334</c:v>
                </c:pt>
                <c:pt idx="36">
                  <c:v>-170843573.32280001</c:v>
                </c:pt>
                <c:pt idx="37">
                  <c:v>-194316870.0447</c:v>
                </c:pt>
                <c:pt idx="38">
                  <c:v>-219230182.58660001</c:v>
                </c:pt>
                <c:pt idx="39">
                  <c:v>-246867726.1288</c:v>
                </c:pt>
                <c:pt idx="40">
                  <c:v>-279913995.36009997</c:v>
                </c:pt>
              </c:numCache>
            </c:numRef>
          </c:val>
          <c:smooth val="0"/>
          <c:extLst>
            <c:ext xmlns:c16="http://schemas.microsoft.com/office/drawing/2014/chart" uri="{C3380CC4-5D6E-409C-BE32-E72D297353CC}">
              <c16:uniqueId val="{00000001-5C53-4BD6-8AC0-EE656F53361C}"/>
            </c:ext>
          </c:extLst>
        </c:ser>
        <c:ser>
          <c:idx val="2"/>
          <c:order val="2"/>
          <c:tx>
            <c:strRef>
              <c:f>HECM!$J$207</c:f>
              <c:strCache>
                <c:ptCount val="1"/>
                <c:pt idx="0">
                  <c:v> HR </c:v>
                </c:pt>
              </c:strCache>
            </c:strRef>
          </c:tx>
          <c:spPr>
            <a:ln w="28575" cap="rnd">
              <a:solidFill>
                <a:srgbClr val="C00000"/>
              </a:solidFill>
              <a:round/>
            </a:ln>
            <a:effectLst/>
          </c:spPr>
          <c:marker>
            <c:symbol val="none"/>
          </c:marker>
          <c:cat>
            <c:numRef>
              <c:f>HECM!$A$208:$A$248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HECM!$J$208:$J$248</c:f>
              <c:numCache>
                <c:formatCode>_ * #,##0_ ;_ * \-#,##0_ ;_ * "-"??_ ;_ @_ </c:formatCode>
                <c:ptCount val="41"/>
                <c:pt idx="0">
                  <c:v>5130124.2563441005</c:v>
                </c:pt>
                <c:pt idx="1">
                  <c:v>2422329.8437815998</c:v>
                </c:pt>
                <c:pt idx="2">
                  <c:v>575608.45168085</c:v>
                </c:pt>
                <c:pt idx="3">
                  <c:v>-790947.77063649998</c:v>
                </c:pt>
                <c:pt idx="4">
                  <c:v>-1737782.3303710001</c:v>
                </c:pt>
                <c:pt idx="5">
                  <c:v>-2351823.9106056001</c:v>
                </c:pt>
                <c:pt idx="6">
                  <c:v>-3221905.0795493</c:v>
                </c:pt>
                <c:pt idx="7">
                  <c:v>-4053599.8645520001</c:v>
                </c:pt>
                <c:pt idx="8">
                  <c:v>-4979826.3181875004</c:v>
                </c:pt>
                <c:pt idx="9">
                  <c:v>-6038310.6501404</c:v>
                </c:pt>
                <c:pt idx="10">
                  <c:v>-7367764.1182132997</c:v>
                </c:pt>
                <c:pt idx="11">
                  <c:v>-8832611.8320982009</c:v>
                </c:pt>
                <c:pt idx="12">
                  <c:v>-10517100.039882001</c:v>
                </c:pt>
                <c:pt idx="13">
                  <c:v>-12266108.781408999</c:v>
                </c:pt>
                <c:pt idx="14">
                  <c:v>-14726791.297331</c:v>
                </c:pt>
                <c:pt idx="15">
                  <c:v>-17419870.837026998</c:v>
                </c:pt>
                <c:pt idx="16">
                  <c:v>-20618795.827978</c:v>
                </c:pt>
                <c:pt idx="17">
                  <c:v>-23848280.536446001</c:v>
                </c:pt>
                <c:pt idx="18">
                  <c:v>-28143317.559762999</c:v>
                </c:pt>
                <c:pt idx="19">
                  <c:v>-33059039.84144</c:v>
                </c:pt>
                <c:pt idx="20">
                  <c:v>-38842666.944627002</c:v>
                </c:pt>
                <c:pt idx="21">
                  <c:v>-45750979.759639002</c:v>
                </c:pt>
                <c:pt idx="22">
                  <c:v>-53536122.536104001</c:v>
                </c:pt>
                <c:pt idx="23">
                  <c:v>-63465238.722760998</c:v>
                </c:pt>
                <c:pt idx="24">
                  <c:v>-72492138.042446002</c:v>
                </c:pt>
                <c:pt idx="25">
                  <c:v>-83763355.323540002</c:v>
                </c:pt>
                <c:pt idx="26">
                  <c:v>-94657592.839277998</c:v>
                </c:pt>
                <c:pt idx="27">
                  <c:v>-106091290.95782</c:v>
                </c:pt>
                <c:pt idx="28">
                  <c:v>-111843671.13203999</c:v>
                </c:pt>
                <c:pt idx="29">
                  <c:v>-120306607.42839</c:v>
                </c:pt>
                <c:pt idx="30">
                  <c:v>-133852820.61463</c:v>
                </c:pt>
                <c:pt idx="31">
                  <c:v>-150370876.53637001</c:v>
                </c:pt>
                <c:pt idx="32">
                  <c:v>-165806857.79306999</c:v>
                </c:pt>
                <c:pt idx="33">
                  <c:v>-183811333.70488</c:v>
                </c:pt>
                <c:pt idx="34">
                  <c:v>-199917494.13049999</c:v>
                </c:pt>
                <c:pt idx="35">
                  <c:v>-217546103.96244001</c:v>
                </c:pt>
                <c:pt idx="36">
                  <c:v>-235669272.31380001</c:v>
                </c:pt>
                <c:pt idx="37">
                  <c:v>-264165226.90338999</c:v>
                </c:pt>
                <c:pt idx="38">
                  <c:v>-299081693.28188998</c:v>
                </c:pt>
                <c:pt idx="39">
                  <c:v>-337718730.37032998</c:v>
                </c:pt>
                <c:pt idx="40">
                  <c:v>-376540531.01411998</c:v>
                </c:pt>
              </c:numCache>
            </c:numRef>
          </c:val>
          <c:smooth val="0"/>
          <c:extLst>
            <c:ext xmlns:c16="http://schemas.microsoft.com/office/drawing/2014/chart" uri="{C3380CC4-5D6E-409C-BE32-E72D297353CC}">
              <c16:uniqueId val="{00000002-5C53-4BD6-8AC0-EE656F53361C}"/>
            </c:ext>
          </c:extLst>
        </c:ser>
        <c:dLbls>
          <c:showLegendKey val="0"/>
          <c:showVal val="0"/>
          <c:showCatName val="0"/>
          <c:showSerName val="0"/>
          <c:showPercent val="0"/>
          <c:showBubbleSize val="0"/>
        </c:dLbls>
        <c:smooth val="0"/>
        <c:axId val="1082417055"/>
        <c:axId val="1082419935"/>
      </c:lineChart>
      <c:catAx>
        <c:axId val="10824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082419935"/>
        <c:crosses val="autoZero"/>
        <c:auto val="1"/>
        <c:lblAlgn val="ctr"/>
        <c:lblOffset val="100"/>
        <c:noMultiLvlLbl val="0"/>
      </c:catAx>
      <c:valAx>
        <c:axId val="1082419935"/>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08241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3-</a:t>
            </a:r>
            <a:r>
              <a:rPr lang="zh-CN" dirty="0"/>
              <a:t>保費率敏感性分析</a:t>
            </a:r>
            <a:r>
              <a:rPr lang="en-US" dirty="0"/>
              <a:t>(Tenure)-</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PI!$B$207</c:f>
              <c:strCache>
                <c:ptCount val="1"/>
                <c:pt idx="0">
                  <c:v> 保費率=0-female-RM </c:v>
                </c:pt>
              </c:strCache>
            </c:strRef>
          </c:tx>
          <c:spPr>
            <a:ln w="28575" cap="rnd">
              <a:solidFill>
                <a:srgbClr val="0070C0"/>
              </a:solidFill>
              <a:round/>
            </a:ln>
            <a:effectLst/>
          </c:spPr>
          <c:marker>
            <c:symbol val="none"/>
          </c:marker>
          <c:cat>
            <c:numRef>
              <c:f>PI!$A$208:$A$248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PI!$B$208:$B$248</c:f>
              <c:numCache>
                <c:formatCode>_ * #,##0_ ;_ * \-#,##0_ ;_ * "-"??_ ;_ @_ </c:formatCode>
                <c:ptCount val="41"/>
                <c:pt idx="0">
                  <c:v>5307158.2491020001</c:v>
                </c:pt>
                <c:pt idx="1">
                  <c:v>2711228.6093569999</c:v>
                </c:pt>
                <c:pt idx="2">
                  <c:v>956697.7464688</c:v>
                </c:pt>
                <c:pt idx="3">
                  <c:v>-340703.60560170002</c:v>
                </c:pt>
                <c:pt idx="4">
                  <c:v>-1243511.5805899999</c:v>
                </c:pt>
                <c:pt idx="5">
                  <c:v>-1423078.7798220001</c:v>
                </c:pt>
                <c:pt idx="6">
                  <c:v>-2300954.8986689998</c:v>
                </c:pt>
                <c:pt idx="7">
                  <c:v>-2924126.5176869999</c:v>
                </c:pt>
                <c:pt idx="8">
                  <c:v>-3605592.1656880002</c:v>
                </c:pt>
                <c:pt idx="9">
                  <c:v>-4296494.1366320001</c:v>
                </c:pt>
                <c:pt idx="10">
                  <c:v>-5052214.5218129996</c:v>
                </c:pt>
                <c:pt idx="11">
                  <c:v>-5844970.2027799999</c:v>
                </c:pt>
                <c:pt idx="12">
                  <c:v>-6831820.2575279996</c:v>
                </c:pt>
                <c:pt idx="13">
                  <c:v>-7839541.7193369996</c:v>
                </c:pt>
                <c:pt idx="14">
                  <c:v>-9221161.0207710005</c:v>
                </c:pt>
                <c:pt idx="15">
                  <c:v>-10385778.854669999</c:v>
                </c:pt>
                <c:pt idx="16">
                  <c:v>-12040407.89741</c:v>
                </c:pt>
                <c:pt idx="17">
                  <c:v>-13832418.55913</c:v>
                </c:pt>
                <c:pt idx="18">
                  <c:v>-16072781.157</c:v>
                </c:pt>
                <c:pt idx="19">
                  <c:v>-18318310.036839999</c:v>
                </c:pt>
                <c:pt idx="20">
                  <c:v>-20840531.361529998</c:v>
                </c:pt>
                <c:pt idx="21">
                  <c:v>-23762619.48765</c:v>
                </c:pt>
                <c:pt idx="22">
                  <c:v>-26840811.08729</c:v>
                </c:pt>
                <c:pt idx="23">
                  <c:v>-30677949.05308</c:v>
                </c:pt>
                <c:pt idx="24">
                  <c:v>-34477702.016439997</c:v>
                </c:pt>
                <c:pt idx="25">
                  <c:v>-37515288.80139</c:v>
                </c:pt>
                <c:pt idx="26">
                  <c:v>-41461347.282679997</c:v>
                </c:pt>
                <c:pt idx="27">
                  <c:v>-46090062.925530002</c:v>
                </c:pt>
                <c:pt idx="28">
                  <c:v>-49282992.32305</c:v>
                </c:pt>
                <c:pt idx="29">
                  <c:v>-52831221.326710001</c:v>
                </c:pt>
                <c:pt idx="30">
                  <c:v>-56765742.287090003</c:v>
                </c:pt>
                <c:pt idx="31">
                  <c:v>-68344537.099739999</c:v>
                </c:pt>
                <c:pt idx="32">
                  <c:v>-76108676.330080003</c:v>
                </c:pt>
                <c:pt idx="33">
                  <c:v>-84739044.165940002</c:v>
                </c:pt>
                <c:pt idx="34">
                  <c:v>-96743694.466839999</c:v>
                </c:pt>
                <c:pt idx="35">
                  <c:v>-108646238.7367</c:v>
                </c:pt>
                <c:pt idx="36">
                  <c:v>-120145277.2104</c:v>
                </c:pt>
                <c:pt idx="37">
                  <c:v>-138438309.23190001</c:v>
                </c:pt>
                <c:pt idx="38">
                  <c:v>-153450370.83129999</c:v>
                </c:pt>
                <c:pt idx="39">
                  <c:v>-168764077.7938</c:v>
                </c:pt>
                <c:pt idx="40">
                  <c:v>-193066384.62009999</c:v>
                </c:pt>
              </c:numCache>
            </c:numRef>
          </c:val>
          <c:smooth val="0"/>
          <c:extLst>
            <c:ext xmlns:c16="http://schemas.microsoft.com/office/drawing/2014/chart" uri="{C3380CC4-5D6E-409C-BE32-E72D297353CC}">
              <c16:uniqueId val="{00000000-9192-402C-91DE-2B49FBFE881E}"/>
            </c:ext>
          </c:extLst>
        </c:ser>
        <c:ser>
          <c:idx val="1"/>
          <c:order val="1"/>
          <c:tx>
            <c:strRef>
              <c:f>PI!$F$207</c:f>
              <c:strCache>
                <c:ptCount val="1"/>
                <c:pt idx="0">
                  <c:v> 保費率=0.035-female-RM </c:v>
                </c:pt>
              </c:strCache>
            </c:strRef>
          </c:tx>
          <c:spPr>
            <a:ln w="28575" cap="rnd">
              <a:solidFill>
                <a:srgbClr val="0070C0"/>
              </a:solidFill>
              <a:prstDash val="sysDash"/>
              <a:round/>
            </a:ln>
            <a:effectLst/>
          </c:spPr>
          <c:marker>
            <c:symbol val="none"/>
          </c:marker>
          <c:cat>
            <c:numRef>
              <c:f>PI!$A$208:$A$248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PI!$F$208:$F$248</c:f>
              <c:numCache>
                <c:formatCode>_ * #,##0_ ;_ * \-#,##0_ ;_ * "-"??_ ;_ @_ </c:formatCode>
                <c:ptCount val="41"/>
                <c:pt idx="0">
                  <c:v>5327142.4915380003</c:v>
                </c:pt>
                <c:pt idx="1">
                  <c:v>2719887.600205</c:v>
                </c:pt>
                <c:pt idx="2">
                  <c:v>938198.50468350004</c:v>
                </c:pt>
                <c:pt idx="3">
                  <c:v>-398044.37845870003</c:v>
                </c:pt>
                <c:pt idx="4">
                  <c:v>-1349459.0820840001</c:v>
                </c:pt>
                <c:pt idx="5">
                  <c:v>-1648793.586539</c:v>
                </c:pt>
                <c:pt idx="6">
                  <c:v>-2547921.5461220001</c:v>
                </c:pt>
                <c:pt idx="7">
                  <c:v>-3318202.4747549999</c:v>
                </c:pt>
                <c:pt idx="8">
                  <c:v>-4201667.3794900002</c:v>
                </c:pt>
                <c:pt idx="9">
                  <c:v>-5079779.4069870003</c:v>
                </c:pt>
                <c:pt idx="10">
                  <c:v>-6077080.2192139998</c:v>
                </c:pt>
                <c:pt idx="11">
                  <c:v>-7280550.599188</c:v>
                </c:pt>
                <c:pt idx="12">
                  <c:v>-8827872.9485470001</c:v>
                </c:pt>
                <c:pt idx="13">
                  <c:v>-10361075.0426</c:v>
                </c:pt>
                <c:pt idx="14">
                  <c:v>-12439098.50113</c:v>
                </c:pt>
                <c:pt idx="15">
                  <c:v>-14580592.77108</c:v>
                </c:pt>
                <c:pt idx="16">
                  <c:v>-17493034.616020001</c:v>
                </c:pt>
                <c:pt idx="17">
                  <c:v>-20574656.972750001</c:v>
                </c:pt>
                <c:pt idx="18">
                  <c:v>-23925892.821479999</c:v>
                </c:pt>
                <c:pt idx="19">
                  <c:v>-28338783.501949999</c:v>
                </c:pt>
                <c:pt idx="20">
                  <c:v>-33556751.372869998</c:v>
                </c:pt>
                <c:pt idx="21">
                  <c:v>-39338135.167499997</c:v>
                </c:pt>
                <c:pt idx="22">
                  <c:v>-47324644.564740002</c:v>
                </c:pt>
                <c:pt idx="23">
                  <c:v>-54880924.485320002</c:v>
                </c:pt>
                <c:pt idx="24">
                  <c:v>-65311416.026720002</c:v>
                </c:pt>
                <c:pt idx="25">
                  <c:v>-75572880.071160004</c:v>
                </c:pt>
                <c:pt idx="26">
                  <c:v>-86356876.868420005</c:v>
                </c:pt>
                <c:pt idx="27">
                  <c:v>-96337820.653469995</c:v>
                </c:pt>
                <c:pt idx="28">
                  <c:v>-107415895.89470001</c:v>
                </c:pt>
                <c:pt idx="29">
                  <c:v>-116304540.84999999</c:v>
                </c:pt>
                <c:pt idx="30">
                  <c:v>-135407391.9073</c:v>
                </c:pt>
                <c:pt idx="31">
                  <c:v>-157338496.51280001</c:v>
                </c:pt>
                <c:pt idx="32">
                  <c:v>-182825228.17480001</c:v>
                </c:pt>
                <c:pt idx="33">
                  <c:v>-212364365.07600001</c:v>
                </c:pt>
                <c:pt idx="34">
                  <c:v>-246810741.6031</c:v>
                </c:pt>
                <c:pt idx="35">
                  <c:v>-287202881.09450001</c:v>
                </c:pt>
                <c:pt idx="36">
                  <c:v>-333915217.11799997</c:v>
                </c:pt>
                <c:pt idx="37">
                  <c:v>-388597582.55760002</c:v>
                </c:pt>
                <c:pt idx="38">
                  <c:v>-452885733.68910003</c:v>
                </c:pt>
                <c:pt idx="39">
                  <c:v>-527731867.3441</c:v>
                </c:pt>
                <c:pt idx="40">
                  <c:v>-614524646.78690004</c:v>
                </c:pt>
              </c:numCache>
            </c:numRef>
          </c:val>
          <c:smooth val="0"/>
          <c:extLst>
            <c:ext xmlns:c16="http://schemas.microsoft.com/office/drawing/2014/chart" uri="{C3380CC4-5D6E-409C-BE32-E72D297353CC}">
              <c16:uniqueId val="{00000001-9192-402C-91DE-2B49FBFE881E}"/>
            </c:ext>
          </c:extLst>
        </c:ser>
        <c:ser>
          <c:idx val="2"/>
          <c:order val="2"/>
          <c:tx>
            <c:strRef>
              <c:f>PI!$I$207</c:f>
              <c:strCache>
                <c:ptCount val="1"/>
                <c:pt idx="0">
                  <c:v> HR </c:v>
                </c:pt>
              </c:strCache>
            </c:strRef>
          </c:tx>
          <c:spPr>
            <a:ln w="28575" cap="rnd">
              <a:solidFill>
                <a:srgbClr val="C00000"/>
              </a:solidFill>
              <a:round/>
            </a:ln>
            <a:effectLst/>
          </c:spPr>
          <c:marker>
            <c:symbol val="none"/>
          </c:marker>
          <c:cat>
            <c:numRef>
              <c:f>PI!$A$208:$A$248</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PI!$I$208:$I$248</c:f>
              <c:numCache>
                <c:formatCode>_ * #,##0_ ;_ * \-#,##0_ ;_ * "-"??_ ;_ @_ </c:formatCode>
                <c:ptCount val="41"/>
                <c:pt idx="0">
                  <c:v>5130124.2563441005</c:v>
                </c:pt>
                <c:pt idx="1">
                  <c:v>2422329.8437815998</c:v>
                </c:pt>
                <c:pt idx="2">
                  <c:v>575608.45168085</c:v>
                </c:pt>
                <c:pt idx="3">
                  <c:v>-790947.77063649998</c:v>
                </c:pt>
                <c:pt idx="4">
                  <c:v>-1737782.3303710001</c:v>
                </c:pt>
                <c:pt idx="5">
                  <c:v>-2351823.9106056001</c:v>
                </c:pt>
                <c:pt idx="6">
                  <c:v>-3221905.0795493</c:v>
                </c:pt>
                <c:pt idx="7">
                  <c:v>-4053599.8645520001</c:v>
                </c:pt>
                <c:pt idx="8">
                  <c:v>-4979826.3181875004</c:v>
                </c:pt>
                <c:pt idx="9">
                  <c:v>-6038310.6501404</c:v>
                </c:pt>
                <c:pt idx="10">
                  <c:v>-7367764.1182132997</c:v>
                </c:pt>
                <c:pt idx="11">
                  <c:v>-8832611.8320982009</c:v>
                </c:pt>
                <c:pt idx="12">
                  <c:v>-10517100.039882001</c:v>
                </c:pt>
                <c:pt idx="13">
                  <c:v>-12266108.781408999</c:v>
                </c:pt>
                <c:pt idx="14">
                  <c:v>-14726791.297331</c:v>
                </c:pt>
                <c:pt idx="15">
                  <c:v>-17419870.837026998</c:v>
                </c:pt>
                <c:pt idx="16">
                  <c:v>-20618795.827978</c:v>
                </c:pt>
                <c:pt idx="17">
                  <c:v>-23848280.536446001</c:v>
                </c:pt>
                <c:pt idx="18">
                  <c:v>-28143317.559762999</c:v>
                </c:pt>
                <c:pt idx="19">
                  <c:v>-33059039.84144</c:v>
                </c:pt>
                <c:pt idx="20">
                  <c:v>-38842666.944627002</c:v>
                </c:pt>
                <c:pt idx="21">
                  <c:v>-45750979.759639002</c:v>
                </c:pt>
                <c:pt idx="22">
                  <c:v>-53536122.536104001</c:v>
                </c:pt>
                <c:pt idx="23">
                  <c:v>-63465238.722760998</c:v>
                </c:pt>
                <c:pt idx="24">
                  <c:v>-72492138.042446002</c:v>
                </c:pt>
                <c:pt idx="25">
                  <c:v>-83763355.323540002</c:v>
                </c:pt>
                <c:pt idx="26">
                  <c:v>-94657592.839277998</c:v>
                </c:pt>
                <c:pt idx="27">
                  <c:v>-106091290.95782</c:v>
                </c:pt>
                <c:pt idx="28">
                  <c:v>-111843671.13203999</c:v>
                </c:pt>
                <c:pt idx="29">
                  <c:v>-120306607.42839</c:v>
                </c:pt>
                <c:pt idx="30">
                  <c:v>-133852820.61463</c:v>
                </c:pt>
                <c:pt idx="31">
                  <c:v>-150370876.53637001</c:v>
                </c:pt>
                <c:pt idx="32">
                  <c:v>-165806857.79306999</c:v>
                </c:pt>
                <c:pt idx="33">
                  <c:v>-183811333.70488</c:v>
                </c:pt>
                <c:pt idx="34">
                  <c:v>-199917494.13049999</c:v>
                </c:pt>
                <c:pt idx="35">
                  <c:v>-217546103.96244001</c:v>
                </c:pt>
                <c:pt idx="36">
                  <c:v>-235669272.31380001</c:v>
                </c:pt>
                <c:pt idx="37">
                  <c:v>-264165226.90338999</c:v>
                </c:pt>
                <c:pt idx="38">
                  <c:v>-299081693.28188998</c:v>
                </c:pt>
                <c:pt idx="39">
                  <c:v>-337718730.37032998</c:v>
                </c:pt>
                <c:pt idx="40">
                  <c:v>-376540531.01411998</c:v>
                </c:pt>
              </c:numCache>
            </c:numRef>
          </c:val>
          <c:smooth val="0"/>
          <c:extLst>
            <c:ext xmlns:c16="http://schemas.microsoft.com/office/drawing/2014/chart" uri="{C3380CC4-5D6E-409C-BE32-E72D297353CC}">
              <c16:uniqueId val="{00000002-9192-402C-91DE-2B49FBFE881E}"/>
            </c:ext>
          </c:extLst>
        </c:ser>
        <c:dLbls>
          <c:showLegendKey val="0"/>
          <c:showVal val="0"/>
          <c:showCatName val="0"/>
          <c:showSerName val="0"/>
          <c:showPercent val="0"/>
          <c:showBubbleSize val="0"/>
        </c:dLbls>
        <c:smooth val="0"/>
        <c:axId val="1048945935"/>
        <c:axId val="1048947855"/>
      </c:lineChart>
      <c:catAx>
        <c:axId val="104894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048947855"/>
        <c:crosses val="autoZero"/>
        <c:auto val="1"/>
        <c:lblAlgn val="ctr"/>
        <c:lblOffset val="100"/>
        <c:noMultiLvlLbl val="0"/>
      </c:catAx>
      <c:valAx>
        <c:axId val="1048947855"/>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048945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r>
              <a:rPr lang="en-US" dirty="0">
                <a:latin typeface="楷体" panose="02010609060101010101" pitchFamily="49" charset="-122"/>
                <a:ea typeface="楷体" panose="02010609060101010101" pitchFamily="49" charset="-122"/>
              </a:rPr>
              <a:t>RM</a:t>
            </a:r>
            <a:r>
              <a:rPr lang="zh-CN" dirty="0">
                <a:latin typeface="楷体" panose="02010609060101010101" pitchFamily="49" charset="-122"/>
                <a:ea typeface="楷体" panose="02010609060101010101" pitchFamily="49" charset="-122"/>
              </a:rPr>
              <a:t>合約</a:t>
            </a:r>
            <a:r>
              <a:rPr lang="en-US" dirty="0">
                <a:latin typeface="楷体" panose="02010609060101010101" pitchFamily="49" charset="-122"/>
                <a:ea typeface="楷体" panose="02010609060101010101" pitchFamily="49" charset="-122"/>
              </a:rPr>
              <a:t>-</a:t>
            </a:r>
            <a:r>
              <a:rPr lang="zh-CN" dirty="0">
                <a:latin typeface="楷体" panose="02010609060101010101" pitchFamily="49" charset="-122"/>
                <a:ea typeface="楷体" panose="02010609060101010101" pitchFamily="49" charset="-122"/>
              </a:rPr>
              <a:t>改變代表點個數對</a:t>
            </a:r>
            <a:r>
              <a:rPr lang="en-US" dirty="0" err="1">
                <a:latin typeface="楷体" panose="02010609060101010101" pitchFamily="49" charset="-122"/>
                <a:ea typeface="楷体" panose="02010609060101010101" pitchFamily="49" charset="-122"/>
              </a:rPr>
              <a:t>VaR</a:t>
            </a:r>
            <a:r>
              <a:rPr lang="zh-CN" dirty="0">
                <a:latin typeface="楷体" panose="02010609060101010101" pitchFamily="49" charset="-122"/>
                <a:ea typeface="楷体" panose="02010609060101010101" pitchFamily="49" charset="-122"/>
              </a:rPr>
              <a:t>的影響</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'2-RM'!$F$1</c:f>
              <c:strCache>
                <c:ptCount val="1"/>
                <c:pt idx="0">
                  <c:v>k=10</c:v>
                </c:pt>
              </c:strCache>
            </c:strRef>
          </c:tx>
          <c:spPr>
            <a:ln w="28575" cap="rnd">
              <a:solidFill>
                <a:schemeClr val="accent1"/>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'2-RM'!$F$2:$F$42</c:f>
              <c:numCache>
                <c:formatCode>General</c:formatCode>
                <c:ptCount val="41"/>
                <c:pt idx="0">
                  <c:v>5450677.1738027297</c:v>
                </c:pt>
                <c:pt idx="1">
                  <c:v>2858992.6640441702</c:v>
                </c:pt>
                <c:pt idx="2">
                  <c:v>1089903.4084948001</c:v>
                </c:pt>
                <c:pt idx="3">
                  <c:v>-188533.315158635</c:v>
                </c:pt>
                <c:pt idx="4">
                  <c:v>-1100724.72697978</c:v>
                </c:pt>
                <c:pt idx="5">
                  <c:v>-1590488.17533222</c:v>
                </c:pt>
                <c:pt idx="6">
                  <c:v>-2250710.89503932</c:v>
                </c:pt>
                <c:pt idx="7">
                  <c:v>-3019752.3783601099</c:v>
                </c:pt>
                <c:pt idx="8">
                  <c:v>-3658932.1803623098</c:v>
                </c:pt>
                <c:pt idx="9">
                  <c:v>-4940558.2688085902</c:v>
                </c:pt>
                <c:pt idx="10">
                  <c:v>-6031409.7318692999</c:v>
                </c:pt>
                <c:pt idx="11">
                  <c:v>-7459125.3715415401</c:v>
                </c:pt>
                <c:pt idx="12">
                  <c:v>-9518867.6434137095</c:v>
                </c:pt>
                <c:pt idx="13">
                  <c:v>-12347163.3746861</c:v>
                </c:pt>
                <c:pt idx="14">
                  <c:v>-16132116.5608932</c:v>
                </c:pt>
                <c:pt idx="15">
                  <c:v>-20685173.848474801</c:v>
                </c:pt>
                <c:pt idx="16">
                  <c:v>-28563574.350533899</c:v>
                </c:pt>
                <c:pt idx="17">
                  <c:v>-37410320.797418997</c:v>
                </c:pt>
                <c:pt idx="18">
                  <c:v>-54026421.610001899</c:v>
                </c:pt>
                <c:pt idx="19">
                  <c:v>-77838508.866648704</c:v>
                </c:pt>
                <c:pt idx="20">
                  <c:v>-116595780.740475</c:v>
                </c:pt>
                <c:pt idx="21">
                  <c:v>-162051469.27681899</c:v>
                </c:pt>
                <c:pt idx="22">
                  <c:v>-231875355.21806499</c:v>
                </c:pt>
                <c:pt idx="23">
                  <c:v>-356436546.180399</c:v>
                </c:pt>
                <c:pt idx="24">
                  <c:v>-460329970.08158201</c:v>
                </c:pt>
                <c:pt idx="25">
                  <c:v>-675542080.89203596</c:v>
                </c:pt>
                <c:pt idx="26">
                  <c:v>-786387785.39284694</c:v>
                </c:pt>
                <c:pt idx="27">
                  <c:v>-514462900.61209899</c:v>
                </c:pt>
                <c:pt idx="28">
                  <c:v>-7296395.2207839396</c:v>
                </c:pt>
                <c:pt idx="29">
                  <c:v>-7138038.8916599201</c:v>
                </c:pt>
                <c:pt idx="30">
                  <c:v>-6896549.8474316299</c:v>
                </c:pt>
                <c:pt idx="31">
                  <c:v>-6488658.8001286704</c:v>
                </c:pt>
                <c:pt idx="32">
                  <c:v>-6642145.5188421598</c:v>
                </c:pt>
                <c:pt idx="33">
                  <c:v>-6980104.6433343804</c:v>
                </c:pt>
                <c:pt idx="34">
                  <c:v>-7053057.8161890898</c:v>
                </c:pt>
                <c:pt idx="35">
                  <c:v>-7479853.7518807799</c:v>
                </c:pt>
                <c:pt idx="36">
                  <c:v>-7793016.1394969504</c:v>
                </c:pt>
                <c:pt idx="37">
                  <c:v>-7848236.2972995704</c:v>
                </c:pt>
                <c:pt idx="38">
                  <c:v>-8386944.5649237102</c:v>
                </c:pt>
                <c:pt idx="39">
                  <c:v>-8225995.69037343</c:v>
                </c:pt>
                <c:pt idx="40">
                  <c:v>-7787832.8506874703</c:v>
                </c:pt>
              </c:numCache>
            </c:numRef>
          </c:val>
          <c:smooth val="0"/>
          <c:extLst>
            <c:ext xmlns:c16="http://schemas.microsoft.com/office/drawing/2014/chart" uri="{C3380CC4-5D6E-409C-BE32-E72D297353CC}">
              <c16:uniqueId val="{00000000-C131-4FE6-8A8E-1CD79B0135A2}"/>
            </c:ext>
          </c:extLst>
        </c:ser>
        <c:ser>
          <c:idx val="1"/>
          <c:order val="1"/>
          <c:tx>
            <c:strRef>
              <c:f>'2-RM'!$N$1</c:f>
              <c:strCache>
                <c:ptCount val="1"/>
                <c:pt idx="0">
                  <c:v>k=50</c:v>
                </c:pt>
              </c:strCache>
            </c:strRef>
          </c:tx>
          <c:spPr>
            <a:ln w="28575" cap="rnd">
              <a:solidFill>
                <a:schemeClr val="accent2"/>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'2-RM'!$N$2:$N$42</c:f>
              <c:numCache>
                <c:formatCode>General</c:formatCode>
                <c:ptCount val="41"/>
                <c:pt idx="0">
                  <c:v>5450677.1738027297</c:v>
                </c:pt>
                <c:pt idx="1">
                  <c:v>2858992.6640441702</c:v>
                </c:pt>
                <c:pt idx="2">
                  <c:v>1083919.2574018401</c:v>
                </c:pt>
                <c:pt idx="3">
                  <c:v>-183431.90458140601</c:v>
                </c:pt>
                <c:pt idx="4">
                  <c:v>-1097890.92282659</c:v>
                </c:pt>
                <c:pt idx="5">
                  <c:v>-1577359.3218008799</c:v>
                </c:pt>
                <c:pt idx="6">
                  <c:v>-2273473.0894943401</c:v>
                </c:pt>
                <c:pt idx="7">
                  <c:v>-2963124.2420326001</c:v>
                </c:pt>
                <c:pt idx="8">
                  <c:v>-3726429.3434273498</c:v>
                </c:pt>
                <c:pt idx="9">
                  <c:v>-4675515.1795985</c:v>
                </c:pt>
                <c:pt idx="10">
                  <c:v>-5731030.0454751402</c:v>
                </c:pt>
                <c:pt idx="11">
                  <c:v>-7099424.3152638599</c:v>
                </c:pt>
                <c:pt idx="12">
                  <c:v>-8868924.3435185999</c:v>
                </c:pt>
                <c:pt idx="13">
                  <c:v>-10980694.9094318</c:v>
                </c:pt>
                <c:pt idx="14">
                  <c:v>-13553845.4143159</c:v>
                </c:pt>
                <c:pt idx="15">
                  <c:v>-16953042.938774001</c:v>
                </c:pt>
                <c:pt idx="16">
                  <c:v>-21574484.441023599</c:v>
                </c:pt>
                <c:pt idx="17">
                  <c:v>-27600176.522345301</c:v>
                </c:pt>
                <c:pt idx="18">
                  <c:v>-34597008.741121799</c:v>
                </c:pt>
                <c:pt idx="19">
                  <c:v>-45427775.080111802</c:v>
                </c:pt>
                <c:pt idx="20">
                  <c:v>-59396343.521958902</c:v>
                </c:pt>
                <c:pt idx="21">
                  <c:v>-81556877.405938804</c:v>
                </c:pt>
                <c:pt idx="22">
                  <c:v>-108764593.34870701</c:v>
                </c:pt>
                <c:pt idx="23">
                  <c:v>-140795574.74754399</c:v>
                </c:pt>
                <c:pt idx="24">
                  <c:v>-200702520.33262801</c:v>
                </c:pt>
                <c:pt idx="25">
                  <c:v>-254849879.634949</c:v>
                </c:pt>
                <c:pt idx="26">
                  <c:v>-385704402.37478697</c:v>
                </c:pt>
                <c:pt idx="27">
                  <c:v>-586804716.45457697</c:v>
                </c:pt>
                <c:pt idx="28">
                  <c:v>-822277778.60580099</c:v>
                </c:pt>
                <c:pt idx="29">
                  <c:v>-1312954068.4931099</c:v>
                </c:pt>
                <c:pt idx="30">
                  <c:v>-2053763860.2525301</c:v>
                </c:pt>
                <c:pt idx="31">
                  <c:v>-2849259843.04392</c:v>
                </c:pt>
                <c:pt idx="32">
                  <c:v>-4614993286.3148603</c:v>
                </c:pt>
                <c:pt idx="33">
                  <c:v>-6031536311.4321899</c:v>
                </c:pt>
                <c:pt idx="34">
                  <c:v>-7417713455.2796698</c:v>
                </c:pt>
                <c:pt idx="35">
                  <c:v>-17901952.4589478</c:v>
                </c:pt>
                <c:pt idx="36">
                  <c:v>-11040153.9749058</c:v>
                </c:pt>
                <c:pt idx="37">
                  <c:v>-11002043.658270899</c:v>
                </c:pt>
                <c:pt idx="38">
                  <c:v>-9432394.5953272097</c:v>
                </c:pt>
                <c:pt idx="39">
                  <c:v>-9586018.0489904098</c:v>
                </c:pt>
                <c:pt idx="40">
                  <c:v>-10042344.0491376</c:v>
                </c:pt>
              </c:numCache>
            </c:numRef>
          </c:val>
          <c:smooth val="0"/>
          <c:extLst>
            <c:ext xmlns:c16="http://schemas.microsoft.com/office/drawing/2014/chart" uri="{C3380CC4-5D6E-409C-BE32-E72D297353CC}">
              <c16:uniqueId val="{00000001-C131-4FE6-8A8E-1CD79B0135A2}"/>
            </c:ext>
          </c:extLst>
        </c:ser>
        <c:ser>
          <c:idx val="2"/>
          <c:order val="2"/>
          <c:tx>
            <c:strRef>
              <c:f>'2-RM'!$V$1</c:f>
              <c:strCache>
                <c:ptCount val="1"/>
                <c:pt idx="0">
                  <c:v>k=100</c:v>
                </c:pt>
              </c:strCache>
            </c:strRef>
          </c:tx>
          <c:spPr>
            <a:ln w="28575" cap="rnd">
              <a:solidFill>
                <a:schemeClr val="accent3"/>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'2-RM'!$V$2:$V$42</c:f>
              <c:numCache>
                <c:formatCode>General</c:formatCode>
                <c:ptCount val="41"/>
                <c:pt idx="0">
                  <c:v>5450677.1738027297</c:v>
                </c:pt>
                <c:pt idx="1">
                  <c:v>2858992.6640441702</c:v>
                </c:pt>
                <c:pt idx="2">
                  <c:v>1085107.61559812</c:v>
                </c:pt>
                <c:pt idx="3">
                  <c:v>-179648.07002157799</c:v>
                </c:pt>
                <c:pt idx="4">
                  <c:v>-1101809.2287310299</c:v>
                </c:pt>
                <c:pt idx="5">
                  <c:v>-1575177.56674109</c:v>
                </c:pt>
                <c:pt idx="6">
                  <c:v>-2272473.9714360898</c:v>
                </c:pt>
                <c:pt idx="7">
                  <c:v>-2953609.7316739401</c:v>
                </c:pt>
                <c:pt idx="8">
                  <c:v>-3749112.5114962501</c:v>
                </c:pt>
                <c:pt idx="9">
                  <c:v>-4662580.54329623</c:v>
                </c:pt>
                <c:pt idx="10">
                  <c:v>-5746430.8211727804</c:v>
                </c:pt>
                <c:pt idx="11">
                  <c:v>-7147975.7545573097</c:v>
                </c:pt>
                <c:pt idx="12">
                  <c:v>-8805937.8610065002</c:v>
                </c:pt>
                <c:pt idx="13">
                  <c:v>-10864468.7761971</c:v>
                </c:pt>
                <c:pt idx="14">
                  <c:v>-13540171.946516</c:v>
                </c:pt>
                <c:pt idx="15">
                  <c:v>-16835337.1067499</c:v>
                </c:pt>
                <c:pt idx="16">
                  <c:v>-21263730.670412999</c:v>
                </c:pt>
                <c:pt idx="17">
                  <c:v>-26759950.7051754</c:v>
                </c:pt>
                <c:pt idx="18">
                  <c:v>-34201859.636439599</c:v>
                </c:pt>
                <c:pt idx="19">
                  <c:v>-44439924.6045665</c:v>
                </c:pt>
                <c:pt idx="20">
                  <c:v>-56275406.881530501</c:v>
                </c:pt>
                <c:pt idx="21">
                  <c:v>-74123630.605604306</c:v>
                </c:pt>
                <c:pt idx="22">
                  <c:v>-97271403.501526907</c:v>
                </c:pt>
                <c:pt idx="23">
                  <c:v>-126468287.159003</c:v>
                </c:pt>
                <c:pt idx="24">
                  <c:v>-177467561.39478001</c:v>
                </c:pt>
                <c:pt idx="25">
                  <c:v>-239897736.164693</c:v>
                </c:pt>
                <c:pt idx="26">
                  <c:v>-321544549.92136699</c:v>
                </c:pt>
                <c:pt idx="27">
                  <c:v>-443705198.59367299</c:v>
                </c:pt>
                <c:pt idx="28">
                  <c:v>-611017586.91951704</c:v>
                </c:pt>
                <c:pt idx="29">
                  <c:v>-867923414.80599499</c:v>
                </c:pt>
                <c:pt idx="30">
                  <c:v>-1276179530.45243</c:v>
                </c:pt>
                <c:pt idx="31">
                  <c:v>-2031942500.6526501</c:v>
                </c:pt>
                <c:pt idx="32">
                  <c:v>-2913415823.65907</c:v>
                </c:pt>
                <c:pt idx="33">
                  <c:v>-4825088590.9875002</c:v>
                </c:pt>
                <c:pt idx="34">
                  <c:v>-7827125816.96595</c:v>
                </c:pt>
                <c:pt idx="35">
                  <c:v>-10974083485.447599</c:v>
                </c:pt>
                <c:pt idx="36">
                  <c:v>-17025606380.271</c:v>
                </c:pt>
                <c:pt idx="37">
                  <c:v>-23328573733.022099</c:v>
                </c:pt>
                <c:pt idx="38">
                  <c:v>-14475222210.884899</c:v>
                </c:pt>
                <c:pt idx="39">
                  <c:v>-15233270.1306787</c:v>
                </c:pt>
                <c:pt idx="40">
                  <c:v>-13156325.6424802</c:v>
                </c:pt>
              </c:numCache>
            </c:numRef>
          </c:val>
          <c:smooth val="0"/>
          <c:extLst>
            <c:ext xmlns:c16="http://schemas.microsoft.com/office/drawing/2014/chart" uri="{C3380CC4-5D6E-409C-BE32-E72D297353CC}">
              <c16:uniqueId val="{00000002-C131-4FE6-8A8E-1CD79B0135A2}"/>
            </c:ext>
          </c:extLst>
        </c:ser>
        <c:ser>
          <c:idx val="3"/>
          <c:order val="3"/>
          <c:tx>
            <c:strRef>
              <c:f>'2-RM'!$AD$1</c:f>
              <c:strCache>
                <c:ptCount val="1"/>
                <c:pt idx="0">
                  <c:v>k=150</c:v>
                </c:pt>
              </c:strCache>
            </c:strRef>
          </c:tx>
          <c:spPr>
            <a:ln w="28575" cap="rnd">
              <a:solidFill>
                <a:schemeClr val="accent4"/>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'2-RM'!$AD$2:$AD$42</c:f>
              <c:numCache>
                <c:formatCode>General</c:formatCode>
                <c:ptCount val="41"/>
                <c:pt idx="0">
                  <c:v>5450677.1738027297</c:v>
                </c:pt>
                <c:pt idx="1">
                  <c:v>2858992.6640441702</c:v>
                </c:pt>
                <c:pt idx="2">
                  <c:v>1084395.04416788</c:v>
                </c:pt>
                <c:pt idx="3">
                  <c:v>-178339.69819337601</c:v>
                </c:pt>
                <c:pt idx="4">
                  <c:v>-1101959.0439210299</c:v>
                </c:pt>
                <c:pt idx="5">
                  <c:v>-1576671.49392258</c:v>
                </c:pt>
                <c:pt idx="6">
                  <c:v>-2273933.7880570302</c:v>
                </c:pt>
                <c:pt idx="7">
                  <c:v>-2949944.0866920301</c:v>
                </c:pt>
                <c:pt idx="8">
                  <c:v>-3736318.0126408502</c:v>
                </c:pt>
                <c:pt idx="9">
                  <c:v>-4656903.4169525905</c:v>
                </c:pt>
                <c:pt idx="10">
                  <c:v>-5775269.0122869899</c:v>
                </c:pt>
                <c:pt idx="11">
                  <c:v>-7125098.2881051302</c:v>
                </c:pt>
                <c:pt idx="12">
                  <c:v>-8824020.9674334899</c:v>
                </c:pt>
                <c:pt idx="13">
                  <c:v>-10905182.306556599</c:v>
                </c:pt>
                <c:pt idx="14">
                  <c:v>-13550334.754487799</c:v>
                </c:pt>
                <c:pt idx="15">
                  <c:v>-17070858.1110067</c:v>
                </c:pt>
                <c:pt idx="16">
                  <c:v>-21202213.564360499</c:v>
                </c:pt>
                <c:pt idx="17">
                  <c:v>-26938865.003747098</c:v>
                </c:pt>
                <c:pt idx="18">
                  <c:v>-34079365.828436904</c:v>
                </c:pt>
                <c:pt idx="19">
                  <c:v>-43725794.102754198</c:v>
                </c:pt>
                <c:pt idx="20">
                  <c:v>-55780797.792956904</c:v>
                </c:pt>
                <c:pt idx="21">
                  <c:v>-71433111.957974702</c:v>
                </c:pt>
                <c:pt idx="22">
                  <c:v>-93955975.700877696</c:v>
                </c:pt>
                <c:pt idx="23">
                  <c:v>-127852579.510454</c:v>
                </c:pt>
                <c:pt idx="24">
                  <c:v>-166153318.68109199</c:v>
                </c:pt>
                <c:pt idx="25">
                  <c:v>-216726986.31503499</c:v>
                </c:pt>
                <c:pt idx="26">
                  <c:v>-303361250.88901699</c:v>
                </c:pt>
                <c:pt idx="27">
                  <c:v>-406035874.88647199</c:v>
                </c:pt>
                <c:pt idx="28">
                  <c:v>-604141455.48849297</c:v>
                </c:pt>
                <c:pt idx="29">
                  <c:v>-844374957.85961199</c:v>
                </c:pt>
                <c:pt idx="30">
                  <c:v>-1124355662.2950399</c:v>
                </c:pt>
                <c:pt idx="31">
                  <c:v>-1586331225.35337</c:v>
                </c:pt>
                <c:pt idx="32">
                  <c:v>-2311818225.1918702</c:v>
                </c:pt>
                <c:pt idx="33">
                  <c:v>-3818394254.6026602</c:v>
                </c:pt>
                <c:pt idx="34">
                  <c:v>-5775595429.1796198</c:v>
                </c:pt>
                <c:pt idx="35">
                  <c:v>-9081930236.3775101</c:v>
                </c:pt>
                <c:pt idx="36">
                  <c:v>-14773737091.682301</c:v>
                </c:pt>
                <c:pt idx="37">
                  <c:v>-21028956375.837601</c:v>
                </c:pt>
                <c:pt idx="38">
                  <c:v>-34423943053.9991</c:v>
                </c:pt>
                <c:pt idx="39">
                  <c:v>-46667706213.469002</c:v>
                </c:pt>
                <c:pt idx="40">
                  <c:v>-28563583057.7593</c:v>
                </c:pt>
              </c:numCache>
            </c:numRef>
          </c:val>
          <c:smooth val="0"/>
          <c:extLst>
            <c:ext xmlns:c16="http://schemas.microsoft.com/office/drawing/2014/chart" uri="{C3380CC4-5D6E-409C-BE32-E72D297353CC}">
              <c16:uniqueId val="{00000003-C131-4FE6-8A8E-1CD79B0135A2}"/>
            </c:ext>
          </c:extLst>
        </c:ser>
        <c:ser>
          <c:idx val="4"/>
          <c:order val="4"/>
          <c:tx>
            <c:strRef>
              <c:f>'2-RM'!$AL$1</c:f>
              <c:strCache>
                <c:ptCount val="1"/>
                <c:pt idx="0">
                  <c:v>k=180</c:v>
                </c:pt>
              </c:strCache>
            </c:strRef>
          </c:tx>
          <c:spPr>
            <a:ln w="28575" cap="rnd">
              <a:solidFill>
                <a:schemeClr val="accent5"/>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'2-RM'!$AL$2:$AL$42</c:f>
              <c:numCache>
                <c:formatCode>General</c:formatCode>
                <c:ptCount val="41"/>
                <c:pt idx="0">
                  <c:v>5450677.1738027297</c:v>
                </c:pt>
                <c:pt idx="1">
                  <c:v>2858992.6640441702</c:v>
                </c:pt>
                <c:pt idx="2">
                  <c:v>1084135.1693913699</c:v>
                </c:pt>
                <c:pt idx="3">
                  <c:v>-179743.31019289399</c:v>
                </c:pt>
                <c:pt idx="4">
                  <c:v>-1101999.3065808499</c:v>
                </c:pt>
                <c:pt idx="5">
                  <c:v>-1575504.84017402</c:v>
                </c:pt>
                <c:pt idx="6">
                  <c:v>-2277381.16927379</c:v>
                </c:pt>
                <c:pt idx="7">
                  <c:v>-2947556.55659361</c:v>
                </c:pt>
                <c:pt idx="8">
                  <c:v>-3739615.3083131602</c:v>
                </c:pt>
                <c:pt idx="9">
                  <c:v>-4666186.8237875998</c:v>
                </c:pt>
                <c:pt idx="10">
                  <c:v>-5762976.5673899502</c:v>
                </c:pt>
                <c:pt idx="11">
                  <c:v>-7127506.7117915796</c:v>
                </c:pt>
                <c:pt idx="12">
                  <c:v>-8821107.0510332808</c:v>
                </c:pt>
                <c:pt idx="13">
                  <c:v>-10914082.592219699</c:v>
                </c:pt>
                <c:pt idx="14">
                  <c:v>-13601186.129143801</c:v>
                </c:pt>
                <c:pt idx="15">
                  <c:v>-16995204.943379901</c:v>
                </c:pt>
                <c:pt idx="16">
                  <c:v>-21285192.250484802</c:v>
                </c:pt>
                <c:pt idx="17">
                  <c:v>-26872381.474919401</c:v>
                </c:pt>
                <c:pt idx="18">
                  <c:v>-34180380.0370728</c:v>
                </c:pt>
                <c:pt idx="19">
                  <c:v>-43182081.509527899</c:v>
                </c:pt>
                <c:pt idx="20">
                  <c:v>-55410404.305325501</c:v>
                </c:pt>
                <c:pt idx="21">
                  <c:v>-71569593.345259205</c:v>
                </c:pt>
                <c:pt idx="22">
                  <c:v>-92863252.189278007</c:v>
                </c:pt>
                <c:pt idx="23">
                  <c:v>-124917269.39921699</c:v>
                </c:pt>
                <c:pt idx="24">
                  <c:v>-166039732.07460901</c:v>
                </c:pt>
                <c:pt idx="25">
                  <c:v>-221334803.154513</c:v>
                </c:pt>
                <c:pt idx="26">
                  <c:v>-302083084.86385798</c:v>
                </c:pt>
                <c:pt idx="27">
                  <c:v>-406964331.08521402</c:v>
                </c:pt>
                <c:pt idx="28">
                  <c:v>-542340397.49812806</c:v>
                </c:pt>
                <c:pt idx="29">
                  <c:v>-805754998.09780204</c:v>
                </c:pt>
                <c:pt idx="30">
                  <c:v>-1141953224.5032499</c:v>
                </c:pt>
                <c:pt idx="31">
                  <c:v>-1535830839.8913</c:v>
                </c:pt>
                <c:pt idx="32">
                  <c:v>-2192201842.1025</c:v>
                </c:pt>
                <c:pt idx="33">
                  <c:v>-3227055048.3891301</c:v>
                </c:pt>
                <c:pt idx="34">
                  <c:v>-5318198767.2621803</c:v>
                </c:pt>
                <c:pt idx="35">
                  <c:v>-7985972587.1953497</c:v>
                </c:pt>
                <c:pt idx="36">
                  <c:v>-12805840879.413401</c:v>
                </c:pt>
                <c:pt idx="37">
                  <c:v>-20801165653.949299</c:v>
                </c:pt>
                <c:pt idx="38">
                  <c:v>-29951558430.678398</c:v>
                </c:pt>
                <c:pt idx="39">
                  <c:v>-48846194760.822998</c:v>
                </c:pt>
                <c:pt idx="40">
                  <c:v>-64618388945.871803</c:v>
                </c:pt>
              </c:numCache>
            </c:numRef>
          </c:val>
          <c:smooth val="0"/>
          <c:extLst>
            <c:ext xmlns:c16="http://schemas.microsoft.com/office/drawing/2014/chart" uri="{C3380CC4-5D6E-409C-BE32-E72D297353CC}">
              <c16:uniqueId val="{00000004-C131-4FE6-8A8E-1CD79B0135A2}"/>
            </c:ext>
          </c:extLst>
        </c:ser>
        <c:ser>
          <c:idx val="5"/>
          <c:order val="5"/>
          <c:tx>
            <c:strRef>
              <c:f>'2-RM'!$AT$1</c:f>
              <c:strCache>
                <c:ptCount val="1"/>
                <c:pt idx="0">
                  <c:v>k=200</c:v>
                </c:pt>
              </c:strCache>
            </c:strRef>
          </c:tx>
          <c:spPr>
            <a:ln w="28575" cap="rnd">
              <a:solidFill>
                <a:schemeClr val="accent6"/>
              </a:solidFill>
              <a:round/>
            </a:ln>
            <a:effectLst/>
          </c:spPr>
          <c:marker>
            <c:symbol val="none"/>
          </c:marker>
          <c:cat>
            <c:numRef>
              <c:f>'2-RM'!$A$2:$A$42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'2-RM'!$AT$2:$AT$42</c:f>
              <c:numCache>
                <c:formatCode>General</c:formatCode>
                <c:ptCount val="41"/>
                <c:pt idx="0">
                  <c:v>5450677.1738027297</c:v>
                </c:pt>
                <c:pt idx="1">
                  <c:v>2858992.6640441702</c:v>
                </c:pt>
                <c:pt idx="2">
                  <c:v>1084003.37112954</c:v>
                </c:pt>
                <c:pt idx="3">
                  <c:v>-179385.579530583</c:v>
                </c:pt>
                <c:pt idx="4">
                  <c:v>-1102418.44147219</c:v>
                </c:pt>
                <c:pt idx="5">
                  <c:v>-1574160.60692419</c:v>
                </c:pt>
                <c:pt idx="6">
                  <c:v>-2274737.0936389901</c:v>
                </c:pt>
                <c:pt idx="7">
                  <c:v>-2948165.7497502398</c:v>
                </c:pt>
                <c:pt idx="8">
                  <c:v>-3739576.0229514898</c:v>
                </c:pt>
                <c:pt idx="9">
                  <c:v>-4660165.5876782201</c:v>
                </c:pt>
                <c:pt idx="10">
                  <c:v>-5752242.6854009703</c:v>
                </c:pt>
                <c:pt idx="11">
                  <c:v>-7128535.2060007397</c:v>
                </c:pt>
                <c:pt idx="12">
                  <c:v>-8812364.2772203498</c:v>
                </c:pt>
                <c:pt idx="13">
                  <c:v>-10910975.475531301</c:v>
                </c:pt>
                <c:pt idx="14">
                  <c:v>-13562539.140149901</c:v>
                </c:pt>
                <c:pt idx="15">
                  <c:v>-16976239.885416299</c:v>
                </c:pt>
                <c:pt idx="16">
                  <c:v>-21172315.084478602</c:v>
                </c:pt>
                <c:pt idx="17">
                  <c:v>-26693564.467039499</c:v>
                </c:pt>
                <c:pt idx="18">
                  <c:v>-33899407.5842195</c:v>
                </c:pt>
                <c:pt idx="19">
                  <c:v>-43325831.042077698</c:v>
                </c:pt>
                <c:pt idx="20">
                  <c:v>-56185733.631253198</c:v>
                </c:pt>
                <c:pt idx="21">
                  <c:v>-72901341.164297804</c:v>
                </c:pt>
                <c:pt idx="22">
                  <c:v>-94291673.874463499</c:v>
                </c:pt>
                <c:pt idx="23">
                  <c:v>-122391394.48101801</c:v>
                </c:pt>
                <c:pt idx="24">
                  <c:v>-161207307.17817801</c:v>
                </c:pt>
                <c:pt idx="25">
                  <c:v>-215781457.209398</c:v>
                </c:pt>
                <c:pt idx="26">
                  <c:v>-293785330.85942698</c:v>
                </c:pt>
                <c:pt idx="27">
                  <c:v>-387437000.74502403</c:v>
                </c:pt>
                <c:pt idx="28">
                  <c:v>-554068283.23444796</c:v>
                </c:pt>
                <c:pt idx="29">
                  <c:v>-775757115.14383495</c:v>
                </c:pt>
                <c:pt idx="30">
                  <c:v>-1066033482.82479</c:v>
                </c:pt>
                <c:pt idx="31">
                  <c:v>-1585100586.3671801</c:v>
                </c:pt>
                <c:pt idx="32">
                  <c:v>-2121941637.7244799</c:v>
                </c:pt>
                <c:pt idx="33">
                  <c:v>-3200749966.11411</c:v>
                </c:pt>
                <c:pt idx="34">
                  <c:v>-4821537649.6898603</c:v>
                </c:pt>
                <c:pt idx="35">
                  <c:v>-7951451158.52913</c:v>
                </c:pt>
                <c:pt idx="36">
                  <c:v>-11530965516.7712</c:v>
                </c:pt>
                <c:pt idx="37">
                  <c:v>-19562311267.624901</c:v>
                </c:pt>
                <c:pt idx="38">
                  <c:v>-29639696091.890099</c:v>
                </c:pt>
                <c:pt idx="39">
                  <c:v>-46180954881.842102</c:v>
                </c:pt>
                <c:pt idx="40">
                  <c:v>-61470873370.933601</c:v>
                </c:pt>
              </c:numCache>
            </c:numRef>
          </c:val>
          <c:smooth val="0"/>
          <c:extLst>
            <c:ext xmlns:c16="http://schemas.microsoft.com/office/drawing/2014/chart" uri="{C3380CC4-5D6E-409C-BE32-E72D297353CC}">
              <c16:uniqueId val="{00000005-C131-4FE6-8A8E-1CD79B0135A2}"/>
            </c:ext>
          </c:extLst>
        </c:ser>
        <c:dLbls>
          <c:showLegendKey val="0"/>
          <c:showVal val="0"/>
          <c:showCatName val="0"/>
          <c:showSerName val="0"/>
          <c:showPercent val="0"/>
          <c:showBubbleSize val="0"/>
        </c:dLbls>
        <c:smooth val="0"/>
        <c:axId val="1567528927"/>
        <c:axId val="1567527967"/>
      </c:lineChart>
      <c:catAx>
        <c:axId val="156752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567527967"/>
        <c:crosses val="autoZero"/>
        <c:auto val="1"/>
        <c:lblAlgn val="ctr"/>
        <c:lblOffset val="100"/>
        <c:noMultiLvlLbl val="0"/>
      </c:catAx>
      <c:valAx>
        <c:axId val="1567527967"/>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567528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r>
              <a:rPr lang="en-US" dirty="0">
                <a:latin typeface="楷体" panose="02010609060101010101" pitchFamily="49" charset="-122"/>
                <a:ea typeface="楷体" panose="02010609060101010101" pitchFamily="49" charset="-122"/>
              </a:rPr>
              <a:t>HR</a:t>
            </a:r>
            <a:r>
              <a:rPr lang="zh-CN" dirty="0">
                <a:latin typeface="楷体" panose="02010609060101010101" pitchFamily="49" charset="-122"/>
                <a:ea typeface="楷体" panose="02010609060101010101" pitchFamily="49" charset="-122"/>
              </a:rPr>
              <a:t>合約</a:t>
            </a:r>
            <a:r>
              <a:rPr lang="en-US" dirty="0">
                <a:latin typeface="楷体" panose="02010609060101010101" pitchFamily="49" charset="-122"/>
                <a:ea typeface="楷体" panose="02010609060101010101" pitchFamily="49" charset="-122"/>
              </a:rPr>
              <a:t>-</a:t>
            </a:r>
            <a:r>
              <a:rPr lang="zh-CN" dirty="0">
                <a:latin typeface="楷体" panose="02010609060101010101" pitchFamily="49" charset="-122"/>
                <a:ea typeface="楷体" panose="02010609060101010101" pitchFamily="49" charset="-122"/>
              </a:rPr>
              <a:t>改變代表點個數對</a:t>
            </a:r>
            <a:r>
              <a:rPr lang="en-US" dirty="0" err="1">
                <a:latin typeface="楷体" panose="02010609060101010101" pitchFamily="49" charset="-122"/>
                <a:ea typeface="楷体" panose="02010609060101010101" pitchFamily="49" charset="-122"/>
              </a:rPr>
              <a:t>VaR</a:t>
            </a:r>
            <a:r>
              <a:rPr lang="zh-CN" dirty="0">
                <a:latin typeface="楷体" panose="02010609060101010101" pitchFamily="49" charset="-122"/>
                <a:ea typeface="楷体" panose="02010609060101010101" pitchFamily="49" charset="-122"/>
              </a:rPr>
              <a:t>的影響</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楷体" panose="02010609060101010101" pitchFamily="49" charset="-122"/>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'2-HR'!$F$1</c:f>
              <c:strCache>
                <c:ptCount val="1"/>
                <c:pt idx="0">
                  <c:v>k=10</c:v>
                </c:pt>
              </c:strCache>
            </c:strRef>
          </c:tx>
          <c:spPr>
            <a:ln w="28575" cap="rnd">
              <a:solidFill>
                <a:schemeClr val="accent1"/>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'2-HR'!$F$2:$F$42</c:f>
              <c:numCache>
                <c:formatCode>General</c:formatCode>
                <c:ptCount val="41"/>
                <c:pt idx="0">
                  <c:v>5215516.5981224701</c:v>
                </c:pt>
                <c:pt idx="1">
                  <c:v>2487223.0129647502</c:v>
                </c:pt>
                <c:pt idx="2">
                  <c:v>596532.21311106998</c:v>
                </c:pt>
                <c:pt idx="3">
                  <c:v>-781129.479971222</c:v>
                </c:pt>
                <c:pt idx="4">
                  <c:v>-1733588.1026987799</c:v>
                </c:pt>
                <c:pt idx="5">
                  <c:v>-2465075.6380426199</c:v>
                </c:pt>
                <c:pt idx="6">
                  <c:v>-3427516.1610264699</c:v>
                </c:pt>
                <c:pt idx="7">
                  <c:v>-4439310.6752458196</c:v>
                </c:pt>
                <c:pt idx="8">
                  <c:v>-5834456.94572822</c:v>
                </c:pt>
                <c:pt idx="9">
                  <c:v>-7389576.0689340997</c:v>
                </c:pt>
                <c:pt idx="10">
                  <c:v>-9634538.4164857399</c:v>
                </c:pt>
                <c:pt idx="11">
                  <c:v>-13022955.019877</c:v>
                </c:pt>
                <c:pt idx="12">
                  <c:v>-18358381.023791298</c:v>
                </c:pt>
                <c:pt idx="13">
                  <c:v>-26611968.782647301</c:v>
                </c:pt>
                <c:pt idx="14">
                  <c:v>-41504393.080789797</c:v>
                </c:pt>
                <c:pt idx="15">
                  <c:v>-60747208.0612204</c:v>
                </c:pt>
                <c:pt idx="16">
                  <c:v>-97405871.516042396</c:v>
                </c:pt>
                <c:pt idx="17">
                  <c:v>-137080198.26516801</c:v>
                </c:pt>
                <c:pt idx="18">
                  <c:v>-201452690.278476</c:v>
                </c:pt>
                <c:pt idx="19">
                  <c:v>-264162559.94797799</c:v>
                </c:pt>
                <c:pt idx="20">
                  <c:v>-279595229.43786299</c:v>
                </c:pt>
                <c:pt idx="21">
                  <c:v>-116935902.66339099</c:v>
                </c:pt>
                <c:pt idx="22">
                  <c:v>-6394329.9546855604</c:v>
                </c:pt>
                <c:pt idx="23">
                  <c:v>-5403930.6505471198</c:v>
                </c:pt>
                <c:pt idx="24">
                  <c:v>-5562842.1333531197</c:v>
                </c:pt>
                <c:pt idx="25">
                  <c:v>-5684158.2191086002</c:v>
                </c:pt>
                <c:pt idx="26">
                  <c:v>-5747039.5391500201</c:v>
                </c:pt>
                <c:pt idx="27">
                  <c:v>-6022528.2908148803</c:v>
                </c:pt>
                <c:pt idx="28">
                  <c:v>-6008341.6650906997</c:v>
                </c:pt>
                <c:pt idx="29">
                  <c:v>-6341574.3937480599</c:v>
                </c:pt>
                <c:pt idx="30">
                  <c:v>-6474707.0376166403</c:v>
                </c:pt>
                <c:pt idx="31">
                  <c:v>-6875551.9629988596</c:v>
                </c:pt>
                <c:pt idx="32">
                  <c:v>-7102549.93131926</c:v>
                </c:pt>
                <c:pt idx="33">
                  <c:v>-7430830.0457381904</c:v>
                </c:pt>
                <c:pt idx="34">
                  <c:v>-7953051.5980195999</c:v>
                </c:pt>
                <c:pt idx="35">
                  <c:v>-7821364.5159645798</c:v>
                </c:pt>
                <c:pt idx="36">
                  <c:v>-8541720.2501563393</c:v>
                </c:pt>
                <c:pt idx="37">
                  <c:v>-8737680.7471793108</c:v>
                </c:pt>
                <c:pt idx="38">
                  <c:v>-8025717.27171891</c:v>
                </c:pt>
                <c:pt idx="39">
                  <c:v>-9391939.4538260698</c:v>
                </c:pt>
                <c:pt idx="40">
                  <c:v>-8774508.8305005003</c:v>
                </c:pt>
              </c:numCache>
            </c:numRef>
          </c:val>
          <c:smooth val="0"/>
          <c:extLst>
            <c:ext xmlns:c16="http://schemas.microsoft.com/office/drawing/2014/chart" uri="{C3380CC4-5D6E-409C-BE32-E72D297353CC}">
              <c16:uniqueId val="{00000000-1C1D-4BDA-9157-CE932DE3FD76}"/>
            </c:ext>
          </c:extLst>
        </c:ser>
        <c:ser>
          <c:idx val="1"/>
          <c:order val="1"/>
          <c:tx>
            <c:strRef>
              <c:f>'2-HR'!$N$1</c:f>
              <c:strCache>
                <c:ptCount val="1"/>
                <c:pt idx="0">
                  <c:v>k=50</c:v>
                </c:pt>
              </c:strCache>
            </c:strRef>
          </c:tx>
          <c:spPr>
            <a:ln w="28575" cap="rnd">
              <a:solidFill>
                <a:schemeClr val="accent2"/>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'2-HR'!$N$2:$N$42</c:f>
              <c:numCache>
                <c:formatCode>General</c:formatCode>
                <c:ptCount val="41"/>
                <c:pt idx="0">
                  <c:v>5215516.5981224701</c:v>
                </c:pt>
                <c:pt idx="1">
                  <c:v>2487223.0129647502</c:v>
                </c:pt>
                <c:pt idx="2">
                  <c:v>592059.51808505203</c:v>
                </c:pt>
                <c:pt idx="3">
                  <c:v>-768323.89289848099</c:v>
                </c:pt>
                <c:pt idx="4">
                  <c:v>-1736984.1582595899</c:v>
                </c:pt>
                <c:pt idx="5">
                  <c:v>-2481081.2744813799</c:v>
                </c:pt>
                <c:pt idx="6">
                  <c:v>-3361630.82883059</c:v>
                </c:pt>
                <c:pt idx="7">
                  <c:v>-4393063.8805501601</c:v>
                </c:pt>
                <c:pt idx="8">
                  <c:v>-5586380.4312284803</c:v>
                </c:pt>
                <c:pt idx="9">
                  <c:v>-7032772.3624650696</c:v>
                </c:pt>
                <c:pt idx="10">
                  <c:v>-8795620.9263264295</c:v>
                </c:pt>
                <c:pt idx="11">
                  <c:v>-11253459.674740899</c:v>
                </c:pt>
                <c:pt idx="12">
                  <c:v>-14306999.9319339</c:v>
                </c:pt>
                <c:pt idx="13">
                  <c:v>-18444163.8522739</c:v>
                </c:pt>
                <c:pt idx="14">
                  <c:v>-23968852.4397198</c:v>
                </c:pt>
                <c:pt idx="15">
                  <c:v>-30706473.3611301</c:v>
                </c:pt>
                <c:pt idx="16">
                  <c:v>-42307787.902648903</c:v>
                </c:pt>
                <c:pt idx="17">
                  <c:v>-54668828.524046302</c:v>
                </c:pt>
                <c:pt idx="18">
                  <c:v>-74006090.314192101</c:v>
                </c:pt>
                <c:pt idx="19">
                  <c:v>-111842828.413596</c:v>
                </c:pt>
                <c:pt idx="20">
                  <c:v>-177066611.218575</c:v>
                </c:pt>
                <c:pt idx="21">
                  <c:v>-260827240.20768499</c:v>
                </c:pt>
                <c:pt idx="22">
                  <c:v>-400100358.97453201</c:v>
                </c:pt>
                <c:pt idx="23">
                  <c:v>-601158090.69281197</c:v>
                </c:pt>
                <c:pt idx="24">
                  <c:v>-848895105.62370706</c:v>
                </c:pt>
                <c:pt idx="25">
                  <c:v>-1012382753.9182301</c:v>
                </c:pt>
                <c:pt idx="26">
                  <c:v>-849148527.78034103</c:v>
                </c:pt>
                <c:pt idx="27">
                  <c:v>-9746034.4863654505</c:v>
                </c:pt>
                <c:pt idx="28">
                  <c:v>-7978873.1460002</c:v>
                </c:pt>
                <c:pt idx="29">
                  <c:v>-7070550.4756494705</c:v>
                </c:pt>
                <c:pt idx="30">
                  <c:v>-6915425.24320646</c:v>
                </c:pt>
                <c:pt idx="31">
                  <c:v>-7108685.4413156901</c:v>
                </c:pt>
                <c:pt idx="32">
                  <c:v>-7372992.0412298497</c:v>
                </c:pt>
                <c:pt idx="33">
                  <c:v>-7758716.3730254704</c:v>
                </c:pt>
                <c:pt idx="34">
                  <c:v>-8215113.8850283697</c:v>
                </c:pt>
                <c:pt idx="35">
                  <c:v>-8271953.1622521197</c:v>
                </c:pt>
                <c:pt idx="36">
                  <c:v>-8784943.7532401998</c:v>
                </c:pt>
                <c:pt idx="37">
                  <c:v>-8904030.8096061107</c:v>
                </c:pt>
                <c:pt idx="38">
                  <c:v>-9433940.2713352907</c:v>
                </c:pt>
                <c:pt idx="39">
                  <c:v>-9453597.5627259798</c:v>
                </c:pt>
                <c:pt idx="40">
                  <c:v>-8782338.4056064598</c:v>
                </c:pt>
              </c:numCache>
            </c:numRef>
          </c:val>
          <c:smooth val="0"/>
          <c:extLst>
            <c:ext xmlns:c16="http://schemas.microsoft.com/office/drawing/2014/chart" uri="{C3380CC4-5D6E-409C-BE32-E72D297353CC}">
              <c16:uniqueId val="{00000001-1C1D-4BDA-9157-CE932DE3FD76}"/>
            </c:ext>
          </c:extLst>
        </c:ser>
        <c:ser>
          <c:idx val="2"/>
          <c:order val="2"/>
          <c:tx>
            <c:strRef>
              <c:f>'2-HR'!$V$1</c:f>
              <c:strCache>
                <c:ptCount val="1"/>
                <c:pt idx="0">
                  <c:v>k=100</c:v>
                </c:pt>
              </c:strCache>
            </c:strRef>
          </c:tx>
          <c:spPr>
            <a:ln w="28575" cap="rnd">
              <a:solidFill>
                <a:schemeClr val="accent3"/>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'2-HR'!$V$2:$V$42</c:f>
              <c:numCache>
                <c:formatCode>General</c:formatCode>
                <c:ptCount val="41"/>
                <c:pt idx="0">
                  <c:v>5215516.5981224701</c:v>
                </c:pt>
                <c:pt idx="1">
                  <c:v>2487223.0129647502</c:v>
                </c:pt>
                <c:pt idx="2">
                  <c:v>592497.14263013797</c:v>
                </c:pt>
                <c:pt idx="3">
                  <c:v>-761625.28283571301</c:v>
                </c:pt>
                <c:pt idx="4">
                  <c:v>-1741439.7953802301</c:v>
                </c:pt>
                <c:pt idx="5">
                  <c:v>-2475691.7953782198</c:v>
                </c:pt>
                <c:pt idx="6">
                  <c:v>-3374044.04963193</c:v>
                </c:pt>
                <c:pt idx="7">
                  <c:v>-4375485.9174716799</c:v>
                </c:pt>
                <c:pt idx="8">
                  <c:v>-5594189.5943256896</c:v>
                </c:pt>
                <c:pt idx="9">
                  <c:v>-7021062.2543212101</c:v>
                </c:pt>
                <c:pt idx="10">
                  <c:v>-8869765.2909350097</c:v>
                </c:pt>
                <c:pt idx="11">
                  <c:v>-11173302.7079574</c:v>
                </c:pt>
                <c:pt idx="12">
                  <c:v>-14139242.4552815</c:v>
                </c:pt>
                <c:pt idx="13">
                  <c:v>-17814096.7538797</c:v>
                </c:pt>
                <c:pt idx="14">
                  <c:v>-23097046.711366698</c:v>
                </c:pt>
                <c:pt idx="15">
                  <c:v>-29300399.8837156</c:v>
                </c:pt>
                <c:pt idx="16">
                  <c:v>-38073911.723558299</c:v>
                </c:pt>
                <c:pt idx="17">
                  <c:v>-50161449.6716033</c:v>
                </c:pt>
                <c:pt idx="18">
                  <c:v>-66207830.728241198</c:v>
                </c:pt>
                <c:pt idx="19">
                  <c:v>-91739862.892360598</c:v>
                </c:pt>
                <c:pt idx="20">
                  <c:v>-118896314.670112</c:v>
                </c:pt>
                <c:pt idx="21">
                  <c:v>-172463682.36330399</c:v>
                </c:pt>
                <c:pt idx="22">
                  <c:v>-254090415.22070599</c:v>
                </c:pt>
                <c:pt idx="23">
                  <c:v>-409601255.29325002</c:v>
                </c:pt>
                <c:pt idx="24">
                  <c:v>-609397773.80860198</c:v>
                </c:pt>
                <c:pt idx="25">
                  <c:v>-956252234.34273505</c:v>
                </c:pt>
                <c:pt idx="26">
                  <c:v>-1367888988.58339</c:v>
                </c:pt>
                <c:pt idx="27">
                  <c:v>-1754051022.40341</c:v>
                </c:pt>
                <c:pt idx="28">
                  <c:v>-1785247316.18942</c:v>
                </c:pt>
                <c:pt idx="29">
                  <c:v>-14448931.993274599</c:v>
                </c:pt>
                <c:pt idx="30">
                  <c:v>-8997844.67989037</c:v>
                </c:pt>
                <c:pt idx="31">
                  <c:v>-8380590.7738216398</c:v>
                </c:pt>
                <c:pt idx="32">
                  <c:v>-7649495.3064341703</c:v>
                </c:pt>
                <c:pt idx="33">
                  <c:v>-8024687.4195458004</c:v>
                </c:pt>
                <c:pt idx="34">
                  <c:v>-8393893.2839230094</c:v>
                </c:pt>
                <c:pt idx="35">
                  <c:v>-8533627.6263240501</c:v>
                </c:pt>
                <c:pt idx="36">
                  <c:v>-9028288.1740809195</c:v>
                </c:pt>
                <c:pt idx="37">
                  <c:v>-9085348.68534193</c:v>
                </c:pt>
                <c:pt idx="38">
                  <c:v>-9636174.2051063795</c:v>
                </c:pt>
                <c:pt idx="39">
                  <c:v>-9792939.2705922592</c:v>
                </c:pt>
                <c:pt idx="40">
                  <c:v>-8789142.8584888894</c:v>
                </c:pt>
              </c:numCache>
            </c:numRef>
          </c:val>
          <c:smooth val="0"/>
          <c:extLst>
            <c:ext xmlns:c16="http://schemas.microsoft.com/office/drawing/2014/chart" uri="{C3380CC4-5D6E-409C-BE32-E72D297353CC}">
              <c16:uniqueId val="{00000002-1C1D-4BDA-9157-CE932DE3FD76}"/>
            </c:ext>
          </c:extLst>
        </c:ser>
        <c:ser>
          <c:idx val="3"/>
          <c:order val="3"/>
          <c:tx>
            <c:strRef>
              <c:f>'2-HR'!$AD$1</c:f>
              <c:strCache>
                <c:ptCount val="1"/>
                <c:pt idx="0">
                  <c:v>k=150</c:v>
                </c:pt>
              </c:strCache>
            </c:strRef>
          </c:tx>
          <c:spPr>
            <a:ln w="28575" cap="rnd">
              <a:solidFill>
                <a:schemeClr val="accent4"/>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'2-HR'!$AD$2:$AD$42</c:f>
              <c:numCache>
                <c:formatCode>General</c:formatCode>
                <c:ptCount val="41"/>
                <c:pt idx="0">
                  <c:v>5215516.5981224701</c:v>
                </c:pt>
                <c:pt idx="1">
                  <c:v>2487223.0129647502</c:v>
                </c:pt>
                <c:pt idx="2">
                  <c:v>591609.85218205501</c:v>
                </c:pt>
                <c:pt idx="3">
                  <c:v>-759381.41111010197</c:v>
                </c:pt>
                <c:pt idx="4">
                  <c:v>-1742464.37859068</c:v>
                </c:pt>
                <c:pt idx="5">
                  <c:v>-2473761.2535560299</c:v>
                </c:pt>
                <c:pt idx="6">
                  <c:v>-3375589.0819323501</c:v>
                </c:pt>
                <c:pt idx="7">
                  <c:v>-4377153.2839754196</c:v>
                </c:pt>
                <c:pt idx="8">
                  <c:v>-5567968.7345737601</c:v>
                </c:pt>
                <c:pt idx="9">
                  <c:v>-7055848.88816546</c:v>
                </c:pt>
                <c:pt idx="10">
                  <c:v>-8892115.3230415303</c:v>
                </c:pt>
                <c:pt idx="11">
                  <c:v>-11150767.152130701</c:v>
                </c:pt>
                <c:pt idx="12">
                  <c:v>-14083922.3912529</c:v>
                </c:pt>
                <c:pt idx="13">
                  <c:v>-17790108.426306799</c:v>
                </c:pt>
                <c:pt idx="14">
                  <c:v>-22550248.332977898</c:v>
                </c:pt>
                <c:pt idx="15">
                  <c:v>-29290187.2095672</c:v>
                </c:pt>
                <c:pt idx="16">
                  <c:v>-36520802.977444902</c:v>
                </c:pt>
                <c:pt idx="17">
                  <c:v>-47473516.674840704</c:v>
                </c:pt>
                <c:pt idx="18">
                  <c:v>-61958932.121681102</c:v>
                </c:pt>
                <c:pt idx="19">
                  <c:v>-80217857.175489306</c:v>
                </c:pt>
                <c:pt idx="20">
                  <c:v>-112668439.299804</c:v>
                </c:pt>
                <c:pt idx="21">
                  <c:v>-151407849.34081599</c:v>
                </c:pt>
                <c:pt idx="22">
                  <c:v>-205001440.62771201</c:v>
                </c:pt>
                <c:pt idx="23">
                  <c:v>-313142063.12994999</c:v>
                </c:pt>
                <c:pt idx="24">
                  <c:v>-483791103.047809</c:v>
                </c:pt>
                <c:pt idx="25">
                  <c:v>-751463728.149297</c:v>
                </c:pt>
                <c:pt idx="26">
                  <c:v>-1136544985.22844</c:v>
                </c:pt>
                <c:pt idx="27">
                  <c:v>-1650003919.3008599</c:v>
                </c:pt>
                <c:pt idx="28">
                  <c:v>-2309082063.74859</c:v>
                </c:pt>
                <c:pt idx="29">
                  <c:v>-2843601698.6392002</c:v>
                </c:pt>
                <c:pt idx="30">
                  <c:v>-1815307889.9992599</c:v>
                </c:pt>
                <c:pt idx="31">
                  <c:v>-9593340.2736702897</c:v>
                </c:pt>
                <c:pt idx="32">
                  <c:v>-9454315.3332163207</c:v>
                </c:pt>
                <c:pt idx="33">
                  <c:v>-8939327.3446136508</c:v>
                </c:pt>
                <c:pt idx="34">
                  <c:v>-8473067.1851489805</c:v>
                </c:pt>
                <c:pt idx="35">
                  <c:v>-8742665.5267448202</c:v>
                </c:pt>
                <c:pt idx="36">
                  <c:v>-9184630.6975633297</c:v>
                </c:pt>
                <c:pt idx="37">
                  <c:v>-9259512.8025307097</c:v>
                </c:pt>
                <c:pt idx="38">
                  <c:v>-9831456.1480666902</c:v>
                </c:pt>
                <c:pt idx="39">
                  <c:v>-10198549.4541793</c:v>
                </c:pt>
                <c:pt idx="40">
                  <c:v>-10350057.365157699</c:v>
                </c:pt>
              </c:numCache>
            </c:numRef>
          </c:val>
          <c:smooth val="0"/>
          <c:extLst>
            <c:ext xmlns:c16="http://schemas.microsoft.com/office/drawing/2014/chart" uri="{C3380CC4-5D6E-409C-BE32-E72D297353CC}">
              <c16:uniqueId val="{00000003-1C1D-4BDA-9157-CE932DE3FD76}"/>
            </c:ext>
          </c:extLst>
        </c:ser>
        <c:ser>
          <c:idx val="4"/>
          <c:order val="4"/>
          <c:tx>
            <c:strRef>
              <c:f>'2-HR'!$AL$1</c:f>
              <c:strCache>
                <c:ptCount val="1"/>
                <c:pt idx="0">
                  <c:v>k=180</c:v>
                </c:pt>
              </c:strCache>
            </c:strRef>
          </c:tx>
          <c:spPr>
            <a:ln w="28575" cap="rnd">
              <a:solidFill>
                <a:schemeClr val="accent5"/>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'2-HR'!$AL$2:$AL$42</c:f>
              <c:numCache>
                <c:formatCode>General</c:formatCode>
                <c:ptCount val="41"/>
                <c:pt idx="0">
                  <c:v>5215516.5981224701</c:v>
                </c:pt>
                <c:pt idx="1">
                  <c:v>2487223.0129647502</c:v>
                </c:pt>
                <c:pt idx="2">
                  <c:v>591798.26531798404</c:v>
                </c:pt>
                <c:pt idx="3">
                  <c:v>-760283.21893460804</c:v>
                </c:pt>
                <c:pt idx="4">
                  <c:v>-1741923.8043013299</c:v>
                </c:pt>
                <c:pt idx="5">
                  <c:v>-2474985.93770049</c:v>
                </c:pt>
                <c:pt idx="6">
                  <c:v>-3375453.60317558</c:v>
                </c:pt>
                <c:pt idx="7">
                  <c:v>-4372727.1924347105</c:v>
                </c:pt>
                <c:pt idx="8">
                  <c:v>-5581735.2559628598</c:v>
                </c:pt>
                <c:pt idx="9">
                  <c:v>-7024133.5266498299</c:v>
                </c:pt>
                <c:pt idx="10">
                  <c:v>-8843270.6687981598</c:v>
                </c:pt>
                <c:pt idx="11">
                  <c:v>-11139951.1161309</c:v>
                </c:pt>
                <c:pt idx="12">
                  <c:v>-14035726.7804766</c:v>
                </c:pt>
                <c:pt idx="13">
                  <c:v>-17789435.312927399</c:v>
                </c:pt>
                <c:pt idx="14">
                  <c:v>-22442454.113111701</c:v>
                </c:pt>
                <c:pt idx="15">
                  <c:v>-28521066.725085199</c:v>
                </c:pt>
                <c:pt idx="16">
                  <c:v>-36443087.859245598</c:v>
                </c:pt>
                <c:pt idx="17">
                  <c:v>-47349693.768484898</c:v>
                </c:pt>
                <c:pt idx="18">
                  <c:v>-61326859.493246697</c:v>
                </c:pt>
                <c:pt idx="19">
                  <c:v>-81135113.009871304</c:v>
                </c:pt>
                <c:pt idx="20">
                  <c:v>-108725404.692644</c:v>
                </c:pt>
                <c:pt idx="21">
                  <c:v>-152736649.66384</c:v>
                </c:pt>
                <c:pt idx="22">
                  <c:v>-201833482.995626</c:v>
                </c:pt>
                <c:pt idx="23">
                  <c:v>-273709906.50496</c:v>
                </c:pt>
                <c:pt idx="24">
                  <c:v>-412883524.09804201</c:v>
                </c:pt>
                <c:pt idx="25">
                  <c:v>-696487222.25890899</c:v>
                </c:pt>
                <c:pt idx="26">
                  <c:v>-1038002820.4627301</c:v>
                </c:pt>
                <c:pt idx="27">
                  <c:v>-1581643622.3770199</c:v>
                </c:pt>
                <c:pt idx="28">
                  <c:v>-2304153287.9743099</c:v>
                </c:pt>
                <c:pt idx="29">
                  <c:v>-3034542522.2656798</c:v>
                </c:pt>
                <c:pt idx="30">
                  <c:v>-3349218167.64852</c:v>
                </c:pt>
                <c:pt idx="31">
                  <c:v>-16925900.852773398</c:v>
                </c:pt>
                <c:pt idx="32">
                  <c:v>-10008047.044807401</c:v>
                </c:pt>
                <c:pt idx="33">
                  <c:v>-9321911.9185453001</c:v>
                </c:pt>
                <c:pt idx="34">
                  <c:v>-8491933.5750154592</c:v>
                </c:pt>
                <c:pt idx="35">
                  <c:v>-8828550.7797043603</c:v>
                </c:pt>
                <c:pt idx="36">
                  <c:v>-9260290.6936914809</c:v>
                </c:pt>
                <c:pt idx="37">
                  <c:v>-9359619.0346951</c:v>
                </c:pt>
                <c:pt idx="38">
                  <c:v>-9940633.3358637001</c:v>
                </c:pt>
                <c:pt idx="39">
                  <c:v>-10211363.154174101</c:v>
                </c:pt>
                <c:pt idx="40">
                  <c:v>-10432144.1909572</c:v>
                </c:pt>
              </c:numCache>
            </c:numRef>
          </c:val>
          <c:smooth val="0"/>
          <c:extLst>
            <c:ext xmlns:c16="http://schemas.microsoft.com/office/drawing/2014/chart" uri="{C3380CC4-5D6E-409C-BE32-E72D297353CC}">
              <c16:uniqueId val="{00000004-1C1D-4BDA-9157-CE932DE3FD76}"/>
            </c:ext>
          </c:extLst>
        </c:ser>
        <c:ser>
          <c:idx val="5"/>
          <c:order val="5"/>
          <c:tx>
            <c:strRef>
              <c:f>'2-HR'!$AT$1</c:f>
              <c:strCache>
                <c:ptCount val="1"/>
                <c:pt idx="0">
                  <c:v>k=200</c:v>
                </c:pt>
              </c:strCache>
            </c:strRef>
          </c:tx>
          <c:spPr>
            <a:ln w="28575" cap="rnd">
              <a:solidFill>
                <a:schemeClr val="accent6"/>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'2-HR'!$AT$2:$AT$42</c:f>
              <c:numCache>
                <c:formatCode>General</c:formatCode>
                <c:ptCount val="41"/>
                <c:pt idx="0">
                  <c:v>5215516.5981224701</c:v>
                </c:pt>
                <c:pt idx="1">
                  <c:v>2487223.0129647502</c:v>
                </c:pt>
                <c:pt idx="2">
                  <c:v>591148.32952084194</c:v>
                </c:pt>
                <c:pt idx="3">
                  <c:v>-760785.45872107102</c:v>
                </c:pt>
                <c:pt idx="4">
                  <c:v>-1743142.9033245</c:v>
                </c:pt>
                <c:pt idx="5">
                  <c:v>-2472417.6845839699</c:v>
                </c:pt>
                <c:pt idx="6">
                  <c:v>-3374330.11910016</c:v>
                </c:pt>
                <c:pt idx="7">
                  <c:v>-4369464.7981609898</c:v>
                </c:pt>
                <c:pt idx="8">
                  <c:v>-5580993.1092812698</c:v>
                </c:pt>
                <c:pt idx="9">
                  <c:v>-7054523.3644873099</c:v>
                </c:pt>
                <c:pt idx="10">
                  <c:v>-8868739.9696462099</c:v>
                </c:pt>
                <c:pt idx="11">
                  <c:v>-11136450.160294</c:v>
                </c:pt>
                <c:pt idx="12">
                  <c:v>-14107714.600803399</c:v>
                </c:pt>
                <c:pt idx="13">
                  <c:v>-17703938.430341799</c:v>
                </c:pt>
                <c:pt idx="14">
                  <c:v>-22274669.2462961</c:v>
                </c:pt>
                <c:pt idx="15">
                  <c:v>-28794357.439420301</c:v>
                </c:pt>
                <c:pt idx="16">
                  <c:v>-36813907.856798597</c:v>
                </c:pt>
                <c:pt idx="17">
                  <c:v>-47061646.868465997</c:v>
                </c:pt>
                <c:pt idx="18">
                  <c:v>-61778834.025128901</c:v>
                </c:pt>
                <c:pt idx="19">
                  <c:v>-81752270.895541295</c:v>
                </c:pt>
                <c:pt idx="20">
                  <c:v>-105789235.533222</c:v>
                </c:pt>
                <c:pt idx="21">
                  <c:v>-149014060.84458399</c:v>
                </c:pt>
                <c:pt idx="22">
                  <c:v>-196810971.13821</c:v>
                </c:pt>
                <c:pt idx="23">
                  <c:v>-272621683.39565402</c:v>
                </c:pt>
                <c:pt idx="24">
                  <c:v>-414628257.83010697</c:v>
                </c:pt>
                <c:pt idx="25">
                  <c:v>-625098195.98879695</c:v>
                </c:pt>
                <c:pt idx="26">
                  <c:v>-950344045.52069604</c:v>
                </c:pt>
                <c:pt idx="27">
                  <c:v>-1517867446.263</c:v>
                </c:pt>
                <c:pt idx="28">
                  <c:v>-2172463103.0219598</c:v>
                </c:pt>
                <c:pt idx="29">
                  <c:v>-3124368769.3586602</c:v>
                </c:pt>
                <c:pt idx="30">
                  <c:v>-3907077771.9141898</c:v>
                </c:pt>
                <c:pt idx="31">
                  <c:v>-2266535623.2282901</c:v>
                </c:pt>
                <c:pt idx="32">
                  <c:v>-11260635.903892299</c:v>
                </c:pt>
                <c:pt idx="33">
                  <c:v>-9995111.8188622203</c:v>
                </c:pt>
                <c:pt idx="34">
                  <c:v>-8502946.0711989291</c:v>
                </c:pt>
                <c:pt idx="35">
                  <c:v>-8874336.92676167</c:v>
                </c:pt>
                <c:pt idx="36">
                  <c:v>-9297156.5921104606</c:v>
                </c:pt>
                <c:pt idx="37">
                  <c:v>-9425017.7674824893</c:v>
                </c:pt>
                <c:pt idx="38">
                  <c:v>-9981988.7798221391</c:v>
                </c:pt>
                <c:pt idx="39">
                  <c:v>-10219706.9258576</c:v>
                </c:pt>
                <c:pt idx="40">
                  <c:v>-10485665.000374001</c:v>
                </c:pt>
              </c:numCache>
            </c:numRef>
          </c:val>
          <c:smooth val="0"/>
          <c:extLst>
            <c:ext xmlns:c16="http://schemas.microsoft.com/office/drawing/2014/chart" uri="{C3380CC4-5D6E-409C-BE32-E72D297353CC}">
              <c16:uniqueId val="{00000005-1C1D-4BDA-9157-CE932DE3FD76}"/>
            </c:ext>
          </c:extLst>
        </c:ser>
        <c:ser>
          <c:idx val="6"/>
          <c:order val="6"/>
          <c:tx>
            <c:strRef>
              <c:f>'2-HR'!$BB$1</c:f>
              <c:strCache>
                <c:ptCount val="1"/>
                <c:pt idx="0">
                  <c:v>k=250</c:v>
                </c:pt>
              </c:strCache>
            </c:strRef>
          </c:tx>
          <c:spPr>
            <a:ln w="28575" cap="rnd">
              <a:solidFill>
                <a:schemeClr val="accent1">
                  <a:lumMod val="60000"/>
                </a:schemeClr>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'2-HR'!$BB$2:$BB$42</c:f>
              <c:numCache>
                <c:formatCode>General</c:formatCode>
                <c:ptCount val="41"/>
                <c:pt idx="0">
                  <c:v>5215516.5981224701</c:v>
                </c:pt>
                <c:pt idx="1">
                  <c:v>2487223.0129647502</c:v>
                </c:pt>
                <c:pt idx="2">
                  <c:v>591743.75329578202</c:v>
                </c:pt>
                <c:pt idx="3">
                  <c:v>-761620.97293060506</c:v>
                </c:pt>
                <c:pt idx="4">
                  <c:v>-1740196.8876932301</c:v>
                </c:pt>
                <c:pt idx="5">
                  <c:v>-2473511.2582147499</c:v>
                </c:pt>
                <c:pt idx="6">
                  <c:v>-3372490.5770513299</c:v>
                </c:pt>
                <c:pt idx="7">
                  <c:v>-4372064.1441097502</c:v>
                </c:pt>
                <c:pt idx="8">
                  <c:v>-5587758.1377882296</c:v>
                </c:pt>
                <c:pt idx="9">
                  <c:v>-7046808.3533481499</c:v>
                </c:pt>
                <c:pt idx="10">
                  <c:v>-8877336.0228837896</c:v>
                </c:pt>
                <c:pt idx="11">
                  <c:v>-11150922.194499901</c:v>
                </c:pt>
                <c:pt idx="12">
                  <c:v>-14041685.5808302</c:v>
                </c:pt>
                <c:pt idx="13">
                  <c:v>-17614732.4663045</c:v>
                </c:pt>
                <c:pt idx="14">
                  <c:v>-22476214.0868195</c:v>
                </c:pt>
                <c:pt idx="15">
                  <c:v>-28445341.067078698</c:v>
                </c:pt>
                <c:pt idx="16">
                  <c:v>-36481835.9606653</c:v>
                </c:pt>
                <c:pt idx="17">
                  <c:v>-46600155.938171603</c:v>
                </c:pt>
                <c:pt idx="18">
                  <c:v>-60450612.287218504</c:v>
                </c:pt>
                <c:pt idx="19">
                  <c:v>-78446512.719703093</c:v>
                </c:pt>
                <c:pt idx="20">
                  <c:v>-102191083.85845201</c:v>
                </c:pt>
                <c:pt idx="21">
                  <c:v>-137996139.26949099</c:v>
                </c:pt>
                <c:pt idx="22">
                  <c:v>-192915126.34663701</c:v>
                </c:pt>
                <c:pt idx="23">
                  <c:v>-262258753.55309001</c:v>
                </c:pt>
                <c:pt idx="24">
                  <c:v>-366764167.06156999</c:v>
                </c:pt>
                <c:pt idx="25">
                  <c:v>-561434275.45281899</c:v>
                </c:pt>
                <c:pt idx="26">
                  <c:v>-825615221.52082503</c:v>
                </c:pt>
                <c:pt idx="27">
                  <c:v>-1343997203.9442999</c:v>
                </c:pt>
                <c:pt idx="28">
                  <c:v>-2057357647.01687</c:v>
                </c:pt>
                <c:pt idx="29">
                  <c:v>-2957616062.9039001</c:v>
                </c:pt>
                <c:pt idx="30">
                  <c:v>-4129439899.3079901</c:v>
                </c:pt>
                <c:pt idx="31">
                  <c:v>-4687377150.4007397</c:v>
                </c:pt>
                <c:pt idx="32">
                  <c:v>-912100149.45248699</c:v>
                </c:pt>
                <c:pt idx="33">
                  <c:v>-10475002.6798892</c:v>
                </c:pt>
                <c:pt idx="34">
                  <c:v>-10242941.356327301</c:v>
                </c:pt>
                <c:pt idx="35">
                  <c:v>-8951082.4815656506</c:v>
                </c:pt>
                <c:pt idx="36">
                  <c:v>-9373519.0881269407</c:v>
                </c:pt>
                <c:pt idx="37">
                  <c:v>-9589238.81242612</c:v>
                </c:pt>
                <c:pt idx="38">
                  <c:v>-10084195.5998339</c:v>
                </c:pt>
                <c:pt idx="39">
                  <c:v>-10240171.181747099</c:v>
                </c:pt>
                <c:pt idx="40">
                  <c:v>-10617125.5107306</c:v>
                </c:pt>
              </c:numCache>
            </c:numRef>
          </c:val>
          <c:smooth val="0"/>
          <c:extLst>
            <c:ext xmlns:c16="http://schemas.microsoft.com/office/drawing/2014/chart" uri="{C3380CC4-5D6E-409C-BE32-E72D297353CC}">
              <c16:uniqueId val="{00000006-1C1D-4BDA-9157-CE932DE3FD76}"/>
            </c:ext>
          </c:extLst>
        </c:ser>
        <c:ser>
          <c:idx val="7"/>
          <c:order val="7"/>
          <c:tx>
            <c:strRef>
              <c:f>'2-HR'!$BJ$1</c:f>
              <c:strCache>
                <c:ptCount val="1"/>
                <c:pt idx="0">
                  <c:v>k=500</c:v>
                </c:pt>
              </c:strCache>
            </c:strRef>
          </c:tx>
          <c:spPr>
            <a:ln w="28575" cap="rnd">
              <a:solidFill>
                <a:schemeClr val="accent2">
                  <a:lumMod val="60000"/>
                </a:schemeClr>
              </a:solidFill>
              <a:round/>
            </a:ln>
            <a:effectLst/>
          </c:spPr>
          <c:marker>
            <c:symbol val="none"/>
          </c:marker>
          <c:cat>
            <c:numRef>
              <c:f>'2-HR'!$A$2:$A$42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'2-HR'!$BJ$2:$BJ$42</c:f>
              <c:numCache>
                <c:formatCode>General</c:formatCode>
                <c:ptCount val="41"/>
                <c:pt idx="0">
                  <c:v>5215516.5981224701</c:v>
                </c:pt>
                <c:pt idx="1">
                  <c:v>2487223.0129647502</c:v>
                </c:pt>
                <c:pt idx="2">
                  <c:v>591230.084645411</c:v>
                </c:pt>
                <c:pt idx="3">
                  <c:v>-761257.15586297598</c:v>
                </c:pt>
                <c:pt idx="4">
                  <c:v>-1741566.6535627299</c:v>
                </c:pt>
                <c:pt idx="5">
                  <c:v>-2473655.4338077898</c:v>
                </c:pt>
                <c:pt idx="6">
                  <c:v>-3374981.1789935199</c:v>
                </c:pt>
                <c:pt idx="7">
                  <c:v>-4371987.9536185199</c:v>
                </c:pt>
                <c:pt idx="8">
                  <c:v>-5583855.2595497202</c:v>
                </c:pt>
                <c:pt idx="9">
                  <c:v>-7054140.55073837</c:v>
                </c:pt>
                <c:pt idx="10">
                  <c:v>-8867206.2424250301</c:v>
                </c:pt>
                <c:pt idx="11">
                  <c:v>-11156740.1224789</c:v>
                </c:pt>
                <c:pt idx="12">
                  <c:v>-14020173.248544499</c:v>
                </c:pt>
                <c:pt idx="13">
                  <c:v>-17727998.939817902</c:v>
                </c:pt>
                <c:pt idx="14">
                  <c:v>-22380197.330421198</c:v>
                </c:pt>
                <c:pt idx="15">
                  <c:v>-28546575.589357901</c:v>
                </c:pt>
                <c:pt idx="16">
                  <c:v>-36222365.705432303</c:v>
                </c:pt>
                <c:pt idx="17">
                  <c:v>-46344582.258562602</c:v>
                </c:pt>
                <c:pt idx="18">
                  <c:v>-59802921.481096499</c:v>
                </c:pt>
                <c:pt idx="19">
                  <c:v>-77556295.0248546</c:v>
                </c:pt>
                <c:pt idx="20">
                  <c:v>-100440871.967085</c:v>
                </c:pt>
                <c:pt idx="21">
                  <c:v>-135278715.83230999</c:v>
                </c:pt>
                <c:pt idx="22">
                  <c:v>-174827731.13073501</c:v>
                </c:pt>
                <c:pt idx="23">
                  <c:v>-242814787.469809</c:v>
                </c:pt>
                <c:pt idx="24">
                  <c:v>-331249399.781896</c:v>
                </c:pt>
                <c:pt idx="25">
                  <c:v>-458514073.40953201</c:v>
                </c:pt>
                <c:pt idx="26">
                  <c:v>-616386846.48048306</c:v>
                </c:pt>
                <c:pt idx="27">
                  <c:v>-877449533.56095505</c:v>
                </c:pt>
                <c:pt idx="28">
                  <c:v>-1332973102.2066801</c:v>
                </c:pt>
                <c:pt idx="29">
                  <c:v>-2118711537.49347</c:v>
                </c:pt>
                <c:pt idx="30">
                  <c:v>-3379255819.9727402</c:v>
                </c:pt>
                <c:pt idx="31">
                  <c:v>-5165604339.8076296</c:v>
                </c:pt>
                <c:pt idx="32">
                  <c:v>-7564006711.6874504</c:v>
                </c:pt>
                <c:pt idx="33">
                  <c:v>-10049158459.8626</c:v>
                </c:pt>
                <c:pt idx="34">
                  <c:v>-9579480940.8861694</c:v>
                </c:pt>
                <c:pt idx="35">
                  <c:v>-15415844.5516333</c:v>
                </c:pt>
                <c:pt idx="36">
                  <c:v>-12052457.426665099</c:v>
                </c:pt>
                <c:pt idx="37">
                  <c:v>-11464131.377265099</c:v>
                </c:pt>
                <c:pt idx="38">
                  <c:v>-10373218.178409999</c:v>
                </c:pt>
                <c:pt idx="39">
                  <c:v>-10624559.938209699</c:v>
                </c:pt>
                <c:pt idx="40">
                  <c:v>-11128912.8259358</c:v>
                </c:pt>
              </c:numCache>
            </c:numRef>
          </c:val>
          <c:smooth val="0"/>
          <c:extLst>
            <c:ext xmlns:c16="http://schemas.microsoft.com/office/drawing/2014/chart" uri="{C3380CC4-5D6E-409C-BE32-E72D297353CC}">
              <c16:uniqueId val="{00000007-1C1D-4BDA-9157-CE932DE3FD76}"/>
            </c:ext>
          </c:extLst>
        </c:ser>
        <c:dLbls>
          <c:showLegendKey val="0"/>
          <c:showVal val="0"/>
          <c:showCatName val="0"/>
          <c:showSerName val="0"/>
          <c:showPercent val="0"/>
          <c:showBubbleSize val="0"/>
        </c:dLbls>
        <c:smooth val="0"/>
        <c:axId val="1575011407"/>
        <c:axId val="1575016687"/>
      </c:lineChart>
      <c:catAx>
        <c:axId val="157501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575016687"/>
        <c:crosses val="autoZero"/>
        <c:auto val="1"/>
        <c:lblAlgn val="ctr"/>
        <c:lblOffset val="100"/>
        <c:noMultiLvlLbl val="0"/>
      </c:catAx>
      <c:valAx>
        <c:axId val="1575016687"/>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57501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r>
              <a:rPr lang="zh-CN" altLang="en-US" dirty="0"/>
              <a:t>供應商在各結算時點的損益分佈圖</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Sheet2!$C$1</c:f>
              <c:strCache>
                <c:ptCount val="1"/>
                <c:pt idx="0">
                  <c:v> E(Profit) </c:v>
                </c:pt>
              </c:strCache>
            </c:strRef>
          </c:tx>
          <c:spPr>
            <a:ln w="28575" cap="rnd">
              <a:solidFill>
                <a:srgbClr val="0070C0"/>
              </a:solidFill>
              <a:round/>
            </a:ln>
            <a:effectLst/>
          </c:spPr>
          <c:marker>
            <c:symbol val="none"/>
          </c:marker>
          <c:cat>
            <c:numRef>
              <c:f>Sheet2!$A$2:$A$42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Sheet2!$C$2:$C$42</c:f>
              <c:numCache>
                <c:formatCode>_ * #,##0_ ;_ * \-#,##0_ ;_ * "-"??_ ;_ @_ </c:formatCode>
                <c:ptCount val="41"/>
                <c:pt idx="0">
                  <c:v>9178924.9141099993</c:v>
                </c:pt>
                <c:pt idx="1">
                  <c:v>8845702.1913600005</c:v>
                </c:pt>
                <c:pt idx="2">
                  <c:v>8504526.4057800006</c:v>
                </c:pt>
                <c:pt idx="3">
                  <c:v>8155195.0371599998</c:v>
                </c:pt>
                <c:pt idx="4">
                  <c:v>7797500.41653</c:v>
                </c:pt>
                <c:pt idx="5">
                  <c:v>7431229.5998499999</c:v>
                </c:pt>
                <c:pt idx="6">
                  <c:v>7056164.23826</c:v>
                </c:pt>
                <c:pt idx="7">
                  <c:v>6672080.4445900004</c:v>
                </c:pt>
                <c:pt idx="8">
                  <c:v>6278748.6562700002</c:v>
                </c:pt>
                <c:pt idx="9">
                  <c:v>5875933.4944000002</c:v>
                </c:pt>
                <c:pt idx="10">
                  <c:v>5463393.6190099996</c:v>
                </c:pt>
                <c:pt idx="11">
                  <c:v>5040881.58036</c:v>
                </c:pt>
                <c:pt idx="12">
                  <c:v>4608143.6662699999</c:v>
                </c:pt>
                <c:pt idx="13">
                  <c:v>4164919.7453600001</c:v>
                </c:pt>
                <c:pt idx="14">
                  <c:v>3710943.1061100001</c:v>
                </c:pt>
                <c:pt idx="15">
                  <c:v>3245940.2916700002</c:v>
                </c:pt>
                <c:pt idx="16">
                  <c:v>2769630.93035</c:v>
                </c:pt>
                <c:pt idx="17">
                  <c:v>2281727.56165</c:v>
                </c:pt>
                <c:pt idx="18">
                  <c:v>1781935.4577599999</c:v>
                </c:pt>
                <c:pt idx="19">
                  <c:v>1269952.4404</c:v>
                </c:pt>
                <c:pt idx="20">
                  <c:v>745468.69294199999</c:v>
                </c:pt>
                <c:pt idx="21">
                  <c:v>208166.56769200001</c:v>
                </c:pt>
                <c:pt idx="22">
                  <c:v>-342279.611867</c:v>
                </c:pt>
                <c:pt idx="23">
                  <c:v>-906203.75385099999</c:v>
                </c:pt>
                <c:pt idx="24">
                  <c:v>-1483948.2059899999</c:v>
                </c:pt>
                <c:pt idx="25">
                  <c:v>-2075863.96896</c:v>
                </c:pt>
                <c:pt idx="26">
                  <c:v>-2682310.91518</c:v>
                </c:pt>
                <c:pt idx="27">
                  <c:v>-3303658.0132399998</c:v>
                </c:pt>
                <c:pt idx="28">
                  <c:v>-3940283.5579499998</c:v>
                </c:pt>
                <c:pt idx="29">
                  <c:v>-4592575.4063900001</c:v>
                </c:pt>
                <c:pt idx="30">
                  <c:v>-5260931.2198999999</c:v>
                </c:pt>
                <c:pt idx="31">
                  <c:v>-5945758.7122</c:v>
                </c:pt>
                <c:pt idx="32">
                  <c:v>-6647475.9039000003</c:v>
                </c:pt>
                <c:pt idx="33">
                  <c:v>-7366511.3834300004</c:v>
                </c:pt>
                <c:pt idx="34">
                  <c:v>-8103304.5745999999</c:v>
                </c:pt>
                <c:pt idx="35">
                  <c:v>-8858306.0109599996</c:v>
                </c:pt>
                <c:pt idx="36">
                  <c:v>-9631977.6171400007</c:v>
                </c:pt>
                <c:pt idx="37">
                  <c:v>-10424792.997300001</c:v>
                </c:pt>
                <c:pt idx="38">
                  <c:v>-11237237.730900001</c:v>
                </c:pt>
                <c:pt idx="39">
                  <c:v>-12069809.675899999</c:v>
                </c:pt>
                <c:pt idx="40">
                  <c:v>-12923019.279899999</c:v>
                </c:pt>
              </c:numCache>
            </c:numRef>
          </c:val>
          <c:smooth val="0"/>
          <c:extLst>
            <c:ext xmlns:c16="http://schemas.microsoft.com/office/drawing/2014/chart" uri="{C3380CC4-5D6E-409C-BE32-E72D297353CC}">
              <c16:uniqueId val="{00000000-2AEC-42E1-9762-900F6EBB65A9}"/>
            </c:ext>
          </c:extLst>
        </c:ser>
        <c:ser>
          <c:idx val="1"/>
          <c:order val="1"/>
          <c:tx>
            <c:strRef>
              <c:f>Sheet2!$F$1</c:f>
              <c:strCache>
                <c:ptCount val="1"/>
                <c:pt idx="0">
                  <c:v> VaR </c:v>
                </c:pt>
              </c:strCache>
            </c:strRef>
          </c:tx>
          <c:spPr>
            <a:ln w="28575" cap="rnd">
              <a:solidFill>
                <a:srgbClr val="C00000"/>
              </a:solidFill>
              <a:prstDash val="solid"/>
              <a:round/>
            </a:ln>
            <a:effectLst/>
          </c:spPr>
          <c:marker>
            <c:symbol val="none"/>
          </c:marker>
          <c:cat>
            <c:numRef>
              <c:f>Sheet2!$A$2:$A$42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Sheet2!$F$2:$F$42</c:f>
              <c:numCache>
                <c:formatCode>_ * #,##0_ ;_ * \-#,##0_ ;_ * "-"??_ ;_ @_ </c:formatCode>
                <c:ptCount val="41"/>
                <c:pt idx="0">
                  <c:v>5449405.1839399999</c:v>
                </c:pt>
                <c:pt idx="1">
                  <c:v>2866186.8917800002</c:v>
                </c:pt>
                <c:pt idx="2">
                  <c:v>1099691.1784399999</c:v>
                </c:pt>
                <c:pt idx="3">
                  <c:v>-122259.39561199999</c:v>
                </c:pt>
                <c:pt idx="4">
                  <c:v>-1061461.0572200001</c:v>
                </c:pt>
                <c:pt idx="5">
                  <c:v>-1767299.74532</c:v>
                </c:pt>
                <c:pt idx="6">
                  <c:v>-1806236.5796000001</c:v>
                </c:pt>
                <c:pt idx="7">
                  <c:v>-2529299.9095999999</c:v>
                </c:pt>
                <c:pt idx="8">
                  <c:v>-3137273.6526899999</c:v>
                </c:pt>
                <c:pt idx="9">
                  <c:v>-3672208.7009700001</c:v>
                </c:pt>
                <c:pt idx="10">
                  <c:v>-3929973.6964500002</c:v>
                </c:pt>
                <c:pt idx="11">
                  <c:v>-4482434.5449999999</c:v>
                </c:pt>
                <c:pt idx="12">
                  <c:v>-4992974.2793500004</c:v>
                </c:pt>
                <c:pt idx="13">
                  <c:v>-5337941.5304100001</c:v>
                </c:pt>
                <c:pt idx="14">
                  <c:v>-5863643.2927700002</c:v>
                </c:pt>
                <c:pt idx="15">
                  <c:v>-6371549.8516899999</c:v>
                </c:pt>
                <c:pt idx="16">
                  <c:v>-6856460.1547400001</c:v>
                </c:pt>
                <c:pt idx="17">
                  <c:v>-7321196.1438899999</c:v>
                </c:pt>
                <c:pt idx="18">
                  <c:v>-7831528.21808</c:v>
                </c:pt>
                <c:pt idx="19">
                  <c:v>-8333784.19649</c:v>
                </c:pt>
                <c:pt idx="20">
                  <c:v>-8851739.5657000002</c:v>
                </c:pt>
                <c:pt idx="21">
                  <c:v>-9381170.6798100006</c:v>
                </c:pt>
                <c:pt idx="22">
                  <c:v>-9922356.1242500003</c:v>
                </c:pt>
                <c:pt idx="23">
                  <c:v>-10478887.3629</c:v>
                </c:pt>
                <c:pt idx="24">
                  <c:v>-11047282.806299999</c:v>
                </c:pt>
                <c:pt idx="25">
                  <c:v>-11632530.672499999</c:v>
                </c:pt>
                <c:pt idx="26">
                  <c:v>-12229034.4311</c:v>
                </c:pt>
                <c:pt idx="27">
                  <c:v>-12843447.351</c:v>
                </c:pt>
                <c:pt idx="28">
                  <c:v>-13471289.57</c:v>
                </c:pt>
                <c:pt idx="29">
                  <c:v>-14118421.8094</c:v>
                </c:pt>
                <c:pt idx="30">
                  <c:v>-14781760.1022</c:v>
                </c:pt>
                <c:pt idx="31">
                  <c:v>-15458970.747300001</c:v>
                </c:pt>
                <c:pt idx="32">
                  <c:v>-16159518.736500001</c:v>
                </c:pt>
                <c:pt idx="33">
                  <c:v>-16872358.111000001</c:v>
                </c:pt>
                <c:pt idx="34">
                  <c:v>-17609252.525600001</c:v>
                </c:pt>
                <c:pt idx="35">
                  <c:v>-18359510.777399998</c:v>
                </c:pt>
                <c:pt idx="36">
                  <c:v>-19135774.182700001</c:v>
                </c:pt>
                <c:pt idx="37">
                  <c:v>-19922387.130899999</c:v>
                </c:pt>
                <c:pt idx="38">
                  <c:v>-20736272.6261</c:v>
                </c:pt>
                <c:pt idx="39">
                  <c:v>-21567198.568300001</c:v>
                </c:pt>
                <c:pt idx="40">
                  <c:v>-22429014.412</c:v>
                </c:pt>
              </c:numCache>
            </c:numRef>
          </c:val>
          <c:smooth val="0"/>
          <c:extLst>
            <c:ext xmlns:c16="http://schemas.microsoft.com/office/drawing/2014/chart" uri="{C3380CC4-5D6E-409C-BE32-E72D297353CC}">
              <c16:uniqueId val="{00000001-2AEC-42E1-9762-900F6EBB65A9}"/>
            </c:ext>
          </c:extLst>
        </c:ser>
        <c:dLbls>
          <c:showLegendKey val="0"/>
          <c:showVal val="0"/>
          <c:showCatName val="0"/>
          <c:showSerName val="0"/>
          <c:showPercent val="0"/>
          <c:showBubbleSize val="0"/>
        </c:dLbls>
        <c:smooth val="0"/>
        <c:axId val="983857663"/>
        <c:axId val="983854783"/>
      </c:lineChart>
      <c:catAx>
        <c:axId val="98385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983854783"/>
        <c:crosses val="autoZero"/>
        <c:auto val="1"/>
        <c:lblAlgn val="ctr"/>
        <c:lblOffset val="100"/>
        <c:noMultiLvlLbl val="0"/>
      </c:catAx>
      <c:valAx>
        <c:axId val="9838547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98385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solidFill>
      <a:sysClr val="window" lastClr="FFFFFF">
        <a:lumMod val="95000"/>
      </a:sysClr>
    </a:solidFill>
    <a:ln>
      <a:noFill/>
    </a:ln>
    <a:effectLst/>
  </c:spPr>
  <c:txPr>
    <a:bodyPr/>
    <a:lstStyle/>
    <a:p>
      <a:pPr>
        <a:defRPr>
          <a:solidFill>
            <a:schemeClr val="tx1"/>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(Tenure)-</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total!$B$1</c:f>
              <c:strCache>
                <c:ptCount val="1"/>
                <c:pt idx="0">
                  <c:v> female-RM </c:v>
                </c:pt>
              </c:strCache>
            </c:strRef>
          </c:tx>
          <c:spPr>
            <a:ln w="28575" cap="rnd">
              <a:solidFill>
                <a:srgbClr val="0070C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total!$B$2:$B$42</c:f>
              <c:numCache>
                <c:formatCode>_ * #,##0_ ;_ * \-#,##0_ ;_ * "-"??_ ;_ @_ </c:formatCode>
                <c:ptCount val="41"/>
                <c:pt idx="0">
                  <c:v>5538906.5932400003</c:v>
                </c:pt>
                <c:pt idx="1">
                  <c:v>3002144.1399500002</c:v>
                </c:pt>
                <c:pt idx="2">
                  <c:v>1283250.79318</c:v>
                </c:pt>
                <c:pt idx="3">
                  <c:v>110218.84605199999</c:v>
                </c:pt>
                <c:pt idx="4">
                  <c:v>-778973.99496799998</c:v>
                </c:pt>
                <c:pt idx="5">
                  <c:v>-1433277.1192900001</c:v>
                </c:pt>
                <c:pt idx="6">
                  <c:v>-1420162.4683600001</c:v>
                </c:pt>
                <c:pt idx="7">
                  <c:v>-2089070.9921599999</c:v>
                </c:pt>
                <c:pt idx="8">
                  <c:v>-2641591.2649400001</c:v>
                </c:pt>
                <c:pt idx="9">
                  <c:v>-3119041.6040599998</c:v>
                </c:pt>
                <c:pt idx="10">
                  <c:v>-3320033.8241300001</c:v>
                </c:pt>
                <c:pt idx="11">
                  <c:v>-3812040.42466</c:v>
                </c:pt>
                <c:pt idx="12">
                  <c:v>-4262131.0842399998</c:v>
                </c:pt>
                <c:pt idx="13">
                  <c:v>-4541581.5048900004</c:v>
                </c:pt>
                <c:pt idx="14">
                  <c:v>-5004347.9723699996</c:v>
                </c:pt>
                <c:pt idx="15">
                  <c:v>-5446375.6475999998</c:v>
                </c:pt>
                <c:pt idx="16">
                  <c:v>-5866772.35934</c:v>
                </c:pt>
                <c:pt idx="17">
                  <c:v>-6256933.2285399996</c:v>
                </c:pt>
                <c:pt idx="18">
                  <c:v>-6698722.22095</c:v>
                </c:pt>
                <c:pt idx="19">
                  <c:v>-7130594.56733</c:v>
                </c:pt>
                <c:pt idx="20">
                  <c:v>-7572173.7914199997</c:v>
                </c:pt>
                <c:pt idx="21">
                  <c:v>-8026402.11149</c:v>
                </c:pt>
                <c:pt idx="22">
                  <c:v>-8486914.9928399995</c:v>
                </c:pt>
                <c:pt idx="23">
                  <c:v>-8961751.0141199995</c:v>
                </c:pt>
                <c:pt idx="24">
                  <c:v>-9447349.5022500008</c:v>
                </c:pt>
                <c:pt idx="25">
                  <c:v>-9944606.9175300002</c:v>
                </c:pt>
                <c:pt idx="26">
                  <c:v>-10455981.2443</c:v>
                </c:pt>
                <c:pt idx="27">
                  <c:v>-10979666.368899999</c:v>
                </c:pt>
                <c:pt idx="28">
                  <c:v>-11517103.3868</c:v>
                </c:pt>
                <c:pt idx="29">
                  <c:v>-12068518.57</c:v>
                </c:pt>
                <c:pt idx="30">
                  <c:v>-12634934.353700001</c:v>
                </c:pt>
                <c:pt idx="31">
                  <c:v>-13212130.354699999</c:v>
                </c:pt>
                <c:pt idx="32">
                  <c:v>-13807670.966</c:v>
                </c:pt>
                <c:pt idx="33">
                  <c:v>-14418148.6274</c:v>
                </c:pt>
                <c:pt idx="34">
                  <c:v>-15045226.503</c:v>
                </c:pt>
                <c:pt idx="35">
                  <c:v>-15687466.01</c:v>
                </c:pt>
                <c:pt idx="36">
                  <c:v>-16344845.5504</c:v>
                </c:pt>
                <c:pt idx="37">
                  <c:v>-17021659.8354</c:v>
                </c:pt>
                <c:pt idx="38">
                  <c:v>-17711742.1424</c:v>
                </c:pt>
                <c:pt idx="39">
                  <c:v>-18421925.144400001</c:v>
                </c:pt>
                <c:pt idx="40">
                  <c:v>-19151322.1668</c:v>
                </c:pt>
              </c:numCache>
            </c:numRef>
          </c:val>
          <c:smooth val="0"/>
          <c:extLst>
            <c:ext xmlns:c16="http://schemas.microsoft.com/office/drawing/2014/chart" uri="{C3380CC4-5D6E-409C-BE32-E72D297353CC}">
              <c16:uniqueId val="{00000000-07EC-40C1-9E35-409FC854244A}"/>
            </c:ext>
          </c:extLst>
        </c:ser>
        <c:ser>
          <c:idx val="1"/>
          <c:order val="1"/>
          <c:tx>
            <c:strRef>
              <c:f>total!$C$1</c:f>
              <c:strCache>
                <c:ptCount val="1"/>
                <c:pt idx="0">
                  <c:v> female-HR </c:v>
                </c:pt>
              </c:strCache>
            </c:strRef>
          </c:tx>
          <c:spPr>
            <a:ln w="28575" cap="rnd">
              <a:solidFill>
                <a:srgbClr val="C00000"/>
              </a:solidFill>
              <a:prstDash val="solid"/>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total!$C$2:$C$42</c:f>
              <c:numCache>
                <c:formatCode>_ * #,##0_ ;_ * \-#,##0_ ;_ * "-"??_ ;_ @_ </c:formatCode>
                <c:ptCount val="41"/>
                <c:pt idx="0">
                  <c:v>5370628.1481600003</c:v>
                </c:pt>
                <c:pt idx="1">
                  <c:v>2730204.5598900001</c:v>
                </c:pt>
                <c:pt idx="2">
                  <c:v>940088.71885099995</c:v>
                </c:pt>
                <c:pt idx="3">
                  <c:v>-296052.41779660003</c:v>
                </c:pt>
                <c:pt idx="4">
                  <c:v>-1223211.690777</c:v>
                </c:pt>
                <c:pt idx="5">
                  <c:v>-1916454.267581</c:v>
                </c:pt>
                <c:pt idx="6">
                  <c:v>-2388088.5964560001</c:v>
                </c:pt>
                <c:pt idx="7">
                  <c:v>-2925125.3786300002</c:v>
                </c:pt>
                <c:pt idx="8">
                  <c:v>-3442297.6678070002</c:v>
                </c:pt>
                <c:pt idx="9">
                  <c:v>-3956639.844366</c:v>
                </c:pt>
                <c:pt idx="10">
                  <c:v>-4563055.8415259998</c:v>
                </c:pt>
                <c:pt idx="11">
                  <c:v>-5263499.4426659998</c:v>
                </c:pt>
                <c:pt idx="12">
                  <c:v>-6075251.4478120003</c:v>
                </c:pt>
                <c:pt idx="13">
                  <c:v>-6894703.326072</c:v>
                </c:pt>
                <c:pt idx="14">
                  <c:v>-8015277.6170939999</c:v>
                </c:pt>
                <c:pt idx="15">
                  <c:v>-8935622.7548099998</c:v>
                </c:pt>
                <c:pt idx="16">
                  <c:v>-9672590.9395979997</c:v>
                </c:pt>
                <c:pt idx="17">
                  <c:v>-10371067.69307</c:v>
                </c:pt>
                <c:pt idx="18">
                  <c:v>-11653218.03799</c:v>
                </c:pt>
                <c:pt idx="19">
                  <c:v>-13162233.08608</c:v>
                </c:pt>
                <c:pt idx="20">
                  <c:v>-14460349.16141</c:v>
                </c:pt>
                <c:pt idx="21">
                  <c:v>-16760788.172630001</c:v>
                </c:pt>
                <c:pt idx="22">
                  <c:v>-18108876.800409999</c:v>
                </c:pt>
                <c:pt idx="23">
                  <c:v>-20159227.487240002</c:v>
                </c:pt>
                <c:pt idx="24">
                  <c:v>-21801614.826000001</c:v>
                </c:pt>
                <c:pt idx="25">
                  <c:v>-21275226.253309999</c:v>
                </c:pt>
                <c:pt idx="26">
                  <c:v>-22097811.961520001</c:v>
                </c:pt>
                <c:pt idx="27">
                  <c:v>-22708822.537319999</c:v>
                </c:pt>
                <c:pt idx="28">
                  <c:v>-24913916.515489999</c:v>
                </c:pt>
                <c:pt idx="29">
                  <c:v>-27378050.55418</c:v>
                </c:pt>
                <c:pt idx="30">
                  <c:v>-29827758.96266</c:v>
                </c:pt>
                <c:pt idx="31">
                  <c:v>-31874158.296689998</c:v>
                </c:pt>
                <c:pt idx="32">
                  <c:v>-35639435.316459998</c:v>
                </c:pt>
                <c:pt idx="33">
                  <c:v>-37806547.046429999</c:v>
                </c:pt>
                <c:pt idx="34">
                  <c:v>-40710474.514540002</c:v>
                </c:pt>
                <c:pt idx="35">
                  <c:v>-44696691.765069999</c:v>
                </c:pt>
                <c:pt idx="36">
                  <c:v>-46771266.823459998</c:v>
                </c:pt>
                <c:pt idx="37">
                  <c:v>-48730664.59911</c:v>
                </c:pt>
                <c:pt idx="38">
                  <c:v>-50583383.779420003</c:v>
                </c:pt>
                <c:pt idx="39">
                  <c:v>-52366257.84764</c:v>
                </c:pt>
                <c:pt idx="40">
                  <c:v>-59059645.915399998</c:v>
                </c:pt>
              </c:numCache>
            </c:numRef>
          </c:val>
          <c:smooth val="0"/>
          <c:extLst>
            <c:ext xmlns:c16="http://schemas.microsoft.com/office/drawing/2014/chart" uri="{C3380CC4-5D6E-409C-BE32-E72D297353CC}">
              <c16:uniqueId val="{00000001-07EC-40C1-9E35-409FC854244A}"/>
            </c:ext>
          </c:extLst>
        </c:ser>
        <c:ser>
          <c:idx val="2"/>
          <c:order val="2"/>
          <c:tx>
            <c:strRef>
              <c:f>total!$G$1</c:f>
              <c:strCache>
                <c:ptCount val="1"/>
                <c:pt idx="0">
                  <c:v> male-RM </c:v>
                </c:pt>
              </c:strCache>
            </c:strRef>
          </c:tx>
          <c:spPr>
            <a:ln w="28575" cap="rnd">
              <a:solidFill>
                <a:srgbClr val="0070C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total!$G$2:$G$42</c:f>
              <c:numCache>
                <c:formatCode>_ * #,##0_ ;_ * \-#,##0_ ;_ * "-"??_ ;_ @_ </c:formatCode>
                <c:ptCount val="41"/>
                <c:pt idx="0">
                  <c:v>5449405.1839399999</c:v>
                </c:pt>
                <c:pt idx="1">
                  <c:v>2866186.8917800002</c:v>
                </c:pt>
                <c:pt idx="2">
                  <c:v>1099691.1784399999</c:v>
                </c:pt>
                <c:pt idx="3">
                  <c:v>-122259.39561199999</c:v>
                </c:pt>
                <c:pt idx="4">
                  <c:v>-1061461.0572200001</c:v>
                </c:pt>
                <c:pt idx="5">
                  <c:v>-1767299.74532</c:v>
                </c:pt>
                <c:pt idx="6">
                  <c:v>-1806236.5796000001</c:v>
                </c:pt>
                <c:pt idx="7">
                  <c:v>-2529299.9095999999</c:v>
                </c:pt>
                <c:pt idx="8">
                  <c:v>-3137273.6526899999</c:v>
                </c:pt>
                <c:pt idx="9">
                  <c:v>-3672208.7009700001</c:v>
                </c:pt>
                <c:pt idx="10">
                  <c:v>-3929973.6964500002</c:v>
                </c:pt>
                <c:pt idx="11">
                  <c:v>-4482434.5449999999</c:v>
                </c:pt>
                <c:pt idx="12">
                  <c:v>-4992974.2793500004</c:v>
                </c:pt>
                <c:pt idx="13">
                  <c:v>-5337941.5304100001</c:v>
                </c:pt>
                <c:pt idx="14">
                  <c:v>-5863643.2927700002</c:v>
                </c:pt>
                <c:pt idx="15">
                  <c:v>-6371549.8516899999</c:v>
                </c:pt>
                <c:pt idx="16">
                  <c:v>-6856460.1547400001</c:v>
                </c:pt>
                <c:pt idx="17">
                  <c:v>-7321196.1438899999</c:v>
                </c:pt>
                <c:pt idx="18">
                  <c:v>-7831528.21808</c:v>
                </c:pt>
                <c:pt idx="19">
                  <c:v>-8333784.19649</c:v>
                </c:pt>
                <c:pt idx="20">
                  <c:v>-8851739.5657000002</c:v>
                </c:pt>
                <c:pt idx="21">
                  <c:v>-9381170.6798100006</c:v>
                </c:pt>
                <c:pt idx="22">
                  <c:v>-9922356.1242500003</c:v>
                </c:pt>
                <c:pt idx="23">
                  <c:v>-10478887.3629</c:v>
                </c:pt>
                <c:pt idx="24">
                  <c:v>-11047282.806299999</c:v>
                </c:pt>
                <c:pt idx="25">
                  <c:v>-11632530.672499999</c:v>
                </c:pt>
                <c:pt idx="26">
                  <c:v>-12229034.4311</c:v>
                </c:pt>
                <c:pt idx="27">
                  <c:v>-12843447.351</c:v>
                </c:pt>
                <c:pt idx="28">
                  <c:v>-13471289.57</c:v>
                </c:pt>
                <c:pt idx="29">
                  <c:v>-14118421.8094</c:v>
                </c:pt>
                <c:pt idx="30">
                  <c:v>-14781760.1022</c:v>
                </c:pt>
                <c:pt idx="31">
                  <c:v>-15458970.747300001</c:v>
                </c:pt>
                <c:pt idx="32">
                  <c:v>-16159518.736500001</c:v>
                </c:pt>
                <c:pt idx="33">
                  <c:v>-16872358.111000001</c:v>
                </c:pt>
                <c:pt idx="34">
                  <c:v>-17609252.525600001</c:v>
                </c:pt>
                <c:pt idx="35">
                  <c:v>-18359510.777399998</c:v>
                </c:pt>
                <c:pt idx="36">
                  <c:v>-19135774.182700001</c:v>
                </c:pt>
                <c:pt idx="37">
                  <c:v>-19922387.130899999</c:v>
                </c:pt>
                <c:pt idx="38">
                  <c:v>-20736272.6261</c:v>
                </c:pt>
                <c:pt idx="39">
                  <c:v>-21567198.568300001</c:v>
                </c:pt>
                <c:pt idx="40">
                  <c:v>-22429014.412</c:v>
                </c:pt>
              </c:numCache>
            </c:numRef>
          </c:val>
          <c:smooth val="0"/>
          <c:extLst>
            <c:ext xmlns:c16="http://schemas.microsoft.com/office/drawing/2014/chart" uri="{C3380CC4-5D6E-409C-BE32-E72D297353CC}">
              <c16:uniqueId val="{00000002-07EC-40C1-9E35-409FC854244A}"/>
            </c:ext>
          </c:extLst>
        </c:ser>
        <c:ser>
          <c:idx val="3"/>
          <c:order val="3"/>
          <c:tx>
            <c:strRef>
              <c:f>total!$H$1</c:f>
              <c:strCache>
                <c:ptCount val="1"/>
                <c:pt idx="0">
                  <c:v> male-HR </c:v>
                </c:pt>
              </c:strCache>
            </c:strRef>
          </c:tx>
          <c:spPr>
            <a:ln w="28575" cap="rnd">
              <a:solidFill>
                <a:srgbClr val="C0000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total!$H$2:$H$42</c:f>
              <c:numCache>
                <c:formatCode>_ * #,##0_ ;_ * \-#,##0_ ;_ * "-"??_ ;_ @_ </c:formatCode>
                <c:ptCount val="41"/>
                <c:pt idx="0">
                  <c:v>5275578.6399600003</c:v>
                </c:pt>
                <c:pt idx="1">
                  <c:v>2586185.8092350001</c:v>
                </c:pt>
                <c:pt idx="2">
                  <c:v>746149.63274709997</c:v>
                </c:pt>
                <c:pt idx="3">
                  <c:v>-541057.00080240006</c:v>
                </c:pt>
                <c:pt idx="4">
                  <c:v>-1520144.1319840001</c:v>
                </c:pt>
                <c:pt idx="5">
                  <c:v>-2265725.147411</c:v>
                </c:pt>
                <c:pt idx="6">
                  <c:v>-2792707.7872310001</c:v>
                </c:pt>
                <c:pt idx="7">
                  <c:v>-3383907.0835230001</c:v>
                </c:pt>
                <c:pt idx="8">
                  <c:v>-3957043.297024</c:v>
                </c:pt>
                <c:pt idx="9">
                  <c:v>-4531424.0245420001</c:v>
                </c:pt>
                <c:pt idx="10">
                  <c:v>-5199567.1618889999</c:v>
                </c:pt>
                <c:pt idx="11">
                  <c:v>-5969693.0798749998</c:v>
                </c:pt>
                <c:pt idx="12">
                  <c:v>-6861410.4824259998</c:v>
                </c:pt>
                <c:pt idx="13">
                  <c:v>-7749907.6466150004</c:v>
                </c:pt>
                <c:pt idx="14">
                  <c:v>-8644486.0094360001</c:v>
                </c:pt>
                <c:pt idx="15">
                  <c:v>-9849886.4515620004</c:v>
                </c:pt>
                <c:pt idx="16">
                  <c:v>-10253586.15185</c:v>
                </c:pt>
                <c:pt idx="17">
                  <c:v>-11670887.734030001</c:v>
                </c:pt>
                <c:pt idx="18">
                  <c:v>-13130113.61679</c:v>
                </c:pt>
                <c:pt idx="19">
                  <c:v>-14804569.42337</c:v>
                </c:pt>
                <c:pt idx="20">
                  <c:v>-16237007.91395</c:v>
                </c:pt>
                <c:pt idx="21">
                  <c:v>-17729689.756749999</c:v>
                </c:pt>
                <c:pt idx="22">
                  <c:v>-20161232.085700002</c:v>
                </c:pt>
                <c:pt idx="23">
                  <c:v>-21393100.899590001</c:v>
                </c:pt>
                <c:pt idx="24">
                  <c:v>-22503730.266430002</c:v>
                </c:pt>
                <c:pt idx="25">
                  <c:v>-21376183.692779999</c:v>
                </c:pt>
                <c:pt idx="26">
                  <c:v>-23496063.18369</c:v>
                </c:pt>
                <c:pt idx="27">
                  <c:v>-25709023.229850002</c:v>
                </c:pt>
                <c:pt idx="28">
                  <c:v>-28201911.765829999</c:v>
                </c:pt>
                <c:pt idx="29">
                  <c:v>-30276396.42137</c:v>
                </c:pt>
                <c:pt idx="30">
                  <c:v>-33799360.734200001</c:v>
                </c:pt>
                <c:pt idx="31">
                  <c:v>-36060262.594240002</c:v>
                </c:pt>
                <c:pt idx="32">
                  <c:v>-38411455.372730002</c:v>
                </c:pt>
                <c:pt idx="33">
                  <c:v>-42633141.713310003</c:v>
                </c:pt>
                <c:pt idx="34">
                  <c:v>-44719969.513769999</c:v>
                </c:pt>
                <c:pt idx="35">
                  <c:v>-47741922.782700002</c:v>
                </c:pt>
                <c:pt idx="36">
                  <c:v>-48493900.363849998</c:v>
                </c:pt>
                <c:pt idx="37">
                  <c:v>-54697200.494329996</c:v>
                </c:pt>
                <c:pt idx="38">
                  <c:v>-56746599.55133</c:v>
                </c:pt>
                <c:pt idx="39">
                  <c:v>-58619898.55325</c:v>
                </c:pt>
                <c:pt idx="40">
                  <c:v>-60581417.942390002</c:v>
                </c:pt>
              </c:numCache>
            </c:numRef>
          </c:val>
          <c:smooth val="0"/>
          <c:extLst>
            <c:ext xmlns:c16="http://schemas.microsoft.com/office/drawing/2014/chart" uri="{C3380CC4-5D6E-409C-BE32-E72D297353CC}">
              <c16:uniqueId val="{00000003-07EC-40C1-9E35-409FC854244A}"/>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(Lumpsum)-</a:t>
            </a:r>
            <a:r>
              <a:rPr lang="zh-CN" dirty="0"/>
              <a:t>無長照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total!$B$1</c:f>
              <c:strCache>
                <c:ptCount val="1"/>
                <c:pt idx="0">
                  <c:v> female-RM </c:v>
                </c:pt>
              </c:strCache>
            </c:strRef>
          </c:tx>
          <c:spPr>
            <a:ln w="28575" cap="rnd">
              <a:solidFill>
                <a:srgbClr val="0070C0"/>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total!$B$2:$B$42</c:f>
              <c:numCache>
                <c:formatCode>_ * #,##0_ ;_ * \-#,##0_ ;_ * "-"??_ ;_ @_ </c:formatCode>
                <c:ptCount val="41"/>
                <c:pt idx="0">
                  <c:v>414070.34091999999</c:v>
                </c:pt>
                <c:pt idx="1">
                  <c:v>-2000924.1182299999</c:v>
                </c:pt>
                <c:pt idx="2">
                  <c:v>-3593773.8678700002</c:v>
                </c:pt>
                <c:pt idx="3">
                  <c:v>-4642031.3443</c:v>
                </c:pt>
                <c:pt idx="4">
                  <c:v>-5397658.47848</c:v>
                </c:pt>
                <c:pt idx="5">
                  <c:v>-5921744.9151999997</c:v>
                </c:pt>
                <c:pt idx="6">
                  <c:v>-5758225.5094100004</c:v>
                </c:pt>
                <c:pt idx="7">
                  <c:v>-6288996.8892599996</c:v>
                </c:pt>
                <c:pt idx="8">
                  <c:v>-6702113.7295199996</c:v>
                </c:pt>
                <c:pt idx="9">
                  <c:v>-7027092.7340799998</c:v>
                </c:pt>
                <c:pt idx="10">
                  <c:v>-7078313.4154899996</c:v>
                </c:pt>
                <c:pt idx="11">
                  <c:v>-7418290.5389799997</c:v>
                </c:pt>
                <c:pt idx="12">
                  <c:v>-7700307.6261499999</c:v>
                </c:pt>
                <c:pt idx="13">
                  <c:v>-7842844.95046</c:v>
                </c:pt>
                <c:pt idx="14">
                  <c:v>-8125056.9836900001</c:v>
                </c:pt>
                <c:pt idx="15">
                  <c:v>-8383589.2192200003</c:v>
                </c:pt>
                <c:pt idx="16">
                  <c:v>-8609100.3894200008</c:v>
                </c:pt>
                <c:pt idx="17">
                  <c:v>-8847404.3460600004</c:v>
                </c:pt>
                <c:pt idx="18">
                  <c:v>-9091240.1980799995</c:v>
                </c:pt>
                <c:pt idx="19">
                  <c:v>-9329040.9337499999</c:v>
                </c:pt>
                <c:pt idx="20">
                  <c:v>-9580797.9945999999</c:v>
                </c:pt>
                <c:pt idx="21">
                  <c:v>-9836990.4824899994</c:v>
                </c:pt>
                <c:pt idx="22">
                  <c:v>-10097659.5527</c:v>
                </c:pt>
                <c:pt idx="23">
                  <c:v>-10361975.8684</c:v>
                </c:pt>
                <c:pt idx="24">
                  <c:v>-10634393.6348</c:v>
                </c:pt>
                <c:pt idx="25">
                  <c:v>-10916777.185000001</c:v>
                </c:pt>
                <c:pt idx="26">
                  <c:v>-11196177.369999999</c:v>
                </c:pt>
                <c:pt idx="27">
                  <c:v>-11493595.339</c:v>
                </c:pt>
                <c:pt idx="28">
                  <c:v>-11788151.2664</c:v>
                </c:pt>
                <c:pt idx="29">
                  <c:v>-12103258.934900001</c:v>
                </c:pt>
                <c:pt idx="30">
                  <c:v>-12419271.833699999</c:v>
                </c:pt>
                <c:pt idx="31">
                  <c:v>-12742434.1073</c:v>
                </c:pt>
                <c:pt idx="32">
                  <c:v>-13078301.9736</c:v>
                </c:pt>
                <c:pt idx="33">
                  <c:v>-13416962.218499999</c:v>
                </c:pt>
                <c:pt idx="34">
                  <c:v>-13773657.922800001</c:v>
                </c:pt>
                <c:pt idx="35">
                  <c:v>-14124602.219900001</c:v>
                </c:pt>
                <c:pt idx="36">
                  <c:v>-14497556.1808</c:v>
                </c:pt>
                <c:pt idx="37">
                  <c:v>-14867090.7633</c:v>
                </c:pt>
                <c:pt idx="38">
                  <c:v>-15258864.9727</c:v>
                </c:pt>
                <c:pt idx="39">
                  <c:v>-15649820.2116</c:v>
                </c:pt>
                <c:pt idx="40">
                  <c:v>-16059916.5404</c:v>
                </c:pt>
              </c:numCache>
            </c:numRef>
          </c:val>
          <c:smooth val="0"/>
          <c:extLst>
            <c:ext xmlns:c16="http://schemas.microsoft.com/office/drawing/2014/chart" uri="{C3380CC4-5D6E-409C-BE32-E72D297353CC}">
              <c16:uniqueId val="{00000000-A479-4B68-9CCD-78B14B713FF6}"/>
            </c:ext>
          </c:extLst>
        </c:ser>
        <c:ser>
          <c:idx val="1"/>
          <c:order val="1"/>
          <c:tx>
            <c:strRef>
              <c:f>total!$C$1</c:f>
              <c:strCache>
                <c:ptCount val="1"/>
                <c:pt idx="0">
                  <c:v> female-HR </c:v>
                </c:pt>
              </c:strCache>
            </c:strRef>
          </c:tx>
          <c:spPr>
            <a:ln w="28575" cap="rnd">
              <a:solidFill>
                <a:srgbClr val="C00000"/>
              </a:solidFill>
              <a:prstDash val="solid"/>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total!$C$2:$C$42</c:f>
              <c:numCache>
                <c:formatCode>_ * #,##0_ ;_ * \-#,##0_ ;_ * "-"??_ ;_ @_ </c:formatCode>
                <c:ptCount val="41"/>
                <c:pt idx="0">
                  <c:v>-199141.2977656</c:v>
                </c:pt>
                <c:pt idx="1">
                  <c:v>-2679750.126677</c:v>
                </c:pt>
                <c:pt idx="2">
                  <c:v>-4305240.0619329996</c:v>
                </c:pt>
                <c:pt idx="3">
                  <c:v>-5378832.0120740002</c:v>
                </c:pt>
                <c:pt idx="4">
                  <c:v>-6133409.0469800001</c:v>
                </c:pt>
                <c:pt idx="5">
                  <c:v>-6657079.7403819999</c:v>
                </c:pt>
                <c:pt idx="6">
                  <c:v>-6947399.331824</c:v>
                </c:pt>
                <c:pt idx="7">
                  <c:v>-7315119.523395</c:v>
                </c:pt>
                <c:pt idx="8">
                  <c:v>-7628060.0034220004</c:v>
                </c:pt>
                <c:pt idx="9">
                  <c:v>-7980203.5514759999</c:v>
                </c:pt>
                <c:pt idx="10">
                  <c:v>-8399166.2052369993</c:v>
                </c:pt>
                <c:pt idx="11">
                  <c:v>-8931695.8249919992</c:v>
                </c:pt>
                <c:pt idx="12">
                  <c:v>-9424772.9565350004</c:v>
                </c:pt>
                <c:pt idx="13">
                  <c:v>-10140485.13734</c:v>
                </c:pt>
                <c:pt idx="14">
                  <c:v>-10704621.16523</c:v>
                </c:pt>
                <c:pt idx="15">
                  <c:v>-11171409.21167</c:v>
                </c:pt>
                <c:pt idx="16">
                  <c:v>-12041920.09371</c:v>
                </c:pt>
                <c:pt idx="17">
                  <c:v>-13163765.101639999</c:v>
                </c:pt>
                <c:pt idx="18">
                  <c:v>-14395905.305670001</c:v>
                </c:pt>
                <c:pt idx="19">
                  <c:v>-15675213.05611</c:v>
                </c:pt>
                <c:pt idx="20">
                  <c:v>-16822649.427030001</c:v>
                </c:pt>
                <c:pt idx="21">
                  <c:v>-18369149.289080001</c:v>
                </c:pt>
                <c:pt idx="22">
                  <c:v>-19752352.398499999</c:v>
                </c:pt>
                <c:pt idx="23">
                  <c:v>-20534108.9912</c:v>
                </c:pt>
                <c:pt idx="24">
                  <c:v>-22971592.36925</c:v>
                </c:pt>
                <c:pt idx="25">
                  <c:v>-22932628.64694</c:v>
                </c:pt>
                <c:pt idx="26">
                  <c:v>-22302892.653069999</c:v>
                </c:pt>
                <c:pt idx="27">
                  <c:v>-22792911.191459998</c:v>
                </c:pt>
                <c:pt idx="28">
                  <c:v>-24139630.248769999</c:v>
                </c:pt>
                <c:pt idx="29">
                  <c:v>-25997156.171190001</c:v>
                </c:pt>
                <c:pt idx="30">
                  <c:v>-27841014.430539999</c:v>
                </c:pt>
                <c:pt idx="31">
                  <c:v>-30153906.62537</c:v>
                </c:pt>
                <c:pt idx="32">
                  <c:v>-32193714.137510002</c:v>
                </c:pt>
                <c:pt idx="33">
                  <c:v>-33967308.614390001</c:v>
                </c:pt>
                <c:pt idx="34">
                  <c:v>-37126667.133979999</c:v>
                </c:pt>
                <c:pt idx="35">
                  <c:v>-38759857.43829</c:v>
                </c:pt>
                <c:pt idx="36">
                  <c:v>-41652963.330119997</c:v>
                </c:pt>
                <c:pt idx="37">
                  <c:v>-44495884.318750001</c:v>
                </c:pt>
                <c:pt idx="38">
                  <c:v>-45965345.085170001</c:v>
                </c:pt>
                <c:pt idx="39">
                  <c:v>-50149836.309459999</c:v>
                </c:pt>
                <c:pt idx="40">
                  <c:v>-52601959.938890003</c:v>
                </c:pt>
              </c:numCache>
            </c:numRef>
          </c:val>
          <c:smooth val="0"/>
          <c:extLst>
            <c:ext xmlns:c16="http://schemas.microsoft.com/office/drawing/2014/chart" uri="{C3380CC4-5D6E-409C-BE32-E72D297353CC}">
              <c16:uniqueId val="{00000001-A479-4B68-9CCD-78B14B713FF6}"/>
            </c:ext>
          </c:extLst>
        </c:ser>
        <c:ser>
          <c:idx val="2"/>
          <c:order val="2"/>
          <c:tx>
            <c:strRef>
              <c:f>total!$G$1</c:f>
              <c:strCache>
                <c:ptCount val="1"/>
                <c:pt idx="0">
                  <c:v> male-RM </c:v>
                </c:pt>
              </c:strCache>
            </c:strRef>
          </c:tx>
          <c:spPr>
            <a:ln w="28575" cap="rnd">
              <a:solidFill>
                <a:srgbClr val="0070C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total!$G$2:$G$42</c:f>
              <c:numCache>
                <c:formatCode>_ * #,##0_ ;_ * \-#,##0_ ;_ * "-"??_ ;_ @_ </c:formatCode>
                <c:ptCount val="41"/>
                <c:pt idx="0">
                  <c:v>2819.7416181100002</c:v>
                </c:pt>
                <c:pt idx="1">
                  <c:v>-2422578.5513599999</c:v>
                </c:pt>
                <c:pt idx="2">
                  <c:v>-4025996.30461</c:v>
                </c:pt>
                <c:pt idx="3">
                  <c:v>-5085460.8388299998</c:v>
                </c:pt>
                <c:pt idx="4">
                  <c:v>-5852106.00667</c:v>
                </c:pt>
                <c:pt idx="5">
                  <c:v>-6387862.9185100002</c:v>
                </c:pt>
                <c:pt idx="6">
                  <c:v>-6234625.2448800001</c:v>
                </c:pt>
                <c:pt idx="7">
                  <c:v>-6779601.1305299997</c:v>
                </c:pt>
                <c:pt idx="8">
                  <c:v>-7204128.9611</c:v>
                </c:pt>
                <c:pt idx="9">
                  <c:v>-7541321.0499799997</c:v>
                </c:pt>
                <c:pt idx="10">
                  <c:v>-7607715.6536499998</c:v>
                </c:pt>
                <c:pt idx="11">
                  <c:v>-7960010.2204700001</c:v>
                </c:pt>
                <c:pt idx="12">
                  <c:v>-8255550.2772000004</c:v>
                </c:pt>
                <c:pt idx="13">
                  <c:v>-8415014.6530300006</c:v>
                </c:pt>
                <c:pt idx="14">
                  <c:v>-8709476.6850199997</c:v>
                </c:pt>
                <c:pt idx="15">
                  <c:v>-8981664.6318399999</c:v>
                </c:pt>
                <c:pt idx="16">
                  <c:v>-9223886.9335099999</c:v>
                </c:pt>
                <c:pt idx="17">
                  <c:v>-9477020.30088</c:v>
                </c:pt>
                <c:pt idx="18">
                  <c:v>-9736454.7986399997</c:v>
                </c:pt>
                <c:pt idx="19">
                  <c:v>-9992747.8366899993</c:v>
                </c:pt>
                <c:pt idx="20">
                  <c:v>-10257924.889900001</c:v>
                </c:pt>
                <c:pt idx="21">
                  <c:v>-10531079.542400001</c:v>
                </c:pt>
                <c:pt idx="22">
                  <c:v>-10809691.173800001</c:v>
                </c:pt>
                <c:pt idx="23">
                  <c:v>-11095153.4837</c:v>
                </c:pt>
                <c:pt idx="24">
                  <c:v>-11387165.4562</c:v>
                </c:pt>
                <c:pt idx="25">
                  <c:v>-11687813.754000001</c:v>
                </c:pt>
                <c:pt idx="26">
                  <c:v>-11989796.332800001</c:v>
                </c:pt>
                <c:pt idx="27">
                  <c:v>-12307599.9287</c:v>
                </c:pt>
                <c:pt idx="28">
                  <c:v>-12622892.7794</c:v>
                </c:pt>
                <c:pt idx="29">
                  <c:v>-12959482.590600001</c:v>
                </c:pt>
                <c:pt idx="30">
                  <c:v>-13298954.1434</c:v>
                </c:pt>
                <c:pt idx="31">
                  <c:v>-13644297.808499999</c:v>
                </c:pt>
                <c:pt idx="32">
                  <c:v>-14007137.959000001</c:v>
                </c:pt>
                <c:pt idx="33">
                  <c:v>-14365653.602399999</c:v>
                </c:pt>
                <c:pt idx="34">
                  <c:v>-14744973.484099999</c:v>
                </c:pt>
                <c:pt idx="35">
                  <c:v>-15125413.0755</c:v>
                </c:pt>
                <c:pt idx="36">
                  <c:v>-15520196.910800001</c:v>
                </c:pt>
                <c:pt idx="37">
                  <c:v>-15918333.4528</c:v>
                </c:pt>
                <c:pt idx="38">
                  <c:v>-16334595.2798</c:v>
                </c:pt>
                <c:pt idx="39">
                  <c:v>-16753773.5033</c:v>
                </c:pt>
                <c:pt idx="40">
                  <c:v>-17191589.7445</c:v>
                </c:pt>
              </c:numCache>
            </c:numRef>
          </c:val>
          <c:smooth val="0"/>
          <c:extLst>
            <c:ext xmlns:c16="http://schemas.microsoft.com/office/drawing/2014/chart" uri="{C3380CC4-5D6E-409C-BE32-E72D297353CC}">
              <c16:uniqueId val="{00000002-A479-4B68-9CCD-78B14B713FF6}"/>
            </c:ext>
          </c:extLst>
        </c:ser>
        <c:ser>
          <c:idx val="3"/>
          <c:order val="3"/>
          <c:tx>
            <c:strRef>
              <c:f>total!$H$1</c:f>
              <c:strCache>
                <c:ptCount val="1"/>
                <c:pt idx="0">
                  <c:v> male-HR </c:v>
                </c:pt>
              </c:strCache>
            </c:strRef>
          </c:tx>
          <c:spPr>
            <a:ln w="28575" cap="rnd">
              <a:solidFill>
                <a:srgbClr val="C00000"/>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total!$H$2:$H$42</c:f>
              <c:numCache>
                <c:formatCode>_ * #,##0_ ;_ * \-#,##0_ ;_ * "-"??_ ;_ @_ </c:formatCode>
                <c:ptCount val="41"/>
                <c:pt idx="0">
                  <c:v>-585506.34331779997</c:v>
                </c:pt>
                <c:pt idx="1">
                  <c:v>-3073918.6079409998</c:v>
                </c:pt>
                <c:pt idx="2">
                  <c:v>-4707255.2001860002</c:v>
                </c:pt>
                <c:pt idx="3">
                  <c:v>-5789245.4938279996</c:v>
                </c:pt>
                <c:pt idx="4">
                  <c:v>-6551802.9301899998</c:v>
                </c:pt>
                <c:pt idx="5">
                  <c:v>-7084340.1215829998</c:v>
                </c:pt>
                <c:pt idx="6">
                  <c:v>-7390314.9105000002</c:v>
                </c:pt>
                <c:pt idx="7">
                  <c:v>-7759921.1739630001</c:v>
                </c:pt>
                <c:pt idx="8">
                  <c:v>-8081111.7507309997</c:v>
                </c:pt>
                <c:pt idx="9">
                  <c:v>-8444742.7137710005</c:v>
                </c:pt>
                <c:pt idx="10">
                  <c:v>-8873104.7410589997</c:v>
                </c:pt>
                <c:pt idx="11">
                  <c:v>-9410189.388696</c:v>
                </c:pt>
                <c:pt idx="12">
                  <c:v>-9922795.7929389998</c:v>
                </c:pt>
                <c:pt idx="13">
                  <c:v>-10641734.777279999</c:v>
                </c:pt>
                <c:pt idx="14">
                  <c:v>-10993671.747540001</c:v>
                </c:pt>
                <c:pt idx="15">
                  <c:v>-11739110.17822</c:v>
                </c:pt>
                <c:pt idx="16">
                  <c:v>-12639640.15662</c:v>
                </c:pt>
                <c:pt idx="17">
                  <c:v>-13785473.512420001</c:v>
                </c:pt>
                <c:pt idx="18">
                  <c:v>-15066068.542239999</c:v>
                </c:pt>
                <c:pt idx="19">
                  <c:v>-16394066.797870001</c:v>
                </c:pt>
                <c:pt idx="20">
                  <c:v>-17568896.863529999</c:v>
                </c:pt>
                <c:pt idx="21">
                  <c:v>-18791643.93792</c:v>
                </c:pt>
                <c:pt idx="22">
                  <c:v>-20593920.215089999</c:v>
                </c:pt>
                <c:pt idx="23">
                  <c:v>-21385183.388160001</c:v>
                </c:pt>
                <c:pt idx="24">
                  <c:v>-22081032.755040001</c:v>
                </c:pt>
                <c:pt idx="25">
                  <c:v>-23488516.049929999</c:v>
                </c:pt>
                <c:pt idx="26">
                  <c:v>-23161304.70961</c:v>
                </c:pt>
                <c:pt idx="27">
                  <c:v>-23567241.023139998</c:v>
                </c:pt>
                <c:pt idx="28">
                  <c:v>-25298396.037110001</c:v>
                </c:pt>
                <c:pt idx="29">
                  <c:v>-27299068.151700001</c:v>
                </c:pt>
                <c:pt idx="30">
                  <c:v>-29185675.804960001</c:v>
                </c:pt>
                <c:pt idx="31">
                  <c:v>-31574097.80773</c:v>
                </c:pt>
                <c:pt idx="32">
                  <c:v>-33749190.686250001</c:v>
                </c:pt>
                <c:pt idx="33">
                  <c:v>-35679618.587439999</c:v>
                </c:pt>
                <c:pt idx="34">
                  <c:v>-38882137.73274</c:v>
                </c:pt>
                <c:pt idx="35">
                  <c:v>-40542651.547959998</c:v>
                </c:pt>
                <c:pt idx="36">
                  <c:v>-43672795.236019999</c:v>
                </c:pt>
                <c:pt idx="37">
                  <c:v>-46551502.457539998</c:v>
                </c:pt>
                <c:pt idx="38">
                  <c:v>-48039611.574859999</c:v>
                </c:pt>
                <c:pt idx="39">
                  <c:v>-49494301.165370002</c:v>
                </c:pt>
                <c:pt idx="40">
                  <c:v>-52736928.871490002</c:v>
                </c:pt>
              </c:numCache>
            </c:numRef>
          </c:val>
          <c:smooth val="0"/>
          <c:extLst>
            <c:ext xmlns:c16="http://schemas.microsoft.com/office/drawing/2014/chart" uri="{C3380CC4-5D6E-409C-BE32-E72D297353CC}">
              <c16:uniqueId val="{00000003-A479-4B68-9CCD-78B14B713FF6}"/>
            </c:ext>
          </c:extLst>
        </c:ser>
        <c:dLbls>
          <c:showLegendKey val="0"/>
          <c:showVal val="0"/>
          <c:showCatName val="0"/>
          <c:showSerName val="0"/>
          <c:showPercent val="0"/>
          <c:showBubbleSize val="0"/>
        </c:dLbls>
        <c:smooth val="0"/>
        <c:axId val="1117586623"/>
        <c:axId val="1117580383"/>
      </c:lineChart>
      <c:catAx>
        <c:axId val="111758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0383"/>
        <c:crosses val="autoZero"/>
        <c:auto val="1"/>
        <c:lblAlgn val="ctr"/>
        <c:lblOffset val="100"/>
        <c:noMultiLvlLbl val="0"/>
      </c:catAx>
      <c:valAx>
        <c:axId val="111758038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(Tenure)-</a:t>
            </a:r>
            <a:r>
              <a:rPr lang="zh-CN" dirty="0"/>
              <a:t>有長照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total!$D$1</c:f>
              <c:strCache>
                <c:ptCount val="1"/>
                <c:pt idx="0">
                  <c:v> female-RM(LTC)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2151769.5652899998</c:v>
                </c:pt>
                <c:pt idx="1">
                  <c:v>56360.226287400001</c:v>
                </c:pt>
                <c:pt idx="2">
                  <c:v>-2474552.38087</c:v>
                </c:pt>
                <c:pt idx="3">
                  <c:v>-3815626.6418699999</c:v>
                </c:pt>
                <c:pt idx="4">
                  <c:v>-4296971.16799</c:v>
                </c:pt>
                <c:pt idx="5">
                  <c:v>-4863846.4143500002</c:v>
                </c:pt>
                <c:pt idx="6">
                  <c:v>-4946419.2054199995</c:v>
                </c:pt>
                <c:pt idx="7">
                  <c:v>-5184560.1050000004</c:v>
                </c:pt>
                <c:pt idx="8">
                  <c:v>-5280834.7767500002</c:v>
                </c:pt>
                <c:pt idx="9">
                  <c:v>-5274995.1073200004</c:v>
                </c:pt>
                <c:pt idx="10">
                  <c:v>-6455233.1405999996</c:v>
                </c:pt>
                <c:pt idx="11">
                  <c:v>-6494498.6041200003</c:v>
                </c:pt>
                <c:pt idx="12">
                  <c:v>-6697194.6002200004</c:v>
                </c:pt>
                <c:pt idx="13">
                  <c:v>-6849341.0307099996</c:v>
                </c:pt>
                <c:pt idx="14">
                  <c:v>-7823573.8891000003</c:v>
                </c:pt>
                <c:pt idx="15">
                  <c:v>-9937418.8236500006</c:v>
                </c:pt>
                <c:pt idx="16">
                  <c:v>-10537576.2545</c:v>
                </c:pt>
                <c:pt idx="17">
                  <c:v>-11015860.396</c:v>
                </c:pt>
                <c:pt idx="18">
                  <c:v>-11562487.933499999</c:v>
                </c:pt>
                <c:pt idx="19">
                  <c:v>-11650617.9047</c:v>
                </c:pt>
                <c:pt idx="20">
                  <c:v>-11727653.536599999</c:v>
                </c:pt>
                <c:pt idx="21">
                  <c:v>-11795100.956499999</c:v>
                </c:pt>
                <c:pt idx="22">
                  <c:v>-12073474.5668</c:v>
                </c:pt>
                <c:pt idx="23">
                  <c:v>-12488106.665200001</c:v>
                </c:pt>
                <c:pt idx="24">
                  <c:v>-12906912.0869</c:v>
                </c:pt>
                <c:pt idx="25">
                  <c:v>-13328292.6961</c:v>
                </c:pt>
                <c:pt idx="26">
                  <c:v>-13296271.080499999</c:v>
                </c:pt>
                <c:pt idx="27">
                  <c:v>-13264168.4625</c:v>
                </c:pt>
                <c:pt idx="28">
                  <c:v>-13697884.974400001</c:v>
                </c:pt>
                <c:pt idx="29">
                  <c:v>-14122712.3387</c:v>
                </c:pt>
                <c:pt idx="30">
                  <c:v>-14535909.0864</c:v>
                </c:pt>
                <c:pt idx="31">
                  <c:v>-14930988.6548</c:v>
                </c:pt>
                <c:pt idx="32">
                  <c:v>-15302403.5351</c:v>
                </c:pt>
                <c:pt idx="33">
                  <c:v>-15636055.497</c:v>
                </c:pt>
                <c:pt idx="34">
                  <c:v>-16230898.7294</c:v>
                </c:pt>
                <c:pt idx="35">
                  <c:v>-16472993.131899999</c:v>
                </c:pt>
                <c:pt idx="36">
                  <c:v>-16965529.158300001</c:v>
                </c:pt>
                <c:pt idx="37">
                  <c:v>-17615469.740800001</c:v>
                </c:pt>
                <c:pt idx="38">
                  <c:v>-17833652.1109</c:v>
                </c:pt>
                <c:pt idx="39">
                  <c:v>-18335000.974199999</c:v>
                </c:pt>
                <c:pt idx="40">
                  <c:v>-18436323.666999999</c:v>
                </c:pt>
              </c:numCache>
            </c:numRef>
          </c:val>
          <c:smooth val="0"/>
          <c:extLst>
            <c:ext xmlns:c16="http://schemas.microsoft.com/office/drawing/2014/chart" uri="{C3380CC4-5D6E-409C-BE32-E72D297353CC}">
              <c16:uniqueId val="{00000000-A58D-477D-ADE5-278B826A0552}"/>
            </c:ext>
          </c:extLst>
        </c:ser>
        <c:ser>
          <c:idx val="1"/>
          <c:order val="1"/>
          <c:tx>
            <c:strRef>
              <c:f>total!$E$1</c:f>
              <c:strCache>
                <c:ptCount val="1"/>
                <c:pt idx="0">
                  <c:v> female-HR(LTC) </c:v>
                </c:pt>
              </c:strCache>
            </c:strRef>
          </c:tx>
          <c:spPr>
            <a:ln w="28575" cap="rnd">
              <a:solidFill>
                <a:schemeClr val="tx1"/>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1984429.341916</c:v>
                </c:pt>
                <c:pt idx="1">
                  <c:v>-214233.23470520001</c:v>
                </c:pt>
                <c:pt idx="2">
                  <c:v>-2816005.937128</c:v>
                </c:pt>
                <c:pt idx="3">
                  <c:v>-4219867.7788969995</c:v>
                </c:pt>
                <c:pt idx="4">
                  <c:v>-4738909.4260099996</c:v>
                </c:pt>
                <c:pt idx="5">
                  <c:v>-5344547.9213640001</c:v>
                </c:pt>
                <c:pt idx="6">
                  <c:v>-5911448.9541220004</c:v>
                </c:pt>
                <c:pt idx="7">
                  <c:v>-6017668.8573599998</c:v>
                </c:pt>
                <c:pt idx="8">
                  <c:v>-6078556.2666779999</c:v>
                </c:pt>
                <c:pt idx="9">
                  <c:v>-6108355.6913350001</c:v>
                </c:pt>
                <c:pt idx="10">
                  <c:v>-7694147.902915</c:v>
                </c:pt>
                <c:pt idx="11">
                  <c:v>-7939488.2471430004</c:v>
                </c:pt>
                <c:pt idx="12">
                  <c:v>-8498914.9303580001</c:v>
                </c:pt>
                <c:pt idx="13">
                  <c:v>-9190092.1142079998</c:v>
                </c:pt>
                <c:pt idx="14">
                  <c:v>-10798087.43509</c:v>
                </c:pt>
                <c:pt idx="15">
                  <c:v>-13404390.00351</c:v>
                </c:pt>
                <c:pt idx="16">
                  <c:v>-14317934.31531</c:v>
                </c:pt>
                <c:pt idx="17">
                  <c:v>-15072138.161870001</c:v>
                </c:pt>
                <c:pt idx="18">
                  <c:v>-16450786.05896</c:v>
                </c:pt>
                <c:pt idx="19">
                  <c:v>-17602774.91485</c:v>
                </c:pt>
                <c:pt idx="20">
                  <c:v>-18525252.774259999</c:v>
                </c:pt>
                <c:pt idx="21">
                  <c:v>-20401982.87926</c:v>
                </c:pt>
                <c:pt idx="22">
                  <c:v>-21556672.976890001</c:v>
                </c:pt>
                <c:pt idx="23">
                  <c:v>-23914021.12985</c:v>
                </c:pt>
                <c:pt idx="24">
                  <c:v>-25089387.467920002</c:v>
                </c:pt>
                <c:pt idx="25">
                  <c:v>-24835038.664390001</c:v>
                </c:pt>
                <c:pt idx="26">
                  <c:v>-24824536.073410001</c:v>
                </c:pt>
                <c:pt idx="27">
                  <c:v>-24808896.54281</c:v>
                </c:pt>
                <c:pt idx="28">
                  <c:v>-26802515.483380001</c:v>
                </c:pt>
                <c:pt idx="29">
                  <c:v>-29064873.346530002</c:v>
                </c:pt>
                <c:pt idx="30">
                  <c:v>-31330272.40112</c:v>
                </c:pt>
                <c:pt idx="31">
                  <c:v>-33188153.02197</c:v>
                </c:pt>
                <c:pt idx="32">
                  <c:v>-36629480.212449998</c:v>
                </c:pt>
                <c:pt idx="33">
                  <c:v>-38502335.760229997</c:v>
                </c:pt>
                <c:pt idx="34">
                  <c:v>-41257294.965899996</c:v>
                </c:pt>
                <c:pt idx="35">
                  <c:v>-44815556.520659998</c:v>
                </c:pt>
                <c:pt idx="36">
                  <c:v>-46720383.475400001</c:v>
                </c:pt>
                <c:pt idx="37">
                  <c:v>-48680917.683619998</c:v>
                </c:pt>
                <c:pt idx="38">
                  <c:v>-50066484.585479997</c:v>
                </c:pt>
                <c:pt idx="39">
                  <c:v>-56072046.399740003</c:v>
                </c:pt>
                <c:pt idx="40">
                  <c:v>-57483430.640819997</c:v>
                </c:pt>
              </c:numCache>
            </c:numRef>
          </c:val>
          <c:smooth val="0"/>
          <c:extLst>
            <c:ext xmlns:c16="http://schemas.microsoft.com/office/drawing/2014/chart" uri="{C3380CC4-5D6E-409C-BE32-E72D297353CC}">
              <c16:uniqueId val="{00000001-A58D-477D-ADE5-278B826A0552}"/>
            </c:ext>
          </c:extLst>
        </c:ser>
        <c:ser>
          <c:idx val="2"/>
          <c:order val="2"/>
          <c:tx>
            <c:strRef>
              <c:f>total!$I$1</c:f>
              <c:strCache>
                <c:ptCount val="1"/>
                <c:pt idx="0">
                  <c:v> male-RM(LTC) </c:v>
                </c:pt>
              </c:strCache>
            </c:strRef>
          </c:tx>
          <c:spPr>
            <a:ln w="28575" cap="rnd">
              <a:solidFill>
                <a:schemeClr val="bg1">
                  <a:lumMod val="6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3781305.6814600001</c:v>
                </c:pt>
                <c:pt idx="1">
                  <c:v>1255703.52749</c:v>
                </c:pt>
                <c:pt idx="2">
                  <c:v>41506.947130799999</c:v>
                </c:pt>
                <c:pt idx="3">
                  <c:v>-690618.00244099996</c:v>
                </c:pt>
                <c:pt idx="4">
                  <c:v>-2207930.5705599999</c:v>
                </c:pt>
                <c:pt idx="5">
                  <c:v>-2335180.2651800001</c:v>
                </c:pt>
                <c:pt idx="6">
                  <c:v>-4098938.4215600002</c:v>
                </c:pt>
                <c:pt idx="7">
                  <c:v>-4502947.6488899998</c:v>
                </c:pt>
                <c:pt idx="8">
                  <c:v>-4583744.9924900001</c:v>
                </c:pt>
                <c:pt idx="9">
                  <c:v>-5105090.1162400004</c:v>
                </c:pt>
                <c:pt idx="10">
                  <c:v>-5352235.3739799997</c:v>
                </c:pt>
                <c:pt idx="11">
                  <c:v>-5806058.8203199999</c:v>
                </c:pt>
                <c:pt idx="12">
                  <c:v>-6262954.9509100001</c:v>
                </c:pt>
                <c:pt idx="13">
                  <c:v>-6532319.5548799997</c:v>
                </c:pt>
                <c:pt idx="14">
                  <c:v>-6873353.1206299998</c:v>
                </c:pt>
                <c:pt idx="15">
                  <c:v>-7419435.7230399996</c:v>
                </c:pt>
                <c:pt idx="16">
                  <c:v>-7999110.8656099997</c:v>
                </c:pt>
                <c:pt idx="17">
                  <c:v>-8666328.2770399991</c:v>
                </c:pt>
                <c:pt idx="18">
                  <c:v>-9595225.0227300003</c:v>
                </c:pt>
                <c:pt idx="19">
                  <c:v>-10935899.575300001</c:v>
                </c:pt>
                <c:pt idx="20">
                  <c:v>-12056777.8215</c:v>
                </c:pt>
                <c:pt idx="21">
                  <c:v>-12472808.638900001</c:v>
                </c:pt>
                <c:pt idx="22">
                  <c:v>-13585993.659299999</c:v>
                </c:pt>
                <c:pt idx="23">
                  <c:v>-13598095.8761</c:v>
                </c:pt>
                <c:pt idx="24">
                  <c:v>-13613933.1558</c:v>
                </c:pt>
                <c:pt idx="25">
                  <c:v>-14186632.586300001</c:v>
                </c:pt>
                <c:pt idx="26">
                  <c:v>-14775348.5978</c:v>
                </c:pt>
                <c:pt idx="27">
                  <c:v>-15385654.554500001</c:v>
                </c:pt>
                <c:pt idx="28">
                  <c:v>-16014266.09</c:v>
                </c:pt>
                <c:pt idx="29">
                  <c:v>-16668887.094599999</c:v>
                </c:pt>
                <c:pt idx="30">
                  <c:v>-17348466.754299998</c:v>
                </c:pt>
                <c:pt idx="31">
                  <c:v>-17727949.848999999</c:v>
                </c:pt>
                <c:pt idx="32">
                  <c:v>-18098966.673999999</c:v>
                </c:pt>
                <c:pt idx="33">
                  <c:v>-19481084.944800001</c:v>
                </c:pt>
                <c:pt idx="34">
                  <c:v>-19753394.180799998</c:v>
                </c:pt>
                <c:pt idx="35">
                  <c:v>-20011116.294399999</c:v>
                </c:pt>
                <c:pt idx="36">
                  <c:v>-20265593.798999999</c:v>
                </c:pt>
                <c:pt idx="37">
                  <c:v>-20501963.372400001</c:v>
                </c:pt>
                <c:pt idx="38">
                  <c:v>-20730385.409600001</c:v>
                </c:pt>
                <c:pt idx="39">
                  <c:v>-21123891.539500002</c:v>
                </c:pt>
                <c:pt idx="40">
                  <c:v>-21337769.7612</c:v>
                </c:pt>
              </c:numCache>
            </c:numRef>
          </c:val>
          <c:smooth val="0"/>
          <c:extLst>
            <c:ext xmlns:c16="http://schemas.microsoft.com/office/drawing/2014/chart" uri="{C3380CC4-5D6E-409C-BE32-E72D297353CC}">
              <c16:uniqueId val="{00000002-A58D-477D-ADE5-278B826A0552}"/>
            </c:ext>
          </c:extLst>
        </c:ser>
        <c:ser>
          <c:idx val="3"/>
          <c:order val="3"/>
          <c:tx>
            <c:strRef>
              <c:f>total!$J$1</c:f>
              <c:strCache>
                <c:ptCount val="1"/>
                <c:pt idx="0">
                  <c:v> male-HR(LTC) </c:v>
                </c:pt>
              </c:strCache>
            </c:strRef>
          </c:tx>
          <c:spPr>
            <a:ln w="28575" cap="rnd">
              <a:solidFill>
                <a:schemeClr val="tx1"/>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3606453.1134890001</c:v>
                </c:pt>
                <c:pt idx="1">
                  <c:v>974033.41414789995</c:v>
                </c:pt>
                <c:pt idx="2">
                  <c:v>-314440.14014839998</c:v>
                </c:pt>
                <c:pt idx="3">
                  <c:v>-1112648.905205</c:v>
                </c:pt>
                <c:pt idx="4">
                  <c:v>-2670776.2947749998</c:v>
                </c:pt>
                <c:pt idx="5">
                  <c:v>-2838733.625912</c:v>
                </c:pt>
                <c:pt idx="6">
                  <c:v>-5091467.6808500001</c:v>
                </c:pt>
                <c:pt idx="7">
                  <c:v>-5364618.5062739998</c:v>
                </c:pt>
                <c:pt idx="8">
                  <c:v>-5412704.0102420002</c:v>
                </c:pt>
                <c:pt idx="9">
                  <c:v>-5974253.6107989997</c:v>
                </c:pt>
                <c:pt idx="10">
                  <c:v>-6632357.8897679998</c:v>
                </c:pt>
                <c:pt idx="11">
                  <c:v>-7301145.7432460003</c:v>
                </c:pt>
                <c:pt idx="12">
                  <c:v>-8137782.6793940002</c:v>
                </c:pt>
                <c:pt idx="13">
                  <c:v>-8951358.3193560001</c:v>
                </c:pt>
                <c:pt idx="14">
                  <c:v>-9962632.1488080006</c:v>
                </c:pt>
                <c:pt idx="15">
                  <c:v>-10920320.14174</c:v>
                </c:pt>
                <c:pt idx="16">
                  <c:v>-11647909.78332</c:v>
                </c:pt>
                <c:pt idx="17">
                  <c:v>-12979774.625050001</c:v>
                </c:pt>
                <c:pt idx="18">
                  <c:v>-14844642.04789</c:v>
                </c:pt>
                <c:pt idx="19">
                  <c:v>-17300602.052949999</c:v>
                </c:pt>
                <c:pt idx="20">
                  <c:v>-19305074.956829999</c:v>
                </c:pt>
                <c:pt idx="21">
                  <c:v>-20892267.98392</c:v>
                </c:pt>
                <c:pt idx="22">
                  <c:v>-23689449.889559999</c:v>
                </c:pt>
                <c:pt idx="23">
                  <c:v>-24380957.68426</c:v>
                </c:pt>
                <c:pt idx="24">
                  <c:v>-24948503.84778</c:v>
                </c:pt>
                <c:pt idx="25">
                  <c:v>-25977013.459770001</c:v>
                </c:pt>
                <c:pt idx="26">
                  <c:v>-25806477.00832</c:v>
                </c:pt>
                <c:pt idx="27">
                  <c:v>-27960380.479290001</c:v>
                </c:pt>
                <c:pt idx="28">
                  <c:v>-30401450.95676</c:v>
                </c:pt>
                <c:pt idx="29">
                  <c:v>-33188416.846179999</c:v>
                </c:pt>
                <c:pt idx="30">
                  <c:v>-35898307.397040002</c:v>
                </c:pt>
                <c:pt idx="31">
                  <c:v>-37846511.768080004</c:v>
                </c:pt>
                <c:pt idx="32">
                  <c:v>-41199008.407710001</c:v>
                </c:pt>
                <c:pt idx="33">
                  <c:v>-44617579.418499999</c:v>
                </c:pt>
                <c:pt idx="34">
                  <c:v>-46243933.470430002</c:v>
                </c:pt>
                <c:pt idx="35">
                  <c:v>-48794333.577249996</c:v>
                </c:pt>
                <c:pt idx="36">
                  <c:v>-52909519.094959997</c:v>
                </c:pt>
                <c:pt idx="37">
                  <c:v>-54464829.111599997</c:v>
                </c:pt>
                <c:pt idx="38">
                  <c:v>-55913089.468340002</c:v>
                </c:pt>
                <c:pt idx="39">
                  <c:v>-57370753.116789997</c:v>
                </c:pt>
                <c:pt idx="40">
                  <c:v>-58663433.776150003</c:v>
                </c:pt>
              </c:numCache>
            </c:numRef>
          </c:val>
          <c:smooth val="0"/>
          <c:extLst>
            <c:ext xmlns:c16="http://schemas.microsoft.com/office/drawing/2014/chart" uri="{C3380CC4-5D6E-409C-BE32-E72D297353CC}">
              <c16:uniqueId val="{00000003-A58D-477D-ADE5-278B826A0552}"/>
            </c:ext>
          </c:extLst>
        </c:ser>
        <c:dLbls>
          <c:showLegendKey val="0"/>
          <c:showVal val="0"/>
          <c:showCatName val="0"/>
          <c:showSerName val="0"/>
          <c:showPercent val="0"/>
          <c:showBubbleSize val="0"/>
        </c:dLbls>
        <c:smooth val="0"/>
        <c:axId val="1117557343"/>
        <c:axId val="1117583743"/>
      </c:lineChart>
      <c:catAx>
        <c:axId val="111755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3743"/>
        <c:crosses val="autoZero"/>
        <c:auto val="1"/>
        <c:lblAlgn val="ctr"/>
        <c:lblOffset val="100"/>
        <c:noMultiLvlLbl val="0"/>
      </c:catAx>
      <c:valAx>
        <c:axId val="111758374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5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r>
              <a:rPr lang="zh-CN" dirty="0"/>
              <a:t>情境</a:t>
            </a:r>
            <a:r>
              <a:rPr lang="en-US" dirty="0"/>
              <a:t>1-</a:t>
            </a:r>
            <a:r>
              <a:rPr lang="zh-CN" dirty="0"/>
              <a:t>合約分析</a:t>
            </a:r>
            <a:r>
              <a:rPr lang="en-US" dirty="0"/>
              <a:t>(Lumpsum)-</a:t>
            </a:r>
            <a:r>
              <a:rPr lang="zh-CN" dirty="0"/>
              <a:t>有長照</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title>
    <c:autoTitleDeleted val="0"/>
    <c:plotArea>
      <c:layout/>
      <c:lineChart>
        <c:grouping val="standard"/>
        <c:varyColors val="0"/>
        <c:ser>
          <c:idx val="0"/>
          <c:order val="0"/>
          <c:tx>
            <c:strRef>
              <c:f>total!$D$1</c:f>
              <c:strCache>
                <c:ptCount val="1"/>
                <c:pt idx="0">
                  <c:v> female-RM(LTC) </c:v>
                </c:pt>
              </c:strCache>
            </c:strRef>
          </c:tx>
          <c:spPr>
            <a:ln w="28575" cap="rnd">
              <a:solidFill>
                <a:schemeClr val="bg1">
                  <a:lumMod val="65000"/>
                </a:schemeClr>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total!$D$2:$D$42</c:f>
              <c:numCache>
                <c:formatCode>_ * #,##0_ ;_ * \-#,##0_ ;_ * "-"??_ ;_ @_ </c:formatCode>
                <c:ptCount val="41"/>
                <c:pt idx="0">
                  <c:v>-2775980.83824</c:v>
                </c:pt>
                <c:pt idx="1">
                  <c:v>-4754304.6924700001</c:v>
                </c:pt>
                <c:pt idx="2">
                  <c:v>-7164020.5617000004</c:v>
                </c:pt>
                <c:pt idx="3">
                  <c:v>-8385118.5013300003</c:v>
                </c:pt>
                <c:pt idx="4">
                  <c:v>-8738033.5692299996</c:v>
                </c:pt>
                <c:pt idx="5">
                  <c:v>-9179703.12837</c:v>
                </c:pt>
                <c:pt idx="6">
                  <c:v>-9117380.3045400009</c:v>
                </c:pt>
                <c:pt idx="7">
                  <c:v>-9223176.7435199991</c:v>
                </c:pt>
                <c:pt idx="8">
                  <c:v>-9185041.6554700006</c:v>
                </c:pt>
                <c:pt idx="9">
                  <c:v>-9033251.3895100001</c:v>
                </c:pt>
                <c:pt idx="10">
                  <c:v>-10069101.537</c:v>
                </c:pt>
                <c:pt idx="11">
                  <c:v>-9961974.5938399993</c:v>
                </c:pt>
                <c:pt idx="12">
                  <c:v>-10003374.0101</c:v>
                </c:pt>
                <c:pt idx="13">
                  <c:v>-10022614.3928</c:v>
                </c:pt>
                <c:pt idx="14">
                  <c:v>-10825087.2083</c:v>
                </c:pt>
                <c:pt idx="15">
                  <c:v>-12761187.1077</c:v>
                </c:pt>
                <c:pt idx="16">
                  <c:v>-13173415.2502</c:v>
                </c:pt>
                <c:pt idx="17">
                  <c:v>-13506251.1176</c:v>
                </c:pt>
                <c:pt idx="18">
                  <c:v>-13863444.4201</c:v>
                </c:pt>
                <c:pt idx="19">
                  <c:v>-13764120.4058</c:v>
                </c:pt>
                <c:pt idx="20">
                  <c:v>-13657435.1719</c:v>
                </c:pt>
                <c:pt idx="21">
                  <c:v>-13535494.4639</c:v>
                </c:pt>
                <c:pt idx="22">
                  <c:v>-13622966.368799999</c:v>
                </c:pt>
                <c:pt idx="23">
                  <c:v>-13834440.354499999</c:v>
                </c:pt>
                <c:pt idx="24">
                  <c:v>-14047192.9968</c:v>
                </c:pt>
                <c:pt idx="25">
                  <c:v>-14260618.807600001</c:v>
                </c:pt>
                <c:pt idx="26">
                  <c:v>-14006577.9252</c:v>
                </c:pt>
                <c:pt idx="27">
                  <c:v>-13757503.9768</c:v>
                </c:pt>
                <c:pt idx="28">
                  <c:v>-13958205.1524</c:v>
                </c:pt>
                <c:pt idx="29">
                  <c:v>-14155821.93</c:v>
                </c:pt>
                <c:pt idx="30">
                  <c:v>-14331060.25</c:v>
                </c:pt>
                <c:pt idx="31">
                  <c:v>-14478127.758400001</c:v>
                </c:pt>
                <c:pt idx="32">
                  <c:v>-14603578.938200001</c:v>
                </c:pt>
                <c:pt idx="33">
                  <c:v>-14672152.4659</c:v>
                </c:pt>
                <c:pt idx="34">
                  <c:v>-15007673.400800001</c:v>
                </c:pt>
                <c:pt idx="35">
                  <c:v>-14967686.6822</c:v>
                </c:pt>
                <c:pt idx="36">
                  <c:v>-15188924.175100001</c:v>
                </c:pt>
                <c:pt idx="37">
                  <c:v>-15542295.049799999</c:v>
                </c:pt>
                <c:pt idx="38">
                  <c:v>-15474933.809699999</c:v>
                </c:pt>
                <c:pt idx="39">
                  <c:v>-15665971.202299999</c:v>
                </c:pt>
                <c:pt idx="40">
                  <c:v>-15462692.678400001</c:v>
                </c:pt>
              </c:numCache>
            </c:numRef>
          </c:val>
          <c:smooth val="0"/>
          <c:extLst>
            <c:ext xmlns:c16="http://schemas.microsoft.com/office/drawing/2014/chart" uri="{C3380CC4-5D6E-409C-BE32-E72D297353CC}">
              <c16:uniqueId val="{00000000-8F21-44E2-87DA-6FC872428789}"/>
            </c:ext>
          </c:extLst>
        </c:ser>
        <c:ser>
          <c:idx val="1"/>
          <c:order val="1"/>
          <c:tx>
            <c:strRef>
              <c:f>total!$E$1</c:f>
              <c:strCache>
                <c:ptCount val="1"/>
                <c:pt idx="0">
                  <c:v> female-HR(LTC) </c:v>
                </c:pt>
              </c:strCache>
            </c:strRef>
          </c:tx>
          <c:spPr>
            <a:ln w="28575" cap="rnd">
              <a:solidFill>
                <a:schemeClr val="tx1"/>
              </a:solidFill>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total!$E$2:$E$42</c:f>
              <c:numCache>
                <c:formatCode>_ * #,##0_ ;_ * \-#,##0_ ;_ * "-"??_ ;_ @_ </c:formatCode>
                <c:ptCount val="41"/>
                <c:pt idx="0">
                  <c:v>-3385271.0236149998</c:v>
                </c:pt>
                <c:pt idx="1">
                  <c:v>-5430235.2623619996</c:v>
                </c:pt>
                <c:pt idx="2">
                  <c:v>-7873679.1368000004</c:v>
                </c:pt>
                <c:pt idx="3">
                  <c:v>-9121221.1275859997</c:v>
                </c:pt>
                <c:pt idx="4">
                  <c:v>-9474314.1222489998</c:v>
                </c:pt>
                <c:pt idx="5">
                  <c:v>-9916725.6009289995</c:v>
                </c:pt>
                <c:pt idx="6">
                  <c:v>-10309564.731349999</c:v>
                </c:pt>
                <c:pt idx="7">
                  <c:v>-10252976.404759999</c:v>
                </c:pt>
                <c:pt idx="8">
                  <c:v>-10116788.09657</c:v>
                </c:pt>
                <c:pt idx="9">
                  <c:v>-9992017.2495099995</c:v>
                </c:pt>
                <c:pt idx="10">
                  <c:v>-11397565.42523</c:v>
                </c:pt>
                <c:pt idx="11">
                  <c:v>-11485197.143990001</c:v>
                </c:pt>
                <c:pt idx="12">
                  <c:v>-11725153.91007</c:v>
                </c:pt>
                <c:pt idx="13">
                  <c:v>-12334848.30813</c:v>
                </c:pt>
                <c:pt idx="14">
                  <c:v>-13411973.489010001</c:v>
                </c:pt>
                <c:pt idx="15">
                  <c:v>-15535346.609610001</c:v>
                </c:pt>
                <c:pt idx="16">
                  <c:v>-16582556.43156</c:v>
                </c:pt>
                <c:pt idx="17">
                  <c:v>-17794098.803610001</c:v>
                </c:pt>
                <c:pt idx="18">
                  <c:v>-19122594.210379999</c:v>
                </c:pt>
                <c:pt idx="19">
                  <c:v>-20035797.907450002</c:v>
                </c:pt>
                <c:pt idx="20">
                  <c:v>-20793043.861439999</c:v>
                </c:pt>
                <c:pt idx="21">
                  <c:v>-22313879.389109999</c:v>
                </c:pt>
                <c:pt idx="22">
                  <c:v>-23168012.15631</c:v>
                </c:pt>
                <c:pt idx="23">
                  <c:v>-25198560.693470001</c:v>
                </c:pt>
                <c:pt idx="24">
                  <c:v>-26309380.617240001</c:v>
                </c:pt>
                <c:pt idx="25">
                  <c:v>-26428718.66781</c:v>
                </c:pt>
                <c:pt idx="26">
                  <c:v>-27777748.067329999</c:v>
                </c:pt>
                <c:pt idx="27">
                  <c:v>-26686819.072299998</c:v>
                </c:pt>
                <c:pt idx="28">
                  <c:v>-26100240.98263</c:v>
                </c:pt>
                <c:pt idx="29">
                  <c:v>-27763831.534650002</c:v>
                </c:pt>
                <c:pt idx="30">
                  <c:v>-29441819.651900001</c:v>
                </c:pt>
                <c:pt idx="31">
                  <c:v>-31519694.570719998</c:v>
                </c:pt>
                <c:pt idx="32">
                  <c:v>-33308844.37542</c:v>
                </c:pt>
                <c:pt idx="33">
                  <c:v>-34727598.271250002</c:v>
                </c:pt>
                <c:pt idx="34">
                  <c:v>-37863494.374310002</c:v>
                </c:pt>
                <c:pt idx="35">
                  <c:v>-39946963.929169998</c:v>
                </c:pt>
                <c:pt idx="36">
                  <c:v>-41616890.88831</c:v>
                </c:pt>
                <c:pt idx="37">
                  <c:v>-44545543.529700004</c:v>
                </c:pt>
                <c:pt idx="38">
                  <c:v>-45564445.180040002</c:v>
                </c:pt>
                <c:pt idx="39">
                  <c:v>-49354173.725950003</c:v>
                </c:pt>
                <c:pt idx="40">
                  <c:v>-51242466.633040003</c:v>
                </c:pt>
              </c:numCache>
            </c:numRef>
          </c:val>
          <c:smooth val="0"/>
          <c:extLst>
            <c:ext xmlns:c16="http://schemas.microsoft.com/office/drawing/2014/chart" uri="{C3380CC4-5D6E-409C-BE32-E72D297353CC}">
              <c16:uniqueId val="{00000001-8F21-44E2-87DA-6FC872428789}"/>
            </c:ext>
          </c:extLst>
        </c:ser>
        <c:ser>
          <c:idx val="2"/>
          <c:order val="2"/>
          <c:tx>
            <c:strRef>
              <c:f>total!$I$1</c:f>
              <c:strCache>
                <c:ptCount val="1"/>
                <c:pt idx="0">
                  <c:v> male-RM(LTC) </c:v>
                </c:pt>
              </c:strCache>
            </c:strRef>
          </c:tx>
          <c:spPr>
            <a:ln w="28575" cap="rnd">
              <a:solidFill>
                <a:schemeClr val="bg1">
                  <a:lumMod val="65000"/>
                </a:schemeClr>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total!$I$2:$I$42</c:f>
              <c:numCache>
                <c:formatCode>_ * #,##0_ ;_ * \-#,##0_ ;_ * "-"??_ ;_ @_ </c:formatCode>
                <c:ptCount val="41"/>
                <c:pt idx="0">
                  <c:v>-1395250.5457299999</c:v>
                </c:pt>
                <c:pt idx="1">
                  <c:v>-3770857.0808799998</c:v>
                </c:pt>
                <c:pt idx="2">
                  <c:v>-4830060.6681199996</c:v>
                </c:pt>
                <c:pt idx="3">
                  <c:v>-5407755.33605</c:v>
                </c:pt>
                <c:pt idx="4">
                  <c:v>-6761066.4776299996</c:v>
                </c:pt>
                <c:pt idx="5">
                  <c:v>-6726820.29758</c:v>
                </c:pt>
                <c:pt idx="6">
                  <c:v>-8308470.3214800004</c:v>
                </c:pt>
                <c:pt idx="7">
                  <c:v>-8541698.5960700009</c:v>
                </c:pt>
                <c:pt idx="8">
                  <c:v>-8449358.2042900007</c:v>
                </c:pt>
                <c:pt idx="9">
                  <c:v>-8783141.2029500008</c:v>
                </c:pt>
                <c:pt idx="10">
                  <c:v>-8846968.5971399993</c:v>
                </c:pt>
                <c:pt idx="11">
                  <c:v>-9110986.9862399995</c:v>
                </c:pt>
                <c:pt idx="12">
                  <c:v>-9362951.7741199993</c:v>
                </c:pt>
                <c:pt idx="13">
                  <c:v>-9456640.2890700009</c:v>
                </c:pt>
                <c:pt idx="14">
                  <c:v>-9578222.4780800007</c:v>
                </c:pt>
                <c:pt idx="15">
                  <c:v>-9900259.5044</c:v>
                </c:pt>
                <c:pt idx="16">
                  <c:v>-10247900.078400001</c:v>
                </c:pt>
                <c:pt idx="17">
                  <c:v>-10716485.8695</c:v>
                </c:pt>
                <c:pt idx="18">
                  <c:v>-11405885.610200001</c:v>
                </c:pt>
                <c:pt idx="19">
                  <c:v>-12508554.623500001</c:v>
                </c:pt>
                <c:pt idx="20">
                  <c:v>-13393690.462099999</c:v>
                </c:pt>
                <c:pt idx="21">
                  <c:v>-13566401.5208</c:v>
                </c:pt>
                <c:pt idx="22">
                  <c:v>-14429887.6874</c:v>
                </c:pt>
                <c:pt idx="23">
                  <c:v>-14185284.594000001</c:v>
                </c:pt>
                <c:pt idx="24">
                  <c:v>-13937136.6866</c:v>
                </c:pt>
                <c:pt idx="25">
                  <c:v>-14240225.130000001</c:v>
                </c:pt>
                <c:pt idx="26">
                  <c:v>-14545379.634500001</c:v>
                </c:pt>
                <c:pt idx="27">
                  <c:v>-14874409.0473</c:v>
                </c:pt>
                <c:pt idx="28">
                  <c:v>-15204677.004699999</c:v>
                </c:pt>
                <c:pt idx="29">
                  <c:v>-15565131.788899999</c:v>
                </c:pt>
                <c:pt idx="30">
                  <c:v>-15935539.0823</c:v>
                </c:pt>
                <c:pt idx="31">
                  <c:v>-16002906.8026</c:v>
                </c:pt>
                <c:pt idx="32">
                  <c:v>-16048891.6823</c:v>
                </c:pt>
                <c:pt idx="33">
                  <c:v>-17097704.353700001</c:v>
                </c:pt>
                <c:pt idx="34">
                  <c:v>-17030661.068999998</c:v>
                </c:pt>
                <c:pt idx="35">
                  <c:v>-16932606.7346</c:v>
                </c:pt>
                <c:pt idx="36">
                  <c:v>-16829658.297800001</c:v>
                </c:pt>
                <c:pt idx="37">
                  <c:v>-16694284.410800001</c:v>
                </c:pt>
                <c:pt idx="38">
                  <c:v>-16548963.048800001</c:v>
                </c:pt>
                <c:pt idx="39">
                  <c:v>-16550009.979</c:v>
                </c:pt>
                <c:pt idx="40">
                  <c:v>-16366868.5517</c:v>
                </c:pt>
              </c:numCache>
            </c:numRef>
          </c:val>
          <c:smooth val="0"/>
          <c:extLst>
            <c:ext xmlns:c16="http://schemas.microsoft.com/office/drawing/2014/chart" uri="{C3380CC4-5D6E-409C-BE32-E72D297353CC}">
              <c16:uniqueId val="{00000002-8F21-44E2-87DA-6FC872428789}"/>
            </c:ext>
          </c:extLst>
        </c:ser>
        <c:ser>
          <c:idx val="3"/>
          <c:order val="3"/>
          <c:tx>
            <c:strRef>
              <c:f>total!$J$1</c:f>
              <c:strCache>
                <c:ptCount val="1"/>
                <c:pt idx="0">
                  <c:v> male-HR(LTC) </c:v>
                </c:pt>
              </c:strCache>
            </c:strRef>
          </c:tx>
          <c:spPr>
            <a:ln w="28575" cap="rnd">
              <a:solidFill>
                <a:schemeClr val="tx1"/>
              </a:solidFill>
              <a:prstDash val="sysDash"/>
              <a:round/>
            </a:ln>
            <a:effectLst/>
          </c:spPr>
          <c:marker>
            <c:symbol val="none"/>
          </c:marker>
          <c:cat>
            <c:numRef>
              <c:f>total!$A$2:$A$42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total!$J$2:$J$42</c:f>
              <c:numCache>
                <c:formatCode>_ * #,##0_ ;_ * \-#,##0_ ;_ * "-"??_ ;_ @_ </c:formatCode>
                <c:ptCount val="41"/>
                <c:pt idx="0">
                  <c:v>-2003455.0938560001</c:v>
                </c:pt>
                <c:pt idx="1">
                  <c:v>-4444005.9095360003</c:v>
                </c:pt>
                <c:pt idx="2">
                  <c:v>-5535146.9869039999</c:v>
                </c:pt>
                <c:pt idx="3">
                  <c:v>-6137452.2145220004</c:v>
                </c:pt>
                <c:pt idx="4">
                  <c:v>-7488925.3749660002</c:v>
                </c:pt>
                <c:pt idx="5">
                  <c:v>-7453573.3822060004</c:v>
                </c:pt>
                <c:pt idx="6">
                  <c:v>-9495159.6990419999</c:v>
                </c:pt>
                <c:pt idx="7">
                  <c:v>-9557407.3939340003</c:v>
                </c:pt>
                <c:pt idx="8">
                  <c:v>-9363939.5745219998</c:v>
                </c:pt>
                <c:pt idx="9">
                  <c:v>-9724638.7322320007</c:v>
                </c:pt>
                <c:pt idx="10">
                  <c:v>-10154925.91849</c:v>
                </c:pt>
                <c:pt idx="11">
                  <c:v>-10610798.36819</c:v>
                </c:pt>
                <c:pt idx="12">
                  <c:v>-11061937.263800001</c:v>
                </c:pt>
                <c:pt idx="13">
                  <c:v>-11737647.459659999</c:v>
                </c:pt>
                <c:pt idx="14">
                  <c:v>-12143423.10909</c:v>
                </c:pt>
                <c:pt idx="15">
                  <c:v>-12668700.013</c:v>
                </c:pt>
                <c:pt idx="16">
                  <c:v>-13680891.52547</c:v>
                </c:pt>
                <c:pt idx="17">
                  <c:v>-15023589.604010001</c:v>
                </c:pt>
                <c:pt idx="18">
                  <c:v>-16728193.00829</c:v>
                </c:pt>
                <c:pt idx="19">
                  <c:v>-18870204.120250002</c:v>
                </c:pt>
                <c:pt idx="20">
                  <c:v>-20673772.21926</c:v>
                </c:pt>
                <c:pt idx="21">
                  <c:v>-21869278.49721</c:v>
                </c:pt>
                <c:pt idx="22">
                  <c:v>-24124408.586989999</c:v>
                </c:pt>
                <c:pt idx="23">
                  <c:v>-24393390.87235</c:v>
                </c:pt>
                <c:pt idx="24">
                  <c:v>-26316050.17289</c:v>
                </c:pt>
                <c:pt idx="25">
                  <c:v>-26247719.008310001</c:v>
                </c:pt>
                <c:pt idx="26">
                  <c:v>-25672426.855140001</c:v>
                </c:pt>
                <c:pt idx="27">
                  <c:v>-26193683.94272</c:v>
                </c:pt>
                <c:pt idx="28">
                  <c:v>-27649650.022179998</c:v>
                </c:pt>
                <c:pt idx="29">
                  <c:v>-29550568.246849999</c:v>
                </c:pt>
                <c:pt idx="30">
                  <c:v>-31490254.321740001</c:v>
                </c:pt>
                <c:pt idx="31">
                  <c:v>-33572790.139300004</c:v>
                </c:pt>
                <c:pt idx="32">
                  <c:v>-35357144.147490002</c:v>
                </c:pt>
                <c:pt idx="33">
                  <c:v>-37867381.036530003</c:v>
                </c:pt>
                <c:pt idx="34">
                  <c:v>-40605855.58151</c:v>
                </c:pt>
                <c:pt idx="35">
                  <c:v>-41788038.949170001</c:v>
                </c:pt>
                <c:pt idx="36">
                  <c:v>-44273378.321479999</c:v>
                </c:pt>
                <c:pt idx="37">
                  <c:v>-46608360.19444</c:v>
                </c:pt>
                <c:pt idx="38">
                  <c:v>-47538936.726319999</c:v>
                </c:pt>
                <c:pt idx="39">
                  <c:v>-51245747.694430001</c:v>
                </c:pt>
                <c:pt idx="40">
                  <c:v>-53265208.276749998</c:v>
                </c:pt>
              </c:numCache>
            </c:numRef>
          </c:val>
          <c:smooth val="0"/>
          <c:extLst>
            <c:ext xmlns:c16="http://schemas.microsoft.com/office/drawing/2014/chart" uri="{C3380CC4-5D6E-409C-BE32-E72D297353CC}">
              <c16:uniqueId val="{00000003-8F21-44E2-87DA-6FC872428789}"/>
            </c:ext>
          </c:extLst>
        </c:ser>
        <c:dLbls>
          <c:showLegendKey val="0"/>
          <c:showVal val="0"/>
          <c:showCatName val="0"/>
          <c:showSerName val="0"/>
          <c:showPercent val="0"/>
          <c:showBubbleSize val="0"/>
        </c:dLbls>
        <c:smooth val="0"/>
        <c:axId val="1117557343"/>
        <c:axId val="1117583743"/>
      </c:lineChart>
      <c:catAx>
        <c:axId val="111755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83743"/>
        <c:crosses val="autoZero"/>
        <c:auto val="1"/>
        <c:lblAlgn val="ctr"/>
        <c:lblOffset val="100"/>
        <c:noMultiLvlLbl val="0"/>
      </c:catAx>
      <c:valAx>
        <c:axId val="1117583743"/>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crossAx val="111755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21A474F-7A50-F522-83E6-BF77B665E5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1444A34-D794-ABC3-A5F6-2B661E92D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AF6D03-6F1C-4755-8688-E3A315F63E9B}" type="datetimeFigureOut">
              <a:rPr lang="zh-CN" altLang="en-US" smtClean="0"/>
              <a:t>2024/8/6</a:t>
            </a:fld>
            <a:endParaRPr lang="zh-CN" altLang="en-US"/>
          </a:p>
        </p:txBody>
      </p:sp>
      <p:sp>
        <p:nvSpPr>
          <p:cNvPr id="4" name="页脚占位符 3">
            <a:extLst>
              <a:ext uri="{FF2B5EF4-FFF2-40B4-BE49-F238E27FC236}">
                <a16:creationId xmlns:a16="http://schemas.microsoft.com/office/drawing/2014/main" id="{91DCAA21-0B55-9214-B293-CD78213A03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D6661B6C-95B4-839F-B22E-582966F265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1ECC78-712C-4F38-931F-2A3E8EBF08DC}" type="slidenum">
              <a:rPr lang="zh-CN" altLang="en-US" smtClean="0"/>
              <a:t>‹#›</a:t>
            </a:fld>
            <a:endParaRPr lang="zh-CN" altLang="en-US"/>
          </a:p>
        </p:txBody>
      </p:sp>
    </p:spTree>
    <p:extLst>
      <p:ext uri="{BB962C8B-B14F-4D97-AF65-F5344CB8AC3E}">
        <p14:creationId xmlns:p14="http://schemas.microsoft.com/office/powerpoint/2010/main" val="2782545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1D6C0-1C97-46CA-9BB2-4A28AB36F263}" type="datetimeFigureOut">
              <a:rPr lang="zh-CN" altLang="en-US" smtClean="0"/>
              <a:t>2024/8/6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BD0F3-3D26-4378-AF47-558B34F4D54F}" type="slidenum">
              <a:rPr lang="zh-CN" altLang="en-US" smtClean="0"/>
              <a:t>‹#›</a:t>
            </a:fld>
            <a:endParaRPr lang="zh-CN" altLang="en-US"/>
          </a:p>
        </p:txBody>
      </p:sp>
    </p:spTree>
    <p:extLst>
      <p:ext uri="{BB962C8B-B14F-4D97-AF65-F5344CB8AC3E}">
        <p14:creationId xmlns:p14="http://schemas.microsoft.com/office/powerpoint/2010/main" val="117492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1</a:t>
            </a:fld>
            <a:endParaRPr lang="zh-CN" altLang="en-US" dirty="0"/>
          </a:p>
        </p:txBody>
      </p:sp>
    </p:spTree>
    <p:extLst>
      <p:ext uri="{BB962C8B-B14F-4D97-AF65-F5344CB8AC3E}">
        <p14:creationId xmlns:p14="http://schemas.microsoft.com/office/powerpoint/2010/main" val="356767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17</a:t>
            </a:fld>
            <a:endParaRPr lang="zh-CN" altLang="en-US" dirty="0"/>
          </a:p>
        </p:txBody>
      </p:sp>
    </p:spTree>
    <p:extLst>
      <p:ext uri="{BB962C8B-B14F-4D97-AF65-F5344CB8AC3E}">
        <p14:creationId xmlns:p14="http://schemas.microsoft.com/office/powerpoint/2010/main" val="233501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24</a:t>
            </a:fld>
            <a:endParaRPr lang="zh-CN" altLang="en-US" dirty="0"/>
          </a:p>
        </p:txBody>
      </p:sp>
    </p:spTree>
    <p:extLst>
      <p:ext uri="{BB962C8B-B14F-4D97-AF65-F5344CB8AC3E}">
        <p14:creationId xmlns:p14="http://schemas.microsoft.com/office/powerpoint/2010/main" val="244452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27</a:t>
            </a:fld>
            <a:endParaRPr lang="zh-CN" altLang="en-US" dirty="0"/>
          </a:p>
        </p:txBody>
      </p:sp>
    </p:spTree>
    <p:extLst>
      <p:ext uri="{BB962C8B-B14F-4D97-AF65-F5344CB8AC3E}">
        <p14:creationId xmlns:p14="http://schemas.microsoft.com/office/powerpoint/2010/main" val="191137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29</a:t>
            </a:fld>
            <a:endParaRPr lang="zh-CN" altLang="en-US" dirty="0"/>
          </a:p>
        </p:txBody>
      </p:sp>
    </p:spTree>
    <p:extLst>
      <p:ext uri="{BB962C8B-B14F-4D97-AF65-F5344CB8AC3E}">
        <p14:creationId xmlns:p14="http://schemas.microsoft.com/office/powerpoint/2010/main" val="196125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33</a:t>
            </a:fld>
            <a:endParaRPr lang="zh-CN" altLang="en-US" dirty="0"/>
          </a:p>
        </p:txBody>
      </p:sp>
    </p:spTree>
    <p:extLst>
      <p:ext uri="{BB962C8B-B14F-4D97-AF65-F5344CB8AC3E}">
        <p14:creationId xmlns:p14="http://schemas.microsoft.com/office/powerpoint/2010/main" val="184662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39</a:t>
            </a:fld>
            <a:endParaRPr lang="zh-CN" altLang="en-US" dirty="0"/>
          </a:p>
        </p:txBody>
      </p:sp>
    </p:spTree>
    <p:extLst>
      <p:ext uri="{BB962C8B-B14F-4D97-AF65-F5344CB8AC3E}">
        <p14:creationId xmlns:p14="http://schemas.microsoft.com/office/powerpoint/2010/main" val="203572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latin typeface="+mn-ea"/>
              </a:rPr>
              <a:t>在合約結算年齡較小時，女性未來長照費用期望折現值高于男性，原因爲女生進入長照後預期壽命高于男性，因此未來長照費用期望折現值較高；在合約結算年齡較大時，男性未來長照費用期望折現值高于女性，原因爲男性進入長照後維持無自理能力的機率更高，導致期望值更高。</a:t>
            </a:r>
            <a:endParaRPr lang="en-US" altLang="zh-TW" sz="1200" dirty="0">
              <a:solidFill>
                <a:srgbClr val="000000"/>
              </a:solidFill>
              <a:latin typeface="+mn-ea"/>
            </a:endParaRPr>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40</a:t>
            </a:fld>
            <a:endParaRPr lang="zh-CN" altLang="en-US" dirty="0"/>
          </a:p>
        </p:txBody>
      </p:sp>
    </p:spTree>
    <p:extLst>
      <p:ext uri="{BB962C8B-B14F-4D97-AF65-F5344CB8AC3E}">
        <p14:creationId xmlns:p14="http://schemas.microsoft.com/office/powerpoint/2010/main" val="315482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0000"/>
                </a:solidFill>
                <a:latin typeface="+mn-ea"/>
              </a:rPr>
              <a:t>在合約結算年齡較小時，女性未來長照費用期望折現值高于男性，原因爲女生進入長照後預期壽命高于男性，因此未來長照費用期望折現值較高；在合約結算年齡較大時，男性未來長照費用期望折現值高于女性，原因爲男性進入長照後維持無自理能力的機率更高，導致期望值更高。</a:t>
            </a:r>
            <a:endParaRPr lang="en-US" altLang="zh-TW" sz="1200" dirty="0">
              <a:solidFill>
                <a:srgbClr val="000000"/>
              </a:solidFill>
              <a:latin typeface="+mn-ea"/>
            </a:endParaRPr>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41</a:t>
            </a:fld>
            <a:endParaRPr lang="zh-CN" altLang="en-US" dirty="0"/>
          </a:p>
        </p:txBody>
      </p:sp>
    </p:spTree>
    <p:extLst>
      <p:ext uri="{BB962C8B-B14F-4D97-AF65-F5344CB8AC3E}">
        <p14:creationId xmlns:p14="http://schemas.microsoft.com/office/powerpoint/2010/main" val="73655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42</a:t>
            </a:fld>
            <a:endParaRPr lang="zh-CN" altLang="en-US" dirty="0"/>
          </a:p>
        </p:txBody>
      </p:sp>
    </p:spTree>
    <p:extLst>
      <p:ext uri="{BB962C8B-B14F-4D97-AF65-F5344CB8AC3E}">
        <p14:creationId xmlns:p14="http://schemas.microsoft.com/office/powerpoint/2010/main" val="677763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43</a:t>
            </a:fld>
            <a:endParaRPr lang="zh-CN" altLang="en-US" dirty="0"/>
          </a:p>
        </p:txBody>
      </p:sp>
    </p:spTree>
    <p:extLst>
      <p:ext uri="{BB962C8B-B14F-4D97-AF65-F5344CB8AC3E}">
        <p14:creationId xmlns:p14="http://schemas.microsoft.com/office/powerpoint/2010/main" val="346278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Comparison of Profits and Risks of Equity Release Products</a:t>
            </a:r>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a:t>
            </a:fld>
            <a:endParaRPr lang="zh-CN" altLang="en-US" dirty="0"/>
          </a:p>
        </p:txBody>
      </p:sp>
    </p:spTree>
    <p:extLst>
      <p:ext uri="{BB962C8B-B14F-4D97-AF65-F5344CB8AC3E}">
        <p14:creationId xmlns:p14="http://schemas.microsoft.com/office/powerpoint/2010/main" val="180171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44</a:t>
            </a:fld>
            <a:endParaRPr lang="zh-CN" altLang="en-US" dirty="0"/>
          </a:p>
        </p:txBody>
      </p:sp>
    </p:spTree>
    <p:extLst>
      <p:ext uri="{BB962C8B-B14F-4D97-AF65-F5344CB8AC3E}">
        <p14:creationId xmlns:p14="http://schemas.microsoft.com/office/powerpoint/2010/main" val="98421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45</a:t>
            </a:fld>
            <a:endParaRPr lang="zh-CN" altLang="en-US" dirty="0"/>
          </a:p>
        </p:txBody>
      </p:sp>
    </p:spTree>
    <p:extLst>
      <p:ext uri="{BB962C8B-B14F-4D97-AF65-F5344CB8AC3E}">
        <p14:creationId xmlns:p14="http://schemas.microsoft.com/office/powerpoint/2010/main" val="248878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CN" sz="1800" kern="100" dirty="0">
                <a:effectLst/>
                <a:latin typeface="Calibri" panose="020F0502020204030204" pitchFamily="34" charset="0"/>
                <a:ea typeface="楷体" panose="02010609060101010101" pitchFamily="49" charset="-122"/>
                <a:cs typeface="Arial" panose="020B0604020202020204" pitchFamily="34" charset="0"/>
              </a:rPr>
              <a:t>對供應商而言，由於</a:t>
            </a:r>
            <a:r>
              <a:rPr lang="en-US" altLang="zh-CN" sz="1800" kern="100" dirty="0">
                <a:effectLst/>
                <a:latin typeface="楷体" panose="02010609060101010101" pitchFamily="49" charset="-122"/>
                <a:ea typeface="PMingLiU" panose="02020500000000000000" pitchFamily="18" charset="-120"/>
                <a:cs typeface="Arial" panose="020B0604020202020204" pitchFamily="34" charset="0"/>
              </a:rPr>
              <a:t>RM</a:t>
            </a:r>
            <a:r>
              <a:rPr lang="zh-TW" altLang="zh-CN" sz="1800" kern="100" dirty="0">
                <a:effectLst/>
                <a:latin typeface="Calibri" panose="020F0502020204030204" pitchFamily="34" charset="0"/>
                <a:ea typeface="楷体" panose="02010609060101010101" pitchFamily="49" charset="-122"/>
                <a:cs typeface="Arial" panose="020B0604020202020204" pitchFamily="34" charset="0"/>
              </a:rPr>
              <a:t>爲貸款性質，在合約存續期間，貸款餘額隨著時間複利增加，幷在合約結束時進行清算。合約結束時，由于</a:t>
            </a:r>
            <a:r>
              <a:rPr lang="en-US" altLang="zh-CN" sz="1800" kern="100" dirty="0">
                <a:effectLst/>
                <a:latin typeface="楷体" panose="02010609060101010101" pitchFamily="49" charset="-122"/>
                <a:ea typeface="PMingLiU" panose="02020500000000000000" pitchFamily="18" charset="-120"/>
                <a:cs typeface="Arial" panose="020B0604020202020204" pitchFamily="34" charset="0"/>
              </a:rPr>
              <a:t>RM</a:t>
            </a:r>
            <a:r>
              <a:rPr lang="zh-TW" altLang="zh-CN" sz="1800" kern="100" dirty="0">
                <a:effectLst/>
                <a:latin typeface="Calibri" panose="020F0502020204030204" pitchFamily="34" charset="0"/>
                <a:ea typeface="楷体" panose="02010609060101010101" pitchFamily="49" charset="-122"/>
                <a:cs typeface="Arial" panose="020B0604020202020204" pitchFamily="34" charset="0"/>
              </a:rPr>
              <a:t>合約具有無負資産擔保的抵押保險，無論合約結束時房價的變動如何，供應商均能收到完整的貸款餘額，因爲即使貸款餘額超過房價，不足支付的部分仍會由抵押保險金支付。</a:t>
            </a:r>
            <a:r>
              <a:rPr lang="en-US" altLang="zh-CN" sz="1800" kern="100" dirty="0">
                <a:effectLst/>
                <a:latin typeface="楷体" panose="02010609060101010101" pitchFamily="49" charset="-122"/>
                <a:ea typeface="PMingLiU" panose="02020500000000000000" pitchFamily="18" charset="-120"/>
                <a:cs typeface="Arial" panose="020B0604020202020204" pitchFamily="34" charset="0"/>
              </a:rPr>
              <a:t>HR</a:t>
            </a:r>
            <a:r>
              <a:rPr lang="zh-TW" altLang="zh-CN" sz="1800" kern="100" dirty="0">
                <a:effectLst/>
                <a:latin typeface="Calibri" panose="020F0502020204030204" pitchFamily="34" charset="0"/>
                <a:ea typeface="楷体" panose="02010609060101010101" pitchFamily="49" charset="-122"/>
                <a:cs typeface="Arial" panose="020B0604020202020204" pitchFamily="34" charset="0"/>
              </a:rPr>
              <a:t>爲售後租回性質，合約結束時供應商和合約持有人根據房産所有權份額進行清算，無論房價如何變動，供應商只能獲得房産銷售所得。若合約結束時房價上漲，供應商除了能完全收回貸款餘額外，還能獲得房價上漲帶來的收益。若合約結束時房價下跌，供應商仍然只能獲得房産銷售金額，貸款餘額超過出售所得的部分即爲虧損，無法補足。由此可見，</a:t>
            </a:r>
            <a:r>
              <a:rPr lang="en-US" altLang="zh-CN" sz="1800" kern="100" dirty="0">
                <a:effectLst/>
                <a:latin typeface="楷体" panose="02010609060101010101" pitchFamily="49" charset="-122"/>
                <a:ea typeface="PMingLiU" panose="02020500000000000000" pitchFamily="18" charset="-120"/>
                <a:cs typeface="Arial" panose="020B0604020202020204" pitchFamily="34" charset="0"/>
              </a:rPr>
              <a:t>RM</a:t>
            </a:r>
            <a:r>
              <a:rPr lang="zh-TW" altLang="zh-CN" sz="1800" kern="100" dirty="0">
                <a:effectLst/>
                <a:latin typeface="Calibri" panose="020F0502020204030204" pitchFamily="34" charset="0"/>
                <a:ea typeface="楷体" panose="02010609060101010101" pitchFamily="49" charset="-122"/>
                <a:cs typeface="Arial" panose="020B0604020202020204" pitchFamily="34" charset="0"/>
              </a:rPr>
              <a:t>的抵押保險金降低了供應商和合約持有人面臨的房價風險和長壽風險。</a:t>
            </a:r>
            <a:r>
              <a:rPr lang="zh-TW" altLang="zh-CN" sz="1800" kern="100" dirty="0">
                <a:effectLst/>
                <a:latin typeface="Calibri" panose="020F0502020204030204" pitchFamily="34" charset="0"/>
                <a:ea typeface="PMingLiU" panose="02020500000000000000" pitchFamily="18" charset="-120"/>
                <a:cs typeface="Arial" panose="020B0604020202020204" pitchFamily="34" charset="0"/>
              </a:rPr>
              <a:t> </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供應商選擇提供</a:t>
            </a:r>
            <a:r>
              <a:rPr lang="en-US" altLang="zh-CN" sz="1800" kern="100" dirty="0">
                <a:effectLst/>
                <a:latin typeface="楷体" panose="02010609060101010101" pitchFamily="49" charset="-122"/>
                <a:ea typeface="PMingLiU" panose="02020500000000000000" pitchFamily="18" charset="-120"/>
                <a:cs typeface="Times New Roman" panose="02020603050405020304" pitchFamily="18" charset="0"/>
              </a:rPr>
              <a:t>HR</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的支付比例高於</a:t>
            </a:r>
            <a:r>
              <a:rPr lang="en-US" altLang="zh-CN" sz="1800" kern="100" dirty="0">
                <a:effectLst/>
                <a:latin typeface="楷体" panose="02010609060101010101" pitchFamily="49" charset="-122"/>
                <a:ea typeface="PMingLiU" panose="02020500000000000000" pitchFamily="18" charset="-120"/>
                <a:cs typeface="Times New Roman" panose="02020603050405020304" pitchFamily="18" charset="0"/>
              </a:rPr>
              <a:t>RM</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，且對供應商而言</a:t>
            </a:r>
            <a:r>
              <a:rPr lang="en-US" altLang="zh-CN" sz="1800" kern="100" dirty="0">
                <a:effectLst/>
                <a:latin typeface="楷体" panose="02010609060101010101" pitchFamily="49" charset="-122"/>
                <a:ea typeface="PMingLiU" panose="02020500000000000000" pitchFamily="18" charset="-120"/>
                <a:cs typeface="Times New Roman" panose="02020603050405020304" pitchFamily="18" charset="0"/>
              </a:rPr>
              <a:t>HR</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風險高於</a:t>
            </a:r>
            <a:r>
              <a:rPr lang="en-US" altLang="zh-CN" sz="1800" kern="100" dirty="0">
                <a:effectLst/>
                <a:latin typeface="楷体" panose="02010609060101010101" pitchFamily="49" charset="-122"/>
                <a:ea typeface="PMingLiU" panose="02020500000000000000" pitchFamily="18" charset="-120"/>
                <a:cs typeface="Times New Roman" panose="02020603050405020304" pitchFamily="18" charset="0"/>
              </a:rPr>
              <a:t>RM</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，因此供應商傾向于提供</a:t>
            </a:r>
            <a:r>
              <a:rPr lang="en-US" altLang="zh-CN" sz="1800" kern="100" dirty="0">
                <a:effectLst/>
                <a:latin typeface="楷体" panose="02010609060101010101" pitchFamily="49" charset="-122"/>
                <a:ea typeface="PMingLiU" panose="02020500000000000000" pitchFamily="18" charset="-120"/>
                <a:cs typeface="Times New Roman" panose="02020603050405020304" pitchFamily="18" charset="0"/>
              </a:rPr>
              <a:t>RM</a:t>
            </a:r>
            <a:r>
              <a:rPr lang="zh-TW" altLang="zh-CN" sz="1800" kern="100" dirty="0">
                <a:effectLst/>
                <a:latin typeface="Calibri" panose="020F0502020204030204" pitchFamily="34" charset="0"/>
                <a:ea typeface="楷体" panose="02010609060101010101" pitchFamily="49" charset="-122"/>
                <a:cs typeface="Times New Roman" panose="02020603050405020304" pitchFamily="18" charset="0"/>
              </a:rPr>
              <a:t>（支付比例更少，風險更小）。</a:t>
            </a:r>
            <a:endParaRPr lang="en-US" altLang="zh-TW" sz="1800" kern="100" dirty="0">
              <a:effectLst/>
              <a:latin typeface="Calibri" panose="020F0502020204030204" pitchFamily="34"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Calibri" panose="020F0502020204030204" pitchFamily="34"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Calibri" panose="020F0502020204030204" pitchFamily="34"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對于合約持有人而言，在</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RM</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合約中，房屋的所有權通常在合約結束時進行轉移。但在合約存續期間，由于房屋所有權仍在合約持有人手中，當面臨不同的情况（如房屋價格上漲），房主有解約即提前還款的權利；在合約結束時，房主仍可以選擇以現金而非出售房屋的方式償還貸款。以上措施均可避免房主失去房屋所有權。但在</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HR</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合約中，房屋所有權在合約成立時就進行轉移，且在支付金額已扣除了未來期望租金。在合約存續期間或合約結束時，通常情况下，由于回購價格（市場價格）過高，合約持有人不會選擇回購。因此，房屋所有權一旦轉移給供應商便很難再回到合約持有人手中。由此可見，雖然</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RM</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的支付比例低於</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HR</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，但</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RM</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爲合約持有人提供了保留所有權的選擇權。因此，合約持有人更傾向于選擇</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RM</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，而非</a:t>
            </a:r>
            <a:r>
              <a:rPr lang="en-US" altLang="zh-TW" sz="1800" kern="100" dirty="0">
                <a:effectLst/>
                <a:latin typeface="Calibri" panose="020F0502020204030204" pitchFamily="34" charset="0"/>
                <a:ea typeface="PMingLiU" panose="02020500000000000000" pitchFamily="18" charset="-120"/>
                <a:cs typeface="Arial" panose="020B0604020202020204" pitchFamily="34" charset="0"/>
              </a:rPr>
              <a:t>HR</a:t>
            </a:r>
            <a:r>
              <a:rPr lang="zh-TW" altLang="en-US" sz="1800" kern="100" dirty="0">
                <a:effectLst/>
                <a:latin typeface="Calibri" panose="020F0502020204030204" pitchFamily="34" charset="0"/>
                <a:ea typeface="PMingLiU" panose="02020500000000000000" pitchFamily="18" charset="-120"/>
                <a:cs typeface="Arial" panose="020B0604020202020204" pitchFamily="34" charset="0"/>
              </a:rPr>
              <a:t>。</a:t>
            </a:r>
            <a:endParaRPr lang="zh-CN" altLang="zh-CN" sz="1800" kern="100" dirty="0">
              <a:effectLst/>
              <a:latin typeface="Calibri" panose="020F0502020204030204" pitchFamily="34" charset="0"/>
              <a:ea typeface="PMingLiU" panose="02020500000000000000" pitchFamily="18" charset="-12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50</a:t>
            </a:fld>
            <a:endParaRPr lang="zh-CN" altLang="en-US" dirty="0"/>
          </a:p>
        </p:txBody>
      </p:sp>
    </p:spTree>
    <p:extLst>
      <p:ext uri="{BB962C8B-B14F-4D97-AF65-F5344CB8AC3E}">
        <p14:creationId xmlns:p14="http://schemas.microsoft.com/office/powerpoint/2010/main" val="162806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52</a:t>
            </a:fld>
            <a:endParaRPr lang="zh-CN" altLang="en-US" dirty="0"/>
          </a:p>
        </p:txBody>
      </p:sp>
    </p:spTree>
    <p:extLst>
      <p:ext uri="{BB962C8B-B14F-4D97-AF65-F5344CB8AC3E}">
        <p14:creationId xmlns:p14="http://schemas.microsoft.com/office/powerpoint/2010/main" val="180071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英國：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https://www.equityreleasecouncil.com/what-is-equity-release/</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美國：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https://www.consumerfinance.gov/ask-cfpb/are-there-different-types-of-reverse-mortgages-en-226/</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澳大利亞：</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https://download.asic.gov.au/media/1337312/Equity_release_report_exec_summary.pdf</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5</a:t>
            </a:fld>
            <a:endParaRPr lang="zh-CN" altLang="en-US" dirty="0"/>
          </a:p>
        </p:txBody>
      </p:sp>
    </p:spTree>
    <p:extLst>
      <p:ext uri="{BB962C8B-B14F-4D97-AF65-F5344CB8AC3E}">
        <p14:creationId xmlns:p14="http://schemas.microsoft.com/office/powerpoint/2010/main" val="1034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英國：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https://www.equityreleasecouncil.com/what-is-equity-release/</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美國：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https://www.consumerfinance.gov/ask-cfpb/are-there-different-types-of-reverse-mortgages-en-226/</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澳大利亞：</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https://download.asic.gov.au/media/1337312/Equity_release_report_exec_summary.pdf</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6</a:t>
            </a:fld>
            <a:endParaRPr lang="zh-CN" altLang="en-US" dirty="0"/>
          </a:p>
        </p:txBody>
      </p:sp>
    </p:spTree>
    <p:extLst>
      <p:ext uri="{BB962C8B-B14F-4D97-AF65-F5344CB8AC3E}">
        <p14:creationId xmlns:p14="http://schemas.microsoft.com/office/powerpoint/2010/main" val="303028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英國：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https://www.equityreleasecouncil.com/what-is-equity-release/</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美國：</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https://www.consumerfinance.gov/ask-cfpb/are-there-different-types-of-reverse-mortgages-en-226/</a:t>
            </a:r>
          </a:p>
          <a:p>
            <a:r>
              <a:rPr lang="zh-CN" altLang="en-US" sz="1200" dirty="0">
                <a:effectLst/>
                <a:latin typeface="Calibri" panose="020F0502020204030204" pitchFamily="34" charset="0"/>
                <a:ea typeface="楷体" panose="02010609060101010101" pitchFamily="49" charset="-122"/>
                <a:cs typeface="Times New Roman" panose="02020603050405020304" pitchFamily="18" charset="0"/>
              </a:rPr>
              <a:t>澳大利亞：</a:t>
            </a:r>
            <a:r>
              <a:rPr lang="en-US" altLang="zh-CN" sz="1200" dirty="0">
                <a:effectLst/>
                <a:latin typeface="Calibri" panose="020F0502020204030204" pitchFamily="34" charset="0"/>
                <a:ea typeface="楷体" panose="02010609060101010101" pitchFamily="49" charset="-122"/>
                <a:cs typeface="Times New Roman" panose="02020603050405020304" pitchFamily="18" charset="0"/>
              </a:rPr>
              <a:t>https://download.asic.gov.au/media/1337312/Equity_release_report_exec_summary.pdf</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7</a:t>
            </a:fld>
            <a:endParaRPr lang="zh-CN" altLang="en-US" dirty="0"/>
          </a:p>
        </p:txBody>
      </p:sp>
    </p:spTree>
    <p:extLst>
      <p:ext uri="{BB962C8B-B14F-4D97-AF65-F5344CB8AC3E}">
        <p14:creationId xmlns:p14="http://schemas.microsoft.com/office/powerpoint/2010/main" val="128573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8</a:t>
            </a:fld>
            <a:endParaRPr lang="zh-CN" altLang="en-US" dirty="0"/>
          </a:p>
        </p:txBody>
      </p:sp>
    </p:spTree>
    <p:extLst>
      <p:ext uri="{BB962C8B-B14F-4D97-AF65-F5344CB8AC3E}">
        <p14:creationId xmlns:p14="http://schemas.microsoft.com/office/powerpoint/2010/main" val="44077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12</a:t>
            </a:fld>
            <a:endParaRPr lang="zh-CN" altLang="en-US" dirty="0"/>
          </a:p>
        </p:txBody>
      </p:sp>
    </p:spTree>
    <p:extLst>
      <p:ext uri="{BB962C8B-B14F-4D97-AF65-F5344CB8AC3E}">
        <p14:creationId xmlns:p14="http://schemas.microsoft.com/office/powerpoint/2010/main" val="41638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15</a:t>
            </a:fld>
            <a:endParaRPr lang="zh-CN" altLang="en-US" dirty="0"/>
          </a:p>
        </p:txBody>
      </p:sp>
    </p:spTree>
    <p:extLst>
      <p:ext uri="{BB962C8B-B14F-4D97-AF65-F5344CB8AC3E}">
        <p14:creationId xmlns:p14="http://schemas.microsoft.com/office/powerpoint/2010/main" val="361605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2BD0F3-3D26-4378-AF47-558B34F4D54F}" type="slidenum">
              <a:rPr lang="zh-CN" altLang="en-US" smtClean="0"/>
              <a:t>16</a:t>
            </a:fld>
            <a:endParaRPr lang="zh-CN" altLang="en-US" dirty="0"/>
          </a:p>
        </p:txBody>
      </p:sp>
    </p:spTree>
    <p:extLst>
      <p:ext uri="{BB962C8B-B14F-4D97-AF65-F5344CB8AC3E}">
        <p14:creationId xmlns:p14="http://schemas.microsoft.com/office/powerpoint/2010/main" val="254318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AA9C9D-7F9E-4D85-A212-356F36DABC0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8BD5534-17BA-4B6D-B16A-E7CFF4081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2545864-0CFA-4CE4-8F4F-38D33A6D854C}"/>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3C0860A7-A8ED-4AF2-AB6D-8D79D5F293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89BE8F-F7A6-4E5C-AD14-8A90B5F852AE}"/>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221810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5C7CA-4612-45E6-A64E-F3847450691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37B3961-8379-451A-A94D-FD3487F41A2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87C997-404F-45CB-A128-8FE125B1A779}"/>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9ACCBFA1-BE0D-49D7-8E0B-A5C13C9279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E20774-A4C1-4426-AB19-9AFB63B8FA1C}"/>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330063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05539C-C6EA-4051-844E-7DCCA90F70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10FB6B-10D6-4C4F-A1FE-7FBD39BC57A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AFECA0-AF97-4456-967C-C06D03A93D5D}"/>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8D6D5D8E-BEC0-4704-8DB2-47EF44AE39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38D0BF-5D28-4128-B072-8598641FDE05}"/>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34858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A2C8A-9CC9-492A-BF90-9A5FA52185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DBFBC3-03F0-42A5-A24A-2208400AA5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25E3A4-5DB1-4B28-9287-972547EFA949}"/>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C7AEBC82-DE4B-4CF3-BFF4-661617F070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0D8CD4-3DBF-4914-9815-31F42892B84B}"/>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57354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B06B08-B874-42FB-B38C-25957476A1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47B837E-6041-478E-942F-783BCC6B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7624F07-4D83-4056-8CB2-E9DA41F2ADBD}"/>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BE0F58C3-8087-40FA-A4F7-FBC1A6F2AE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C35422-479F-402C-82F1-D88DAED3B472}"/>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397122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C82FD-C1B0-422D-808E-69F628FAA6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7A6A9C-B613-4652-8A19-C17BBFC3C7C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B58AFCE-9A33-4578-96A8-59D151BC3E1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BFADF96-F001-478A-8B04-B75A6676C2F9}"/>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6" name="页脚占位符 5">
            <a:extLst>
              <a:ext uri="{FF2B5EF4-FFF2-40B4-BE49-F238E27FC236}">
                <a16:creationId xmlns:a16="http://schemas.microsoft.com/office/drawing/2014/main" id="{E59C19B7-C8B4-4F38-819A-A38780A097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B508A5-2602-43DF-B7B8-AB3D93A8FE7B}"/>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57073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6CA7FB-A3E8-4D79-A4C8-2A626B3B5F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CFE12EB-EC49-40D1-998D-77B9AED8F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321384C-745C-4E80-8508-7D83D757DF4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BB0C5C5-16B7-4CFC-8340-55ECE10AA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85F3F72-0E22-485A-8A8C-36D813B03D1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B6695A4-D203-4A8B-8F3E-05C9AECA745F}"/>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8" name="页脚占位符 7">
            <a:extLst>
              <a:ext uri="{FF2B5EF4-FFF2-40B4-BE49-F238E27FC236}">
                <a16:creationId xmlns:a16="http://schemas.microsoft.com/office/drawing/2014/main" id="{ECAA65F3-492C-4012-B102-DFB996409B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154BB0A-228A-4839-8F87-D5DEFF034E6B}"/>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316240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244A8-AEDF-4A71-8512-9CE171231D9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5F83DA-AA85-4329-A9ED-43FB3A53A106}"/>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4" name="页脚占位符 3">
            <a:extLst>
              <a:ext uri="{FF2B5EF4-FFF2-40B4-BE49-F238E27FC236}">
                <a16:creationId xmlns:a16="http://schemas.microsoft.com/office/drawing/2014/main" id="{F3F3BCA5-063C-4D17-8A4B-3B49C7BA676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2013BD-BCF6-4E8D-A09F-041099C22DD2}"/>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208219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446EF4-5699-4702-9F08-8A6CAACFBFEA}"/>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3" name="页脚占位符 2">
            <a:extLst>
              <a:ext uri="{FF2B5EF4-FFF2-40B4-BE49-F238E27FC236}">
                <a16:creationId xmlns:a16="http://schemas.microsoft.com/office/drawing/2014/main" id="{1A7B909C-C1E6-4CAE-9D18-FD268A4574F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84048E8-EEFD-4495-9CC8-14F4BE63A394}"/>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293293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508EE8F-C78A-40E2-8C22-1CCAD64F439E}"/>
              </a:ext>
            </a:extLst>
          </p:cNvPr>
          <p:cNvGrpSpPr/>
          <p:nvPr userDrawn="1"/>
        </p:nvGrpSpPr>
        <p:grpSpPr>
          <a:xfrm>
            <a:off x="0" y="0"/>
            <a:ext cx="12192000" cy="1247266"/>
            <a:chOff x="-9375870" y="977295"/>
            <a:chExt cx="17537595" cy="1794132"/>
          </a:xfrm>
        </p:grpSpPr>
        <p:sp>
          <p:nvSpPr>
            <p:cNvPr id="13" name="弧形 12">
              <a:extLst>
                <a:ext uri="{FF2B5EF4-FFF2-40B4-BE49-F238E27FC236}">
                  <a16:creationId xmlns:a16="http://schemas.microsoft.com/office/drawing/2014/main" id="{831B98BF-8B6A-4322-8730-EFEC57824418}"/>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E6330D79-8ACB-4CAC-A1BB-16163FBA798D}"/>
                </a:ext>
              </a:extLst>
            </p:cNvPr>
            <p:cNvGrpSpPr/>
            <p:nvPr/>
          </p:nvGrpSpPr>
          <p:grpSpPr>
            <a:xfrm>
              <a:off x="-9375870" y="2268060"/>
              <a:ext cx="17537595" cy="5240"/>
              <a:chOff x="-9375870" y="2268060"/>
              <a:chExt cx="17537595" cy="5240"/>
            </a:xfrm>
          </p:grpSpPr>
          <p:cxnSp>
            <p:nvCxnSpPr>
              <p:cNvPr id="15" name="直接连接符 14">
                <a:extLst>
                  <a:ext uri="{FF2B5EF4-FFF2-40B4-BE49-F238E27FC236}">
                    <a16:creationId xmlns:a16="http://schemas.microsoft.com/office/drawing/2014/main" id="{118EA0C3-7891-4350-A165-2702917BEC66}"/>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88CBACA-8C2B-4D6D-BDBF-B118D73827E3}"/>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9" name="图片 18">
            <a:extLst>
              <a:ext uri="{FF2B5EF4-FFF2-40B4-BE49-F238E27FC236}">
                <a16:creationId xmlns:a16="http://schemas.microsoft.com/office/drawing/2014/main" id="{233D78A8-895B-48B5-AA83-2E761ED67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82" t="39443" r="44445" b="39443"/>
          <a:stretch/>
        </p:blipFill>
        <p:spPr>
          <a:xfrm>
            <a:off x="373947" y="31532"/>
            <a:ext cx="777408" cy="826215"/>
          </a:xfrm>
          <a:prstGeom prst="rect">
            <a:avLst/>
          </a:prstGeom>
        </p:spPr>
      </p:pic>
      <p:grpSp>
        <p:nvGrpSpPr>
          <p:cNvPr id="2" name="组合 1">
            <a:extLst>
              <a:ext uri="{FF2B5EF4-FFF2-40B4-BE49-F238E27FC236}">
                <a16:creationId xmlns:a16="http://schemas.microsoft.com/office/drawing/2014/main" id="{1F96399C-3F10-5ED5-CAA1-2EA0483CF054}"/>
              </a:ext>
            </a:extLst>
          </p:cNvPr>
          <p:cNvGrpSpPr/>
          <p:nvPr userDrawn="1"/>
        </p:nvGrpSpPr>
        <p:grpSpPr>
          <a:xfrm>
            <a:off x="10153442" y="24982"/>
            <a:ext cx="1198800" cy="1198800"/>
            <a:chOff x="5232713" y="1001744"/>
            <a:chExt cx="1726574" cy="1726572"/>
          </a:xfrm>
        </p:grpSpPr>
        <p:grpSp>
          <p:nvGrpSpPr>
            <p:cNvPr id="3" name="组合 2">
              <a:extLst>
                <a:ext uri="{FF2B5EF4-FFF2-40B4-BE49-F238E27FC236}">
                  <a16:creationId xmlns:a16="http://schemas.microsoft.com/office/drawing/2014/main" id="{818E3A1D-665E-FFE2-189F-94F4061DB81D}"/>
                </a:ext>
              </a:extLst>
            </p:cNvPr>
            <p:cNvGrpSpPr/>
            <p:nvPr/>
          </p:nvGrpSpPr>
          <p:grpSpPr>
            <a:xfrm>
              <a:off x="5232713" y="1001744"/>
              <a:ext cx="1726574" cy="1726572"/>
              <a:chOff x="5232713" y="1001744"/>
              <a:chExt cx="1726574" cy="1726572"/>
            </a:xfrm>
          </p:grpSpPr>
          <p:sp>
            <p:nvSpPr>
              <p:cNvPr id="5" name="椭圆 4">
                <a:extLst>
                  <a:ext uri="{FF2B5EF4-FFF2-40B4-BE49-F238E27FC236}">
                    <a16:creationId xmlns:a16="http://schemas.microsoft.com/office/drawing/2014/main" id="{7B26205F-A38A-5659-0B73-17FE7603EA64}"/>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B2F7BE0-2BCF-A6A8-7A80-97D6CEE62D09}"/>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4">
              <a:extLst>
                <a:ext uri="{FF2B5EF4-FFF2-40B4-BE49-F238E27FC236}">
                  <a16:creationId xmlns:a16="http://schemas.microsoft.com/office/drawing/2014/main" id="{B8444B72-2EF0-5600-4C7C-3BBE7E2CD89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60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EC17-1B09-4AEF-A22F-E9D2C5CBDE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EB2EE4-5A96-4058-8FC8-45E80CC23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6D6EFB-1976-4469-B731-73B9E03C3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948684-9933-4548-99DD-624838A165A0}"/>
              </a:ext>
            </a:extLst>
          </p:cNvPr>
          <p:cNvSpPr>
            <a:spLocks noGrp="1"/>
          </p:cNvSpPr>
          <p:nvPr>
            <p:ph type="dt" sz="half" idx="10"/>
          </p:nvPr>
        </p:nvSpPr>
        <p:spPr/>
        <p:txBody>
          <a:bodyPr/>
          <a:lstStyle/>
          <a:p>
            <a:fld id="{978EE6C3-8EB8-4A2B-9FF0-BA167BFCA0FA}" type="datetimeFigureOut">
              <a:rPr lang="zh-CN" altLang="en-US" smtClean="0"/>
              <a:t>2024/8/6</a:t>
            </a:fld>
            <a:endParaRPr lang="zh-CN" altLang="en-US"/>
          </a:p>
        </p:txBody>
      </p:sp>
      <p:sp>
        <p:nvSpPr>
          <p:cNvPr id="6" name="页脚占位符 5">
            <a:extLst>
              <a:ext uri="{FF2B5EF4-FFF2-40B4-BE49-F238E27FC236}">
                <a16:creationId xmlns:a16="http://schemas.microsoft.com/office/drawing/2014/main" id="{113923C1-4FAD-438B-82F1-B8B40FE808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69C761-DEDC-445B-9CF7-3D76D06629CA}"/>
              </a:ext>
            </a:extLst>
          </p:cNvPr>
          <p:cNvSpPr>
            <a:spLocks noGrp="1"/>
          </p:cNvSpPr>
          <p:nvPr>
            <p:ph type="sldNum" sz="quarter" idx="12"/>
          </p:nvPr>
        </p:nvSpPr>
        <p:spPr/>
        <p:txBody>
          <a:bodyPr/>
          <a:lstStyle/>
          <a:p>
            <a:fld id="{B76D0385-4779-4FB0-A36D-649251C88A08}" type="slidenum">
              <a:rPr lang="zh-CN" altLang="en-US" smtClean="0"/>
              <a:t>‹#›</a:t>
            </a:fld>
            <a:endParaRPr lang="zh-CN" altLang="en-US"/>
          </a:p>
        </p:txBody>
      </p:sp>
    </p:spTree>
    <p:extLst>
      <p:ext uri="{BB962C8B-B14F-4D97-AF65-F5344CB8AC3E}">
        <p14:creationId xmlns:p14="http://schemas.microsoft.com/office/powerpoint/2010/main" val="29765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22379E-D25A-4FFE-AFBB-D96F8A575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5D06D84-3924-4B56-A9E8-4A60F3FB7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242D9E-DBCF-459E-97BA-6785A2F23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EE6C3-8EB8-4A2B-9FF0-BA167BFCA0FA}"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10E4A24B-25CC-4A7C-A821-B1313EC6B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31AC89F-57D6-402E-B0DF-D3ADBA143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0385-4779-4FB0-A36D-649251C88A08}" type="slidenum">
              <a:rPr lang="zh-CN" altLang="en-US" smtClean="0"/>
              <a:t>‹#›</a:t>
            </a:fld>
            <a:endParaRPr lang="zh-CN" altLang="en-US"/>
          </a:p>
        </p:txBody>
      </p:sp>
      <p:sp>
        <p:nvSpPr>
          <p:cNvPr id="7" name="矩形 6">
            <a:extLst>
              <a:ext uri="{FF2B5EF4-FFF2-40B4-BE49-F238E27FC236}">
                <a16:creationId xmlns:a16="http://schemas.microsoft.com/office/drawing/2014/main" id="{FFD16FA0-520E-4680-98F2-1D40CAC975A9}"/>
              </a:ext>
            </a:extLst>
          </p:cNvPr>
          <p:cNvSpPr/>
          <p:nvPr userDrawn="1"/>
        </p:nvSpPr>
        <p:spPr>
          <a:xfrm>
            <a:off x="-2" y="-1"/>
            <a:ext cx="12191998" cy="6857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3624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0.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image" Target="../media/image2.png"/><Relationship Id="rId7" Type="http://schemas.openxmlformats.org/officeDocument/2006/relationships/image" Target="../media/image30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320.png"/></Relationships>
</file>

<file path=ppt/slides/_rels/slide24.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png"/><Relationship Id="rId7" Type="http://schemas.openxmlformats.org/officeDocument/2006/relationships/image" Target="../media/image3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360.png"/></Relationships>
</file>

<file path=ppt/slides/_rels/slide25.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png"/><Relationship Id="rId7" Type="http://schemas.openxmlformats.org/officeDocument/2006/relationships/image" Target="../media/image29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microsoft.com/office/2007/relationships/hdphoto" Target="../media/hdphoto1.wdp"/><Relationship Id="rId9" Type="http://schemas.openxmlformats.org/officeDocument/2006/relationships/image" Target="../media/image310.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10"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500.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3.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6.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8.xml"/><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png"/><Relationship Id="rId7"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0.xml"/><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3.xml"/><Relationship Id="rId5" Type="http://schemas.microsoft.com/office/2007/relationships/hdphoto" Target="../media/hdphoto1.wdp"/><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5.xml"/><Relationship Id="rId5" Type="http://schemas.microsoft.com/office/2007/relationships/hdphoto" Target="../media/hdphoto1.wdp"/><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7.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3.png"/><Relationship Id="rId7"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9.xml"/><Relationship Id="rId5" Type="http://schemas.microsoft.com/office/2007/relationships/hdphoto" Target="../media/hdphoto1.wdp"/><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7.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9.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7FF4-5D0A-058A-5F1C-D71ECDD6CD35}"/>
            </a:ext>
          </a:extLst>
        </p:cNvPr>
        <p:cNvGrpSpPr/>
        <p:nvPr/>
      </p:nvGrpSpPr>
      <p:grpSpPr>
        <a:xfrm>
          <a:off x="0" y="0"/>
          <a:ext cx="0" cy="0"/>
          <a:chOff x="0" y="0"/>
          <a:chExt cx="0" cy="0"/>
        </a:xfrm>
      </p:grpSpPr>
      <p:grpSp>
        <p:nvGrpSpPr>
          <p:cNvPr id="3" name="组合 2">
            <a:extLst>
              <a:ext uri="{FF2B5EF4-FFF2-40B4-BE49-F238E27FC236}">
                <a16:creationId xmlns:a16="http://schemas.microsoft.com/office/drawing/2014/main" id="{8685558A-1E7B-7E58-1CD0-BA7BA7221B39}"/>
              </a:ext>
            </a:extLst>
          </p:cNvPr>
          <p:cNvGrpSpPr/>
          <p:nvPr/>
        </p:nvGrpSpPr>
        <p:grpSpPr>
          <a:xfrm>
            <a:off x="4" y="977295"/>
            <a:ext cx="12191996" cy="1794132"/>
            <a:chOff x="4" y="977295"/>
            <a:chExt cx="12191996" cy="1794132"/>
          </a:xfrm>
        </p:grpSpPr>
        <p:sp>
          <p:nvSpPr>
            <p:cNvPr id="8" name="弧形 7">
              <a:extLst>
                <a:ext uri="{FF2B5EF4-FFF2-40B4-BE49-F238E27FC236}">
                  <a16:creationId xmlns:a16="http://schemas.microsoft.com/office/drawing/2014/main" id="{09363CDF-9E00-34AB-4357-7DE4672EC52C}"/>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51D2271E-E554-D231-D36F-5901BFE9F1A4}"/>
                </a:ext>
              </a:extLst>
            </p:cNvPr>
            <p:cNvGrpSpPr/>
            <p:nvPr/>
          </p:nvGrpSpPr>
          <p:grpSpPr>
            <a:xfrm>
              <a:off x="4" y="2268060"/>
              <a:ext cx="12191996" cy="5240"/>
              <a:chOff x="4" y="2268060"/>
              <a:chExt cx="12191996" cy="5240"/>
            </a:xfrm>
          </p:grpSpPr>
          <p:cxnSp>
            <p:nvCxnSpPr>
              <p:cNvPr id="10" name="直接连接符 9">
                <a:extLst>
                  <a:ext uri="{FF2B5EF4-FFF2-40B4-BE49-F238E27FC236}">
                    <a16:creationId xmlns:a16="http://schemas.microsoft.com/office/drawing/2014/main" id="{63050461-86DB-2EFD-DA97-FA50F5CC5C92}"/>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091E232-A92E-B427-B7EC-0C542B36CC3B}"/>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36" name="文本框 35">
            <a:extLst>
              <a:ext uri="{FF2B5EF4-FFF2-40B4-BE49-F238E27FC236}">
                <a16:creationId xmlns:a16="http://schemas.microsoft.com/office/drawing/2014/main" id="{E87BDC5D-E397-0788-3C47-6DAD98E99472}"/>
              </a:ext>
            </a:extLst>
          </p:cNvPr>
          <p:cNvSpPr txBox="1"/>
          <p:nvPr/>
        </p:nvSpPr>
        <p:spPr>
          <a:xfrm>
            <a:off x="3012301" y="2823872"/>
            <a:ext cx="6161018" cy="923330"/>
          </a:xfrm>
          <a:prstGeom prst="rect">
            <a:avLst/>
          </a:prstGeom>
          <a:noFill/>
        </p:spPr>
        <p:txBody>
          <a:bodyPr wrap="square" rtlCol="0">
            <a:spAutoFit/>
          </a:bodyPr>
          <a:lstStyle/>
          <a:p>
            <a:pPr algn="dist"/>
            <a:r>
              <a:rPr lang="zh-CN" altLang="en-US" sz="5400" b="1" dirty="0">
                <a:solidFill>
                  <a:srgbClr val="1F3762"/>
                </a:solidFill>
                <a:latin typeface="字体视界-NWE粗楷体" panose="02000500000000000000" pitchFamily="2" charset="-122"/>
                <a:ea typeface="字体视界-NWE粗楷体" panose="02000500000000000000" pitchFamily="2" charset="-122"/>
              </a:rPr>
              <a:t>畢業論文口試審查</a:t>
            </a:r>
          </a:p>
        </p:txBody>
      </p:sp>
      <p:sp>
        <p:nvSpPr>
          <p:cNvPr id="37" name="文本框 36">
            <a:extLst>
              <a:ext uri="{FF2B5EF4-FFF2-40B4-BE49-F238E27FC236}">
                <a16:creationId xmlns:a16="http://schemas.microsoft.com/office/drawing/2014/main" id="{A55E3130-96E4-FE35-8101-F1E1BC8D1621}"/>
              </a:ext>
            </a:extLst>
          </p:cNvPr>
          <p:cNvSpPr txBox="1"/>
          <p:nvPr/>
        </p:nvSpPr>
        <p:spPr>
          <a:xfrm>
            <a:off x="2090985" y="3947283"/>
            <a:ext cx="8022699" cy="584775"/>
          </a:xfrm>
          <a:prstGeom prst="rect">
            <a:avLst/>
          </a:prstGeom>
          <a:noFill/>
        </p:spPr>
        <p:txBody>
          <a:bodyPr wrap="square" rtlCol="0">
            <a:spAutoFit/>
          </a:bodyPr>
          <a:lstStyle/>
          <a:p>
            <a:pPr algn="dist"/>
            <a:r>
              <a:rPr lang="zh-CN" altLang="en-US" sz="3200" dirty="0">
                <a:solidFill>
                  <a:srgbClr val="1F3762"/>
                </a:solidFill>
                <a:latin typeface="字体视界-NWE粗楷体" panose="02000500000000000000" pitchFamily="2" charset="-122"/>
                <a:ea typeface="字体视界-NWE粗楷体" panose="02000500000000000000" pitchFamily="2" charset="-122"/>
              </a:rPr>
              <a:t>題目：房屋股權釋放産品的收益與風險比較</a:t>
            </a:r>
          </a:p>
        </p:txBody>
      </p:sp>
      <p:sp>
        <p:nvSpPr>
          <p:cNvPr id="38" name="文本框 37">
            <a:extLst>
              <a:ext uri="{FF2B5EF4-FFF2-40B4-BE49-F238E27FC236}">
                <a16:creationId xmlns:a16="http://schemas.microsoft.com/office/drawing/2014/main" id="{44C76081-0BB4-67AA-EE5D-3382F7B4D728}"/>
              </a:ext>
            </a:extLst>
          </p:cNvPr>
          <p:cNvSpPr txBox="1"/>
          <p:nvPr/>
        </p:nvSpPr>
        <p:spPr>
          <a:xfrm>
            <a:off x="3582847" y="4732138"/>
            <a:ext cx="5019926" cy="523220"/>
          </a:xfrm>
          <a:prstGeom prst="rect">
            <a:avLst/>
          </a:prstGeom>
          <a:noFill/>
        </p:spPr>
        <p:txBody>
          <a:bodyPr wrap="square" rtlCol="0">
            <a:spAutoFit/>
          </a:bodyPr>
          <a:lstStyle/>
          <a:p>
            <a:pPr algn="dist"/>
            <a:r>
              <a:rPr lang="zh-CN" altLang="en-US" sz="2800" dirty="0">
                <a:solidFill>
                  <a:srgbClr val="1F3762"/>
                </a:solidFill>
                <a:latin typeface="字体视界-NWE粗楷体" panose="02000500000000000000" pitchFamily="2" charset="-122"/>
                <a:ea typeface="字体视界-NWE粗楷体" panose="02000500000000000000" pitchFamily="2" charset="-122"/>
              </a:rPr>
              <a:t>系所：資訊管理與財務金融學</a:t>
            </a:r>
          </a:p>
        </p:txBody>
      </p:sp>
      <p:sp>
        <p:nvSpPr>
          <p:cNvPr id="39" name="文本框 38">
            <a:extLst>
              <a:ext uri="{FF2B5EF4-FFF2-40B4-BE49-F238E27FC236}">
                <a16:creationId xmlns:a16="http://schemas.microsoft.com/office/drawing/2014/main" id="{21E01E9B-CC54-EB6D-4A0F-592A8D14759A}"/>
              </a:ext>
            </a:extLst>
          </p:cNvPr>
          <p:cNvSpPr txBox="1"/>
          <p:nvPr/>
        </p:nvSpPr>
        <p:spPr>
          <a:xfrm>
            <a:off x="4030224" y="5655564"/>
            <a:ext cx="1522416" cy="400110"/>
          </a:xfrm>
          <a:prstGeom prst="rect">
            <a:avLst/>
          </a:prstGeom>
          <a:noFill/>
        </p:spPr>
        <p:txBody>
          <a:bodyPr wrap="square" rtlCol="0">
            <a:spAutoFit/>
          </a:bodyPr>
          <a:lstStyle/>
          <a:p>
            <a:r>
              <a:rPr lang="zh-CN" altLang="en-US" sz="2000" dirty="0">
                <a:solidFill>
                  <a:srgbClr val="1F3762"/>
                </a:solidFill>
                <a:latin typeface="字体视界-NWE粗楷体" panose="02000500000000000000" pitchFamily="2" charset="-122"/>
                <a:ea typeface="字体视界-NWE粗楷体" panose="02000500000000000000" pitchFamily="2" charset="-122"/>
              </a:rPr>
              <a:t>學生：何維</a:t>
            </a:r>
          </a:p>
        </p:txBody>
      </p:sp>
      <p:sp>
        <p:nvSpPr>
          <p:cNvPr id="40" name="文本框 39">
            <a:extLst>
              <a:ext uri="{FF2B5EF4-FFF2-40B4-BE49-F238E27FC236}">
                <a16:creationId xmlns:a16="http://schemas.microsoft.com/office/drawing/2014/main" id="{55966590-5600-1D30-7885-4575362B60CC}"/>
              </a:ext>
            </a:extLst>
          </p:cNvPr>
          <p:cNvSpPr txBox="1"/>
          <p:nvPr/>
        </p:nvSpPr>
        <p:spPr>
          <a:xfrm>
            <a:off x="6440048" y="5655564"/>
            <a:ext cx="3197073" cy="400110"/>
          </a:xfrm>
          <a:prstGeom prst="rect">
            <a:avLst/>
          </a:prstGeom>
          <a:noFill/>
        </p:spPr>
        <p:txBody>
          <a:bodyPr wrap="square" rtlCol="0">
            <a:spAutoFit/>
          </a:bodyPr>
          <a:lstStyle/>
          <a:p>
            <a:r>
              <a:rPr lang="zh-CN" altLang="en-US" sz="2000" dirty="0">
                <a:solidFill>
                  <a:srgbClr val="1F3762"/>
                </a:solidFill>
                <a:latin typeface="字体视界-NWE粗楷体" panose="02000500000000000000" pitchFamily="2" charset="-122"/>
                <a:ea typeface="字体视界-NWE粗楷体" panose="02000500000000000000" pitchFamily="2" charset="-122"/>
              </a:rPr>
              <a:t>指導教授：戴天時  黃星華  </a:t>
            </a:r>
          </a:p>
        </p:txBody>
      </p:sp>
      <p:pic>
        <p:nvPicPr>
          <p:cNvPr id="42" name="图片 41">
            <a:extLst>
              <a:ext uri="{FF2B5EF4-FFF2-40B4-BE49-F238E27FC236}">
                <a16:creationId xmlns:a16="http://schemas.microsoft.com/office/drawing/2014/main" id="{4ABBE5DD-43DB-EB39-771E-637705FE1A32}"/>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582847" y="5538540"/>
            <a:ext cx="468000" cy="517134"/>
          </a:xfrm>
          <a:prstGeom prst="rect">
            <a:avLst/>
          </a:prstGeom>
        </p:spPr>
      </p:pic>
      <p:pic>
        <p:nvPicPr>
          <p:cNvPr id="44" name="图片 43">
            <a:extLst>
              <a:ext uri="{FF2B5EF4-FFF2-40B4-BE49-F238E27FC236}">
                <a16:creationId xmlns:a16="http://schemas.microsoft.com/office/drawing/2014/main" id="{30BDF15B-CF56-2ADD-25F2-BF175509290F}"/>
              </a:ext>
            </a:extLst>
          </p:cNvPr>
          <p:cNvPicPr>
            <a:picLocks noChangeAspect="1"/>
          </p:cNvPicPr>
          <p:nvPr/>
        </p:nvPicPr>
        <p:blipFill rotWithShape="1">
          <a:blip r:embed="rId4">
            <a:extLst>
              <a:ext uri="{28A0092B-C50C-407E-A947-70E740481C1C}">
                <a14:useLocalDpi xmlns:a14="http://schemas.microsoft.com/office/drawing/2010/main" val="0"/>
              </a:ext>
            </a:extLst>
          </a:blip>
          <a:srcRect l="44382" t="39443" r="44445" b="39443"/>
          <a:stretch/>
        </p:blipFill>
        <p:spPr>
          <a:xfrm>
            <a:off x="5988023" y="5558291"/>
            <a:ext cx="468000" cy="497383"/>
          </a:xfrm>
          <a:prstGeom prst="rect">
            <a:avLst/>
          </a:prstGeom>
        </p:spPr>
      </p:pic>
      <p:grpSp>
        <p:nvGrpSpPr>
          <p:cNvPr id="12" name="组合 11">
            <a:extLst>
              <a:ext uri="{FF2B5EF4-FFF2-40B4-BE49-F238E27FC236}">
                <a16:creationId xmlns:a16="http://schemas.microsoft.com/office/drawing/2014/main" id="{DE61D0BA-32DD-65AA-A7A9-05A7D05BFFB1}"/>
              </a:ext>
            </a:extLst>
          </p:cNvPr>
          <p:cNvGrpSpPr/>
          <p:nvPr/>
        </p:nvGrpSpPr>
        <p:grpSpPr>
          <a:xfrm>
            <a:off x="5232713" y="1001744"/>
            <a:ext cx="1726574" cy="1726572"/>
            <a:chOff x="5232713" y="1001744"/>
            <a:chExt cx="1726574" cy="1726572"/>
          </a:xfrm>
        </p:grpSpPr>
        <p:grpSp>
          <p:nvGrpSpPr>
            <p:cNvPr id="13" name="组合 12">
              <a:extLst>
                <a:ext uri="{FF2B5EF4-FFF2-40B4-BE49-F238E27FC236}">
                  <a16:creationId xmlns:a16="http://schemas.microsoft.com/office/drawing/2014/main" id="{5F21D32F-C856-50B7-6BFB-72F54F6C3CF1}"/>
                </a:ext>
              </a:extLst>
            </p:cNvPr>
            <p:cNvGrpSpPr/>
            <p:nvPr/>
          </p:nvGrpSpPr>
          <p:grpSpPr>
            <a:xfrm>
              <a:off x="5232713" y="1001744"/>
              <a:ext cx="1726574" cy="1726572"/>
              <a:chOff x="5232713" y="1001744"/>
              <a:chExt cx="1726574" cy="1726572"/>
            </a:xfrm>
          </p:grpSpPr>
          <p:sp>
            <p:nvSpPr>
              <p:cNvPr id="16" name="椭圆 15">
                <a:extLst>
                  <a:ext uri="{FF2B5EF4-FFF2-40B4-BE49-F238E27FC236}">
                    <a16:creationId xmlns:a16="http://schemas.microsoft.com/office/drawing/2014/main" id="{071CED0B-05D9-F60B-5A18-A4E0BD5C121C}"/>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C495FFC-B783-52A7-9C5D-4BC8CE58350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Picture 4">
              <a:extLst>
                <a:ext uri="{FF2B5EF4-FFF2-40B4-BE49-F238E27FC236}">
                  <a16:creationId xmlns:a16="http://schemas.microsoft.com/office/drawing/2014/main" id="{4759183B-6B2C-75AE-3081-F63D5FD3712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82501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9CCA-4789-9C4B-11FF-85255A6CA9D5}"/>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5C0CBC1F-71CB-D32E-C494-E35C8F3096C4}"/>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D137EEEC-E120-DA89-57D7-B71F733F8B2B}"/>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EE1722CA-FE2D-A8E1-78E9-DF7715E656F4}"/>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CA9A850F-6232-D1B9-0082-33E266051770}"/>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BF64D2D-6C04-D5B3-24CA-3DC0356FB491}"/>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2908D811-1856-E37B-1A38-585CFF090C00}"/>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60F05F8C-C457-0152-9519-99A54D71EBB6}"/>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D552839A-F602-3D67-97A1-DA1A37C068D5}"/>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D0C2B9BD-DD4F-433E-C71F-DB9EE318355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AB89C34-0975-9AFF-721D-02F7CB9ABC8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E3F0D1B-DAC5-B455-810B-36D7BCB1421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0CD00017-E372-7E9B-4500-0797FAC0F8C7}"/>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研究結果</a:t>
            </a:r>
          </a:p>
        </p:txBody>
      </p:sp>
      <p:sp>
        <p:nvSpPr>
          <p:cNvPr id="3" name="矩形 1">
            <a:extLst>
              <a:ext uri="{FF2B5EF4-FFF2-40B4-BE49-F238E27FC236}">
                <a16:creationId xmlns:a16="http://schemas.microsoft.com/office/drawing/2014/main" id="{99262485-D8E0-CD74-5004-FDBB7DD75DE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grpSp>
        <p:nvGrpSpPr>
          <p:cNvPr id="4" name="组合 3">
            <a:extLst>
              <a:ext uri="{FF2B5EF4-FFF2-40B4-BE49-F238E27FC236}">
                <a16:creationId xmlns:a16="http://schemas.microsoft.com/office/drawing/2014/main" id="{578B715D-D96A-278E-4296-16DE74088275}"/>
              </a:ext>
            </a:extLst>
          </p:cNvPr>
          <p:cNvGrpSpPr/>
          <p:nvPr/>
        </p:nvGrpSpPr>
        <p:grpSpPr>
          <a:xfrm>
            <a:off x="1421976" y="1326638"/>
            <a:ext cx="10079999" cy="5200853"/>
            <a:chOff x="2954338" y="1279908"/>
            <a:chExt cx="8152473" cy="4895865"/>
          </a:xfrm>
        </p:grpSpPr>
        <p:sp>
          <p:nvSpPr>
            <p:cNvPr id="5" name="矩形 4">
              <a:extLst>
                <a:ext uri="{FF2B5EF4-FFF2-40B4-BE49-F238E27FC236}">
                  <a16:creationId xmlns:a16="http://schemas.microsoft.com/office/drawing/2014/main" id="{30FF001B-49C3-EF95-EFF2-373662EDB537}"/>
                </a:ext>
              </a:extLst>
            </p:cNvPr>
            <p:cNvSpPr>
              <a:spLocks noChangeArrowheads="1"/>
            </p:cNvSpPr>
            <p:nvPr/>
          </p:nvSpPr>
          <p:spPr bwMode="auto">
            <a:xfrm>
              <a:off x="2954338" y="1794120"/>
              <a:ext cx="8152473" cy="438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1F3762"/>
                  </a:solidFill>
                  <a:cs typeface="+mn-ea"/>
                  <a:sym typeface="+mn-lt"/>
                </a:rPr>
                <a:t>（</a:t>
              </a:r>
              <a:r>
                <a:rPr lang="en-US" altLang="zh-CN" sz="2000" dirty="0">
                  <a:solidFill>
                    <a:srgbClr val="1F3762"/>
                  </a:solidFill>
                  <a:cs typeface="+mn-ea"/>
                  <a:sym typeface="+mn-lt"/>
                </a:rPr>
                <a:t>1</a:t>
              </a:r>
              <a:r>
                <a:rPr lang="zh-CN" altLang="en-US" sz="2000" dirty="0">
                  <a:solidFill>
                    <a:srgbClr val="1F3762"/>
                  </a:solidFill>
                  <a:cs typeface="+mn-ea"/>
                  <a:sym typeface="+mn-lt"/>
                </a:rPr>
                <a:t>）</a:t>
              </a:r>
              <a:r>
                <a:rPr lang="en-US" altLang="zh-CN" sz="2000" dirty="0">
                  <a:solidFill>
                    <a:srgbClr val="1F3762"/>
                  </a:solidFill>
                  <a:cs typeface="+mn-ea"/>
                  <a:sym typeface="+mn-lt"/>
                </a:rPr>
                <a:t>RM</a:t>
              </a:r>
              <a:r>
                <a:rPr lang="zh-CN" altLang="en-US" sz="2000" dirty="0">
                  <a:solidFill>
                    <a:srgbClr val="1F3762"/>
                  </a:solidFill>
                  <a:cs typeface="+mn-ea"/>
                  <a:sym typeface="+mn-lt"/>
                </a:rPr>
                <a:t>和</a:t>
              </a:r>
              <a:r>
                <a:rPr lang="en-US" altLang="zh-CN" sz="2000" dirty="0">
                  <a:solidFill>
                    <a:srgbClr val="1F3762"/>
                  </a:solidFill>
                  <a:cs typeface="+mn-ea"/>
                  <a:sym typeface="+mn-lt"/>
                </a:rPr>
                <a:t>HR</a:t>
              </a:r>
              <a:r>
                <a:rPr lang="zh-CN" altLang="en-US" sz="2000" dirty="0">
                  <a:solidFill>
                    <a:srgbClr val="1F3762"/>
                  </a:solidFill>
                  <a:cs typeface="+mn-ea"/>
                  <a:sym typeface="+mn-lt"/>
                </a:rPr>
                <a:t>支付比例大致與市場情况相符</a:t>
              </a:r>
              <a:endParaRPr lang="zh-TW" altLang="en-US"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endParaRPr lang="en-US" altLang="zh-TW" sz="2000" dirty="0">
                <a:solidFill>
                  <a:srgbClr val="1F3762"/>
                </a:solidFill>
                <a:cs typeface="+mn-ea"/>
                <a:sym typeface="+mn-lt"/>
              </a:endParaRPr>
            </a:p>
            <a:p>
              <a:pPr>
                <a:lnSpc>
                  <a:spcPct val="150000"/>
                </a:lnSpc>
              </a:pPr>
              <a:r>
                <a:rPr lang="zh-CN" altLang="en-US" sz="2000" dirty="0">
                  <a:solidFill>
                    <a:srgbClr val="1F3762"/>
                  </a:solidFill>
                  <a:cs typeface="+mn-ea"/>
                  <a:sym typeface="+mn-lt"/>
                </a:rPr>
                <a:t>（</a:t>
              </a:r>
              <a:r>
                <a:rPr lang="en-US" altLang="zh-CN" sz="2000" dirty="0">
                  <a:solidFill>
                    <a:srgbClr val="1F3762"/>
                  </a:solidFill>
                  <a:cs typeface="+mn-ea"/>
                  <a:sym typeface="+mn-lt"/>
                </a:rPr>
                <a:t>2</a:t>
              </a:r>
              <a:r>
                <a:rPr lang="zh-CN" altLang="en-US" sz="2000" dirty="0">
                  <a:solidFill>
                    <a:srgbClr val="1F3762"/>
                  </a:solidFill>
                  <a:cs typeface="+mn-ea"/>
                  <a:sym typeface="+mn-lt"/>
                </a:rPr>
                <a:t>）</a:t>
              </a:r>
              <a:r>
                <a:rPr lang="zh-TW" altLang="en-US" sz="2000" dirty="0">
                  <a:solidFill>
                    <a:srgbClr val="1F3762"/>
                  </a:solidFill>
                  <a:cs typeface="+mn-ea"/>
                  <a:sym typeface="+mn-lt"/>
                </a:rPr>
                <a:t>無論何種利率結構</a:t>
              </a:r>
              <a:r>
                <a:rPr lang="zh-CN" altLang="en-US" sz="2000" dirty="0">
                  <a:solidFill>
                    <a:srgbClr val="1F3762"/>
                  </a:solidFill>
                  <a:cs typeface="+mn-ea"/>
                  <a:sym typeface="+mn-lt"/>
                </a:rPr>
                <a:t>及參數變動：</a:t>
              </a:r>
              <a:endParaRPr lang="en-US" altLang="zh-CN" sz="2000" dirty="0">
                <a:solidFill>
                  <a:srgbClr val="1F3762"/>
                </a:solidFill>
                <a:cs typeface="+mn-ea"/>
                <a:sym typeface="+mn-lt"/>
              </a:endParaRPr>
            </a:p>
            <a:p>
              <a:pPr>
                <a:lnSpc>
                  <a:spcPct val="150000"/>
                </a:lnSpc>
              </a:pPr>
              <a:r>
                <a:rPr lang="en-US" altLang="zh-TW" sz="2000" dirty="0">
                  <a:solidFill>
                    <a:srgbClr val="1F3762"/>
                  </a:solidFill>
                  <a:cs typeface="+mn-ea"/>
                  <a:sym typeface="+mn-lt"/>
                </a:rPr>
                <a:t>	</a:t>
              </a:r>
              <a:r>
                <a:rPr lang="zh-TW" altLang="en-US" sz="2000" dirty="0">
                  <a:solidFill>
                    <a:srgbClr val="1F3762"/>
                  </a:solidFill>
                  <a:cs typeface="+mn-ea"/>
                  <a:sym typeface="+mn-lt"/>
                </a:rPr>
                <a:t>支付比例   </a:t>
              </a:r>
              <a:r>
                <a:rPr lang="zh-CN" altLang="en-US" sz="2000" dirty="0">
                  <a:solidFill>
                    <a:srgbClr val="1F3762"/>
                  </a:solidFill>
                  <a:cs typeface="+mn-ea"/>
                  <a:sym typeface="+mn-lt"/>
                </a:rPr>
                <a:t>：</a:t>
              </a:r>
              <a:r>
                <a:rPr lang="zh-TW" altLang="en-US" sz="2000" dirty="0">
                  <a:solidFill>
                    <a:srgbClr val="1F3762"/>
                  </a:solidFill>
                  <a:cs typeface="+mn-ea"/>
                  <a:sym typeface="+mn-lt"/>
                </a:rPr>
                <a:t>有繼承人的</a:t>
              </a:r>
              <a:r>
                <a:rPr lang="en-US" altLang="zh-TW" sz="2000" dirty="0">
                  <a:solidFill>
                    <a:srgbClr val="1F3762"/>
                  </a:solidFill>
                  <a:cs typeface="+mn-ea"/>
                  <a:sym typeface="+mn-lt"/>
                </a:rPr>
                <a:t>RM</a:t>
              </a:r>
              <a:r>
                <a:rPr lang="zh-TW" altLang="en-US" sz="2000" dirty="0">
                  <a:solidFill>
                    <a:srgbClr val="1F3762"/>
                  </a:solidFill>
                  <a:cs typeface="+mn-ea"/>
                  <a:sym typeface="+mn-lt"/>
                </a:rPr>
                <a:t>合約</a:t>
              </a:r>
              <a:r>
                <a:rPr lang="en-US" altLang="zh-TW" sz="2000" dirty="0">
                  <a:solidFill>
                    <a:srgbClr val="1F3762"/>
                  </a:solidFill>
                  <a:cs typeface="+mn-ea"/>
                  <a:sym typeface="+mn-lt"/>
                </a:rPr>
                <a:t>&lt;</a:t>
              </a:r>
              <a:r>
                <a:rPr lang="zh-TW" altLang="en-US" sz="2000" dirty="0">
                  <a:solidFill>
                    <a:srgbClr val="1F3762"/>
                  </a:solidFill>
                  <a:cs typeface="+mn-ea"/>
                  <a:sym typeface="+mn-lt"/>
                </a:rPr>
                <a:t>無繼承人的</a:t>
              </a:r>
              <a:r>
                <a:rPr lang="en-US" altLang="zh-TW" sz="2000" dirty="0">
                  <a:solidFill>
                    <a:srgbClr val="1F3762"/>
                  </a:solidFill>
                  <a:cs typeface="+mn-ea"/>
                  <a:sym typeface="+mn-lt"/>
                </a:rPr>
                <a:t>RM</a:t>
              </a:r>
              <a:r>
                <a:rPr lang="zh-TW" altLang="en-US" sz="2000" dirty="0">
                  <a:solidFill>
                    <a:srgbClr val="1F3762"/>
                  </a:solidFill>
                  <a:cs typeface="+mn-ea"/>
                  <a:sym typeface="+mn-lt"/>
                </a:rPr>
                <a:t>合約</a:t>
              </a:r>
              <a:r>
                <a:rPr lang="en-US" altLang="zh-TW" sz="2000" dirty="0">
                  <a:solidFill>
                    <a:srgbClr val="1F3762"/>
                  </a:solidFill>
                  <a:cs typeface="+mn-ea"/>
                  <a:sym typeface="+mn-lt"/>
                </a:rPr>
                <a:t>&lt;HR</a:t>
              </a:r>
              <a:r>
                <a:rPr lang="zh-TW" altLang="en-US" sz="2000" dirty="0">
                  <a:solidFill>
                    <a:srgbClr val="1F3762"/>
                  </a:solidFill>
                  <a:cs typeface="+mn-ea"/>
                  <a:sym typeface="+mn-lt"/>
                </a:rPr>
                <a:t>合約</a:t>
              </a:r>
              <a:endParaRPr lang="en-US" altLang="zh-TW" sz="2000" dirty="0">
                <a:solidFill>
                  <a:srgbClr val="1F3762"/>
                </a:solidFill>
                <a:cs typeface="+mn-ea"/>
                <a:sym typeface="+mn-lt"/>
              </a:endParaRPr>
            </a:p>
            <a:p>
              <a:pPr>
                <a:lnSpc>
                  <a:spcPct val="150000"/>
                </a:lnSpc>
              </a:pPr>
              <a:r>
                <a:rPr lang="en-US" altLang="zh-TW" sz="2000" dirty="0">
                  <a:solidFill>
                    <a:srgbClr val="1F3762"/>
                  </a:solidFill>
                  <a:cs typeface="+mn-ea"/>
                  <a:sym typeface="+mn-lt"/>
                </a:rPr>
                <a:t>	</a:t>
              </a:r>
              <a:r>
                <a:rPr lang="zh-TW" altLang="en-US" sz="2000" dirty="0">
                  <a:solidFill>
                    <a:srgbClr val="1F3762"/>
                  </a:solidFill>
                  <a:cs typeface="+mn-ea"/>
                  <a:sym typeface="+mn-lt"/>
                </a:rPr>
                <a:t>供應商風險</a:t>
              </a:r>
              <a:r>
                <a:rPr lang="zh-CN" altLang="en-US" sz="2000" dirty="0">
                  <a:solidFill>
                    <a:srgbClr val="1F3762"/>
                  </a:solidFill>
                  <a:cs typeface="+mn-ea"/>
                  <a:sym typeface="+mn-lt"/>
                </a:rPr>
                <a:t>：</a:t>
              </a:r>
              <a:r>
                <a:rPr lang="zh-TW" altLang="en-US" sz="2000" dirty="0">
                  <a:solidFill>
                    <a:srgbClr val="1F3762"/>
                  </a:solidFill>
                  <a:cs typeface="+mn-ea"/>
                  <a:sym typeface="+mn-lt"/>
                </a:rPr>
                <a:t>有繼承人的</a:t>
              </a:r>
              <a:r>
                <a:rPr lang="en-US" altLang="zh-TW" sz="2000" dirty="0">
                  <a:solidFill>
                    <a:srgbClr val="1F3762"/>
                  </a:solidFill>
                  <a:cs typeface="+mn-ea"/>
                  <a:sym typeface="+mn-lt"/>
                </a:rPr>
                <a:t>RM</a:t>
              </a:r>
              <a:r>
                <a:rPr lang="zh-TW" altLang="en-US" sz="2000" dirty="0">
                  <a:solidFill>
                    <a:srgbClr val="1F3762"/>
                  </a:solidFill>
                  <a:cs typeface="+mn-ea"/>
                  <a:sym typeface="+mn-lt"/>
                </a:rPr>
                <a:t>合約</a:t>
              </a:r>
              <a:r>
                <a:rPr lang="en-US" altLang="zh-TW" sz="2000" dirty="0">
                  <a:solidFill>
                    <a:srgbClr val="1F3762"/>
                  </a:solidFill>
                  <a:cs typeface="+mn-ea"/>
                  <a:sym typeface="+mn-lt"/>
                </a:rPr>
                <a:t>&lt;</a:t>
              </a:r>
              <a:r>
                <a:rPr lang="zh-TW" altLang="en-US" sz="2000" dirty="0">
                  <a:solidFill>
                    <a:srgbClr val="1F3762"/>
                  </a:solidFill>
                  <a:cs typeface="+mn-ea"/>
                  <a:sym typeface="+mn-lt"/>
                </a:rPr>
                <a:t>無繼承人的</a:t>
              </a:r>
              <a:r>
                <a:rPr lang="en-US" altLang="zh-TW" sz="2000" dirty="0">
                  <a:solidFill>
                    <a:srgbClr val="1F3762"/>
                  </a:solidFill>
                  <a:cs typeface="+mn-ea"/>
                  <a:sym typeface="+mn-lt"/>
                </a:rPr>
                <a:t>RM</a:t>
              </a:r>
              <a:r>
                <a:rPr lang="zh-TW" altLang="en-US" sz="2000" dirty="0">
                  <a:solidFill>
                    <a:srgbClr val="1F3762"/>
                  </a:solidFill>
                  <a:cs typeface="+mn-ea"/>
                  <a:sym typeface="+mn-lt"/>
                </a:rPr>
                <a:t>合約</a:t>
              </a:r>
              <a:r>
                <a:rPr lang="en-US" altLang="zh-TW" sz="2000" dirty="0">
                  <a:solidFill>
                    <a:srgbClr val="1F3762"/>
                  </a:solidFill>
                  <a:cs typeface="+mn-ea"/>
                  <a:sym typeface="+mn-lt"/>
                </a:rPr>
                <a:t>&lt;HR</a:t>
              </a:r>
              <a:r>
                <a:rPr lang="zh-TW" altLang="en-US" sz="2000" dirty="0">
                  <a:solidFill>
                    <a:srgbClr val="1F3762"/>
                  </a:solidFill>
                  <a:cs typeface="+mn-ea"/>
                  <a:sym typeface="+mn-lt"/>
                </a:rPr>
                <a:t>合約</a:t>
              </a:r>
              <a:endParaRPr lang="en-US" altLang="zh-TW" sz="2000" dirty="0">
                <a:solidFill>
                  <a:srgbClr val="1F3762"/>
                </a:solidFill>
                <a:cs typeface="+mn-ea"/>
                <a:sym typeface="+mn-lt"/>
              </a:endParaRPr>
            </a:p>
          </p:txBody>
        </p:sp>
        <p:sp>
          <p:nvSpPr>
            <p:cNvPr id="6" name="矩形 5">
              <a:extLst>
                <a:ext uri="{FF2B5EF4-FFF2-40B4-BE49-F238E27FC236}">
                  <a16:creationId xmlns:a16="http://schemas.microsoft.com/office/drawing/2014/main" id="{26A31566-7101-5837-EE27-6B50104C1017}"/>
                </a:ext>
              </a:extLst>
            </p:cNvPr>
            <p:cNvSpPr/>
            <p:nvPr/>
          </p:nvSpPr>
          <p:spPr>
            <a:xfrm>
              <a:off x="2963100" y="1279908"/>
              <a:ext cx="1310993" cy="492538"/>
            </a:xfrm>
            <a:prstGeom prst="rect">
              <a:avLst/>
            </a:prstGeom>
          </p:spPr>
          <p:txBody>
            <a:bodyPr wrap="none">
              <a:spAutoFit/>
            </a:bodyPr>
            <a:lstStyle/>
            <a:p>
              <a:r>
                <a:rPr lang="zh-CN" altLang="en-US" sz="2800" b="1" dirty="0">
                  <a:solidFill>
                    <a:srgbClr val="1F3762"/>
                  </a:solidFill>
                  <a:cs typeface="+mn-ea"/>
                  <a:sym typeface="+mn-lt"/>
                </a:rPr>
                <a:t>研究結果</a:t>
              </a:r>
            </a:p>
          </p:txBody>
        </p:sp>
      </p:grpSp>
      <p:graphicFrame>
        <p:nvGraphicFramePr>
          <p:cNvPr id="7" name="表格 6">
            <a:extLst>
              <a:ext uri="{FF2B5EF4-FFF2-40B4-BE49-F238E27FC236}">
                <a16:creationId xmlns:a16="http://schemas.microsoft.com/office/drawing/2014/main" id="{5426A701-1999-67D7-D5B7-3D6AD4ED97C1}"/>
              </a:ext>
            </a:extLst>
          </p:cNvPr>
          <p:cNvGraphicFramePr>
            <a:graphicFrameLocks noGrp="1"/>
          </p:cNvGraphicFramePr>
          <p:nvPr>
            <p:extLst>
              <p:ext uri="{D42A27DB-BD31-4B8C-83A1-F6EECF244321}">
                <p14:modId xmlns:p14="http://schemas.microsoft.com/office/powerpoint/2010/main" val="616927617"/>
              </p:ext>
            </p:extLst>
          </p:nvPr>
        </p:nvGraphicFramePr>
        <p:xfrm>
          <a:off x="2373866" y="2540406"/>
          <a:ext cx="7444267" cy="2552592"/>
        </p:xfrm>
        <a:graphic>
          <a:graphicData uri="http://schemas.openxmlformats.org/drawingml/2006/table">
            <a:tbl>
              <a:tblPr>
                <a:tableStyleId>{5C22544A-7EE6-4342-B048-85BDC9FD1C3A}</a:tableStyleId>
              </a:tblPr>
              <a:tblGrid>
                <a:gridCol w="1537887">
                  <a:extLst>
                    <a:ext uri="{9D8B030D-6E8A-4147-A177-3AD203B41FA5}">
                      <a16:colId xmlns:a16="http://schemas.microsoft.com/office/drawing/2014/main" val="1169327901"/>
                    </a:ext>
                  </a:extLst>
                </a:gridCol>
                <a:gridCol w="1872211">
                  <a:extLst>
                    <a:ext uri="{9D8B030D-6E8A-4147-A177-3AD203B41FA5}">
                      <a16:colId xmlns:a16="http://schemas.microsoft.com/office/drawing/2014/main" val="3413312259"/>
                    </a:ext>
                  </a:extLst>
                </a:gridCol>
                <a:gridCol w="1872211">
                  <a:extLst>
                    <a:ext uri="{9D8B030D-6E8A-4147-A177-3AD203B41FA5}">
                      <a16:colId xmlns:a16="http://schemas.microsoft.com/office/drawing/2014/main" val="619869083"/>
                    </a:ext>
                  </a:extLst>
                </a:gridCol>
                <a:gridCol w="2161958">
                  <a:extLst>
                    <a:ext uri="{9D8B030D-6E8A-4147-A177-3AD203B41FA5}">
                      <a16:colId xmlns:a16="http://schemas.microsoft.com/office/drawing/2014/main" val="767457956"/>
                    </a:ext>
                  </a:extLst>
                </a:gridCol>
              </a:tblGrid>
              <a:tr h="364656">
                <a:tc>
                  <a:txBody>
                    <a:bodyPr/>
                    <a:lstStyle/>
                    <a:p>
                      <a:pPr algn="ctr" fontAlgn="b"/>
                      <a:r>
                        <a:rPr lang="zh-CN" altLang="en-US" sz="1600" b="1" u="none" strike="noStrike" dirty="0">
                          <a:solidFill>
                            <a:schemeClr val="bg1"/>
                          </a:solidFill>
                          <a:effectLst/>
                        </a:rPr>
                        <a:t>投保人年齡</a:t>
                      </a:r>
                      <a:endParaRPr lang="zh-CN" alt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tc>
                  <a:txBody>
                    <a:bodyPr/>
                    <a:lstStyle/>
                    <a:p>
                      <a:pPr algn="ctr" fontAlgn="b"/>
                      <a:r>
                        <a:rPr lang="zh-CN" altLang="en-US" sz="1600" b="1" u="none" strike="noStrike" dirty="0">
                          <a:solidFill>
                            <a:schemeClr val="bg1"/>
                          </a:solidFill>
                          <a:effectLst/>
                        </a:rPr>
                        <a:t>有繼承人的</a:t>
                      </a:r>
                      <a:r>
                        <a:rPr lang="en-US" sz="1600" b="1" u="none" strike="noStrike" dirty="0">
                          <a:solidFill>
                            <a:schemeClr val="bg1"/>
                          </a:solidFill>
                          <a:effectLst/>
                        </a:rPr>
                        <a:t>RM</a:t>
                      </a:r>
                      <a:endParaRPr 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tc>
                  <a:txBody>
                    <a:bodyPr/>
                    <a:lstStyle/>
                    <a:p>
                      <a:pPr algn="ctr" fontAlgn="b"/>
                      <a:r>
                        <a:rPr lang="zh-CN" altLang="en-US" sz="1600" b="1" u="none" strike="noStrike" dirty="0">
                          <a:solidFill>
                            <a:schemeClr val="bg1"/>
                          </a:solidFill>
                          <a:effectLst/>
                        </a:rPr>
                        <a:t>無繼承人的</a:t>
                      </a:r>
                      <a:r>
                        <a:rPr lang="en-US" sz="1600" b="1" u="none" strike="noStrike" dirty="0">
                          <a:solidFill>
                            <a:schemeClr val="bg1"/>
                          </a:solidFill>
                          <a:effectLst/>
                        </a:rPr>
                        <a:t>RM</a:t>
                      </a:r>
                      <a:endParaRPr 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tc>
                  <a:txBody>
                    <a:bodyPr/>
                    <a:lstStyle/>
                    <a:p>
                      <a:pPr algn="ctr" fontAlgn="b"/>
                      <a:r>
                        <a:rPr lang="en-US" sz="1600" b="1" u="none" strike="noStrike" dirty="0">
                          <a:solidFill>
                            <a:schemeClr val="bg1"/>
                          </a:solidFill>
                          <a:effectLst/>
                        </a:rPr>
                        <a:t>HR</a:t>
                      </a:r>
                      <a:endParaRPr 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extLst>
                  <a:ext uri="{0D108BD9-81ED-4DB2-BD59-A6C34878D82A}">
                    <a16:rowId xmlns:a16="http://schemas.microsoft.com/office/drawing/2014/main" val="2729111750"/>
                  </a:ext>
                </a:extLst>
              </a:tr>
              <a:tr h="364656">
                <a:tc>
                  <a:txBody>
                    <a:bodyPr/>
                    <a:lstStyle/>
                    <a:p>
                      <a:pPr algn="ctr" fontAlgn="b"/>
                      <a:r>
                        <a:rPr lang="en-US" altLang="zh-CN" sz="1600" u="none" strike="noStrike" dirty="0">
                          <a:effectLst/>
                        </a:rPr>
                        <a:t>60</a:t>
                      </a:r>
                      <a:r>
                        <a:rPr lang="zh-CN" altLang="en-US" sz="1600" u="none" strike="noStrike" dirty="0">
                          <a:effectLst/>
                        </a:rPr>
                        <a:t>歲</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75000"/>
                      </a:schemeClr>
                    </a:solidFill>
                  </a:tcPr>
                </a:tc>
                <a:tc>
                  <a:txBody>
                    <a:bodyPr/>
                    <a:lstStyle/>
                    <a:p>
                      <a:pPr algn="ctr" fontAlgn="b"/>
                      <a:r>
                        <a:rPr lang="en-US" altLang="zh-CN" sz="1600" u="none" strike="noStrike" dirty="0">
                          <a:effectLst/>
                        </a:rPr>
                        <a:t>2.3%-4.1%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tc>
                  <a:txBody>
                    <a:bodyPr/>
                    <a:lstStyle/>
                    <a:p>
                      <a:pPr algn="ctr" fontAlgn="b"/>
                      <a:r>
                        <a:rPr lang="en-US" altLang="zh-CN" sz="1600" u="none" strike="noStrike" dirty="0">
                          <a:effectLst/>
                        </a:rPr>
                        <a:t>50%-59%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tc>
                  <a:txBody>
                    <a:bodyPr/>
                    <a:lstStyle/>
                    <a:p>
                      <a:pPr algn="ctr" fontAlgn="b"/>
                      <a:r>
                        <a:rPr lang="en-US" altLang="zh-CN" sz="1600" u="none" strike="noStrike" dirty="0">
                          <a:effectLst/>
                        </a:rPr>
                        <a:t>60%-65%</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498492651"/>
                  </a:ext>
                </a:extLst>
              </a:tr>
              <a:tr h="364656">
                <a:tc>
                  <a:txBody>
                    <a:bodyPr/>
                    <a:lstStyle/>
                    <a:p>
                      <a:pPr algn="ctr" fontAlgn="b"/>
                      <a:r>
                        <a:rPr lang="en-US" altLang="zh-CN" sz="1600" u="none" strike="noStrike" dirty="0">
                          <a:effectLst/>
                        </a:rPr>
                        <a:t>60-80</a:t>
                      </a:r>
                      <a:r>
                        <a:rPr lang="zh-CN" altLang="en-US" sz="1600" u="none" strike="noStrike" dirty="0">
                          <a:effectLst/>
                        </a:rPr>
                        <a:t>歲</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75000"/>
                      </a:schemeClr>
                    </a:solidFill>
                  </a:tcPr>
                </a:tc>
                <a:tc>
                  <a:txBody>
                    <a:bodyPr/>
                    <a:lstStyle/>
                    <a:p>
                      <a:pPr algn="ctr" fontAlgn="b"/>
                      <a:r>
                        <a:rPr lang="en-US" altLang="zh-CN" sz="1600" u="none" strike="noStrike" dirty="0">
                          <a:effectLst/>
                        </a:rPr>
                        <a:t>2.3%-14.1%</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tc>
                  <a:txBody>
                    <a:bodyPr/>
                    <a:lstStyle/>
                    <a:p>
                      <a:pPr algn="ctr" fontAlgn="b"/>
                      <a:r>
                        <a:rPr lang="en-US" altLang="zh-CN" sz="1600" u="none" strike="noStrike" dirty="0">
                          <a:effectLst/>
                        </a:rPr>
                        <a:t>50%-83%</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tc>
                  <a:txBody>
                    <a:bodyPr/>
                    <a:lstStyle/>
                    <a:p>
                      <a:pPr algn="ctr" fontAlgn="b"/>
                      <a:r>
                        <a:rPr lang="en-US" altLang="zh-CN" sz="1600" u="none" strike="noStrike" dirty="0">
                          <a:effectLst/>
                        </a:rPr>
                        <a:t>60%-87%</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074149651"/>
                  </a:ext>
                </a:extLst>
              </a:tr>
              <a:tr h="364656">
                <a:tc>
                  <a:txBody>
                    <a:bodyPr/>
                    <a:lstStyle/>
                    <a:p>
                      <a:pPr algn="ctr" fontAlgn="b"/>
                      <a:r>
                        <a:rPr lang="zh-CN" altLang="en-US" sz="1600" u="none" strike="noStrike" dirty="0">
                          <a:effectLst/>
                        </a:rPr>
                        <a:t>英國</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40000"/>
                        <a:lumOff val="60000"/>
                      </a:schemeClr>
                    </a:solidFill>
                  </a:tcPr>
                </a:tc>
                <a:tc gridSpan="2">
                  <a:txBody>
                    <a:bodyPr/>
                    <a:lstStyle/>
                    <a:p>
                      <a:pPr algn="ctr" fontAlgn="b"/>
                      <a:r>
                        <a:rPr lang="en-US" altLang="zh-CN" sz="1600" u="none" strike="noStrike" dirty="0">
                          <a:effectLst/>
                        </a:rPr>
                        <a:t>18%-50%</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hMerge="1">
                  <a:txBody>
                    <a:bodyPr/>
                    <a:lstStyle/>
                    <a:p>
                      <a:endParaRPr lang="zh-CN" altLang="en-US"/>
                    </a:p>
                  </a:txBody>
                  <a:tcPr/>
                </a:tc>
                <a:tc>
                  <a:txBody>
                    <a:bodyPr/>
                    <a:lstStyle/>
                    <a:p>
                      <a:pPr algn="ctr" fontAlgn="b"/>
                      <a:r>
                        <a:rPr lang="en-US" altLang="zh-CN" sz="1600" u="none" strike="noStrike" dirty="0">
                          <a:effectLst/>
                        </a:rPr>
                        <a:t>30%-60%</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316837879"/>
                  </a:ext>
                </a:extLst>
              </a:tr>
              <a:tr h="364656">
                <a:tc>
                  <a:txBody>
                    <a:bodyPr/>
                    <a:lstStyle/>
                    <a:p>
                      <a:pPr algn="ctr" fontAlgn="b"/>
                      <a:r>
                        <a:rPr lang="zh-CN" altLang="en-US" sz="1600" u="none" strike="noStrike" dirty="0">
                          <a:effectLst/>
                        </a:rPr>
                        <a:t>美國</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40000"/>
                        <a:lumOff val="60000"/>
                      </a:schemeClr>
                    </a:solidFill>
                  </a:tcPr>
                </a:tc>
                <a:tc gridSpan="2">
                  <a:txBody>
                    <a:bodyPr/>
                    <a:lstStyle/>
                    <a:p>
                      <a:pPr algn="ctr" fontAlgn="b"/>
                      <a:r>
                        <a:rPr lang="en-US" altLang="zh-CN" sz="1600" u="none" strike="noStrike" dirty="0">
                          <a:effectLst/>
                        </a:rPr>
                        <a:t>45%-62%</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hMerge="1">
                  <a:txBody>
                    <a:bodyPr/>
                    <a:lstStyle/>
                    <a:p>
                      <a:endParaRPr lang="zh-CN" altLang="en-US"/>
                    </a:p>
                  </a:txBody>
                  <a:tcPr/>
                </a:tc>
                <a:tc>
                  <a:txBody>
                    <a:bodyPr/>
                    <a:lstStyle/>
                    <a:p>
                      <a:pPr algn="ctr" fontAlgn="b"/>
                      <a:r>
                        <a:rPr lang="zh-CN" altLang="en-US" sz="1600" u="none" strike="noStrike" dirty="0">
                          <a:effectLst/>
                        </a:rPr>
                        <a:t>無資料</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849153429"/>
                  </a:ext>
                </a:extLst>
              </a:tr>
              <a:tr h="364656">
                <a:tc>
                  <a:txBody>
                    <a:bodyPr/>
                    <a:lstStyle/>
                    <a:p>
                      <a:pPr algn="ctr" fontAlgn="b"/>
                      <a:r>
                        <a:rPr lang="zh-CN" altLang="en-US" sz="1600" u="none" strike="noStrike" dirty="0">
                          <a:effectLst/>
                        </a:rPr>
                        <a:t>澳洲</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40000"/>
                        <a:lumOff val="60000"/>
                      </a:schemeClr>
                    </a:solidFill>
                  </a:tcPr>
                </a:tc>
                <a:tc gridSpan="2">
                  <a:txBody>
                    <a:bodyPr/>
                    <a:lstStyle/>
                    <a:p>
                      <a:pPr algn="ctr" fontAlgn="b"/>
                      <a:r>
                        <a:rPr lang="en-US" altLang="zh-TW" sz="1600" u="none" strike="noStrike" dirty="0">
                          <a:effectLst/>
                        </a:rPr>
                        <a:t>15%-20%+1%*(</a:t>
                      </a:r>
                      <a:r>
                        <a:rPr lang="zh-TW" altLang="en-US" sz="1600" u="none" strike="noStrike" dirty="0">
                          <a:effectLst/>
                        </a:rPr>
                        <a:t>投保年齡</a:t>
                      </a:r>
                      <a:r>
                        <a:rPr lang="en-US" altLang="zh-TW" sz="1600" u="none" strike="noStrike" dirty="0">
                          <a:effectLst/>
                        </a:rPr>
                        <a:t>-60)</a:t>
                      </a:r>
                      <a:endParaRPr lang="en-US" altLang="zh-TW"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hMerge="1">
                  <a:txBody>
                    <a:bodyPr/>
                    <a:lstStyle/>
                    <a:p>
                      <a:endParaRPr lang="zh-CN" altLang="en-US"/>
                    </a:p>
                  </a:txBody>
                  <a:tcPr/>
                </a:tc>
                <a:tc>
                  <a:txBody>
                    <a:bodyPr/>
                    <a:lstStyle/>
                    <a:p>
                      <a:pPr algn="ctr" fontAlgn="b"/>
                      <a:r>
                        <a:rPr lang="en-US" altLang="zh-CN" sz="1600" u="none" strike="noStrike" dirty="0">
                          <a:effectLst/>
                        </a:rPr>
                        <a:t>37%-78%</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938592336"/>
                  </a:ext>
                </a:extLst>
              </a:tr>
              <a:tr h="364656">
                <a:tc>
                  <a:txBody>
                    <a:bodyPr/>
                    <a:lstStyle/>
                    <a:p>
                      <a:pPr algn="ctr" fontAlgn="b"/>
                      <a:r>
                        <a:rPr lang="zh-CN" altLang="en-US" sz="1600" u="none" strike="noStrike" dirty="0">
                          <a:effectLst/>
                        </a:rPr>
                        <a:t>法國</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40000"/>
                        <a:lumOff val="60000"/>
                      </a:schemeClr>
                    </a:solidFill>
                  </a:tcPr>
                </a:tc>
                <a:tc gridSpan="2">
                  <a:txBody>
                    <a:bodyPr/>
                    <a:lstStyle/>
                    <a:p>
                      <a:pPr algn="ctr" fontAlgn="b"/>
                      <a:r>
                        <a:rPr lang="en-US" altLang="zh-CN" sz="1600" u="none" strike="noStrike" dirty="0">
                          <a:effectLst/>
                        </a:rPr>
                        <a:t>15%-75%</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tc hMerge="1">
                  <a:txBody>
                    <a:bodyPr/>
                    <a:lstStyle/>
                    <a:p>
                      <a:endParaRPr lang="zh-CN" altLang="en-US"/>
                    </a:p>
                  </a:txBody>
                  <a:tcPr/>
                </a:tc>
                <a:tc>
                  <a:txBody>
                    <a:bodyPr/>
                    <a:lstStyle/>
                    <a:p>
                      <a:pPr algn="ctr" fontAlgn="b"/>
                      <a:r>
                        <a:rPr lang="en-US" altLang="zh-CN" sz="1600" u="none" strike="noStrike" dirty="0">
                          <a:effectLst/>
                        </a:rPr>
                        <a:t>30%</a:t>
                      </a:r>
                      <a:r>
                        <a:rPr lang="zh-CN" altLang="en-US" sz="1600" u="none" strike="noStrike" dirty="0">
                          <a:effectLst/>
                        </a:rPr>
                        <a:t>預付款</a:t>
                      </a:r>
                      <a:r>
                        <a:rPr lang="en-US" altLang="zh-CN" sz="1600" u="none" strike="noStrike" dirty="0">
                          <a:effectLst/>
                        </a:rPr>
                        <a:t>+</a:t>
                      </a:r>
                      <a:r>
                        <a:rPr lang="zh-CN" altLang="en-US" sz="1600" u="none" strike="noStrike" dirty="0">
                          <a:effectLst/>
                        </a:rPr>
                        <a:t>年金</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927925436"/>
                  </a:ext>
                </a:extLst>
              </a:tr>
            </a:tbl>
          </a:graphicData>
        </a:graphic>
      </p:graphicFrame>
    </p:spTree>
    <p:extLst>
      <p:ext uri="{BB962C8B-B14F-4D97-AF65-F5344CB8AC3E}">
        <p14:creationId xmlns:p14="http://schemas.microsoft.com/office/powerpoint/2010/main" val="88960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025A1-CA14-3555-9680-3965270E48DF}"/>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F309E24E-B1B4-4996-BFF7-C69DA31C888A}"/>
              </a:ext>
            </a:extLst>
          </p:cNvPr>
          <p:cNvGrpSpPr/>
          <p:nvPr/>
        </p:nvGrpSpPr>
        <p:grpSpPr>
          <a:xfrm>
            <a:off x="4" y="969100"/>
            <a:ext cx="12191996" cy="1794132"/>
            <a:chOff x="4" y="977295"/>
            <a:chExt cx="12191996" cy="1794132"/>
          </a:xfrm>
        </p:grpSpPr>
        <p:sp>
          <p:nvSpPr>
            <p:cNvPr id="13" name="弧形 12">
              <a:extLst>
                <a:ext uri="{FF2B5EF4-FFF2-40B4-BE49-F238E27FC236}">
                  <a16:creationId xmlns:a16="http://schemas.microsoft.com/office/drawing/2014/main" id="{711D79EB-3A41-4110-B003-68C382A49273}"/>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9D984771-4894-4C44-BA70-E3BAB5C8D90F}"/>
                </a:ext>
              </a:extLst>
            </p:cNvPr>
            <p:cNvGrpSpPr/>
            <p:nvPr/>
          </p:nvGrpSpPr>
          <p:grpSpPr>
            <a:xfrm>
              <a:off x="4" y="2268060"/>
              <a:ext cx="12191996" cy="5240"/>
              <a:chOff x="4" y="2268060"/>
              <a:chExt cx="12191996" cy="5240"/>
            </a:xfrm>
          </p:grpSpPr>
          <p:cxnSp>
            <p:nvCxnSpPr>
              <p:cNvPr id="15" name="直接连接符 14">
                <a:extLst>
                  <a:ext uri="{FF2B5EF4-FFF2-40B4-BE49-F238E27FC236}">
                    <a16:creationId xmlns:a16="http://schemas.microsoft.com/office/drawing/2014/main" id="{E034ABA3-23CD-4611-8A3B-13DB2F2C6826}"/>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4DB806A-79BC-4111-A44B-4C0F260FE1E2}"/>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17" name="矩形 1">
            <a:extLst>
              <a:ext uri="{FF2B5EF4-FFF2-40B4-BE49-F238E27FC236}">
                <a16:creationId xmlns:a16="http://schemas.microsoft.com/office/drawing/2014/main" id="{A7BC8380-89A4-4701-906A-A4B40989166E}"/>
              </a:ext>
            </a:extLst>
          </p:cNvPr>
          <p:cNvSpPr>
            <a:spLocks noChangeArrowheads="1"/>
          </p:cNvSpPr>
          <p:nvPr/>
        </p:nvSpPr>
        <p:spPr bwMode="auto">
          <a:xfrm>
            <a:off x="3774000" y="3367800"/>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6600" b="1" dirty="0">
                <a:solidFill>
                  <a:srgbClr val="1F3762"/>
                </a:solidFill>
                <a:latin typeface="字体视界-NWE粗楷体" panose="02000500000000000000" pitchFamily="2" charset="-122"/>
                <a:ea typeface="字体视界-NWE粗楷体" panose="02000500000000000000" pitchFamily="2" charset="-122"/>
                <a:cs typeface="+mn-ea"/>
                <a:sym typeface="Calibri"/>
              </a:rPr>
              <a:t>參考文獻</a:t>
            </a:r>
          </a:p>
        </p:txBody>
      </p:sp>
      <p:grpSp>
        <p:nvGrpSpPr>
          <p:cNvPr id="32" name="组合 31">
            <a:extLst>
              <a:ext uri="{FF2B5EF4-FFF2-40B4-BE49-F238E27FC236}">
                <a16:creationId xmlns:a16="http://schemas.microsoft.com/office/drawing/2014/main" id="{80432718-1FC5-0BB3-F3D0-EE3B630E0903}"/>
              </a:ext>
            </a:extLst>
          </p:cNvPr>
          <p:cNvGrpSpPr/>
          <p:nvPr/>
        </p:nvGrpSpPr>
        <p:grpSpPr>
          <a:xfrm>
            <a:off x="5232713" y="1001744"/>
            <a:ext cx="1726574" cy="1726572"/>
            <a:chOff x="5232713" y="1001744"/>
            <a:chExt cx="1726574" cy="1726572"/>
          </a:xfrm>
        </p:grpSpPr>
        <p:grpSp>
          <p:nvGrpSpPr>
            <p:cNvPr id="33" name="组合 32">
              <a:extLst>
                <a:ext uri="{FF2B5EF4-FFF2-40B4-BE49-F238E27FC236}">
                  <a16:creationId xmlns:a16="http://schemas.microsoft.com/office/drawing/2014/main" id="{B8B09D52-DB32-EFCF-6B3E-5F1E6CD77DDF}"/>
                </a:ext>
              </a:extLst>
            </p:cNvPr>
            <p:cNvGrpSpPr/>
            <p:nvPr/>
          </p:nvGrpSpPr>
          <p:grpSpPr>
            <a:xfrm>
              <a:off x="5232713" y="1001744"/>
              <a:ext cx="1726574" cy="1726572"/>
              <a:chOff x="5232713" y="1001744"/>
              <a:chExt cx="1726574" cy="1726572"/>
            </a:xfrm>
          </p:grpSpPr>
          <p:sp>
            <p:nvSpPr>
              <p:cNvPr id="36" name="椭圆 35">
                <a:extLst>
                  <a:ext uri="{FF2B5EF4-FFF2-40B4-BE49-F238E27FC236}">
                    <a16:creationId xmlns:a16="http://schemas.microsoft.com/office/drawing/2014/main" id="{EEFB5142-76D7-3F63-CCA5-EDBF0755D9A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993C2DC9-A932-9117-8C3D-6DDA9BE5BD6B}"/>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Picture 4">
              <a:extLst>
                <a:ext uri="{FF2B5EF4-FFF2-40B4-BE49-F238E27FC236}">
                  <a16:creationId xmlns:a16="http://schemas.microsoft.com/office/drawing/2014/main" id="{1B46308F-21A2-2219-18EF-EEE4E8A9C60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7FC132D9-D26C-A014-79B4-902FB17A10DB}"/>
              </a:ext>
            </a:extLst>
          </p:cNvPr>
          <p:cNvSpPr txBox="1"/>
          <p:nvPr/>
        </p:nvSpPr>
        <p:spPr>
          <a:xfrm>
            <a:off x="3563758" y="4895309"/>
            <a:ext cx="2400335"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en-US" altLang="zh-CN" sz="2000" dirty="0">
                <a:solidFill>
                  <a:srgbClr val="1F3762"/>
                </a:solidFill>
                <a:latin typeface="微软雅黑" panose="020B0503020204020204" pitchFamily="34" charset="-122"/>
                <a:ea typeface="微软雅黑" panose="020B0503020204020204" pitchFamily="34" charset="-122"/>
                <a:cs typeface="+mn-ea"/>
                <a:sym typeface="Calibri"/>
              </a:rPr>
              <a:t>Alai et al. (2014)</a:t>
            </a:r>
            <a:endParaRPr lang="zh-CN" altLang="en-US" sz="2000" dirty="0">
              <a:solidFill>
                <a:srgbClr val="1F3762"/>
              </a:solidFill>
              <a:latin typeface="微软雅黑" panose="020B0503020204020204" pitchFamily="34" charset="-122"/>
              <a:ea typeface="微软雅黑" panose="020B0503020204020204" pitchFamily="34" charset="-122"/>
              <a:cs typeface="+mn-ea"/>
              <a:sym typeface="Calibri"/>
            </a:endParaRPr>
          </a:p>
        </p:txBody>
      </p:sp>
      <p:sp>
        <p:nvSpPr>
          <p:cNvPr id="3" name="TextBox 23">
            <a:extLst>
              <a:ext uri="{FF2B5EF4-FFF2-40B4-BE49-F238E27FC236}">
                <a16:creationId xmlns:a16="http://schemas.microsoft.com/office/drawing/2014/main" id="{F21D0DA8-1641-D2C0-62D8-D3D5329382AE}"/>
              </a:ext>
            </a:extLst>
          </p:cNvPr>
          <p:cNvSpPr txBox="1"/>
          <p:nvPr/>
        </p:nvSpPr>
        <p:spPr>
          <a:xfrm>
            <a:off x="6106620" y="4895309"/>
            <a:ext cx="3160158"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en-US" altLang="zh-CN" sz="2000" dirty="0" err="1">
                <a:solidFill>
                  <a:srgbClr val="1F3762"/>
                </a:solidFill>
                <a:latin typeface="微软雅黑" panose="020B0503020204020204" pitchFamily="34" charset="-122"/>
                <a:ea typeface="微软雅黑" panose="020B0503020204020204" pitchFamily="34" charset="-122"/>
                <a:cs typeface="+mn-ea"/>
                <a:sym typeface="Calibri"/>
              </a:rPr>
              <a:t>Hanewald</a:t>
            </a:r>
            <a:r>
              <a:rPr lang="en-US" altLang="zh-CN" sz="2000" dirty="0">
                <a:solidFill>
                  <a:srgbClr val="1F3762"/>
                </a:solidFill>
                <a:latin typeface="微软雅黑" panose="020B0503020204020204" pitchFamily="34" charset="-122"/>
                <a:ea typeface="微软雅黑" panose="020B0503020204020204" pitchFamily="34" charset="-122"/>
                <a:cs typeface="+mn-ea"/>
                <a:sym typeface="Calibri"/>
              </a:rPr>
              <a:t> et al. (2016)</a:t>
            </a:r>
            <a:endParaRPr lang="zh-CN" altLang="en-US" sz="2000" dirty="0">
              <a:solidFill>
                <a:srgbClr val="1F3762"/>
              </a:solidFill>
              <a:latin typeface="微软雅黑" panose="020B0503020204020204" pitchFamily="34" charset="-122"/>
              <a:ea typeface="微软雅黑" panose="020B0503020204020204" pitchFamily="34" charset="-122"/>
              <a:cs typeface="+mn-ea"/>
              <a:sym typeface="Calibri"/>
            </a:endParaRPr>
          </a:p>
        </p:txBody>
      </p:sp>
    </p:spTree>
    <p:extLst>
      <p:ext uri="{BB962C8B-B14F-4D97-AF65-F5344CB8AC3E}">
        <p14:creationId xmlns:p14="http://schemas.microsoft.com/office/powerpoint/2010/main" val="123572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F1BE35C2-3BED-4E1D-8E4A-7DE9EFBB1267}"/>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F7814F4-579E-4186-A01D-E4870BB1A52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5CA5C174-5E37-40AA-8361-416DCF65B2A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C3558BC-07DF-4912-946E-8CAAE45C245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B40A1CF-3948-4D52-B80F-3D6022D5944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7FC5AFB-AB48-4D68-B5EE-6B067838ABC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102A55DC-B786-AADA-9F49-76F0B46D24A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FA31A2C-1D7C-9EFD-57E7-96E8482804C0}"/>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4C53102-1669-FC69-DCB6-6A45DB3C4F9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95E65B9-EA52-E112-D729-6DB01F9B104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BB579C-9269-46D5-C193-3CE26DD629C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Placeholder 32">
            <a:extLst>
              <a:ext uri="{FF2B5EF4-FFF2-40B4-BE49-F238E27FC236}">
                <a16:creationId xmlns:a16="http://schemas.microsoft.com/office/drawing/2014/main" id="{3D279426-249F-07D6-872E-5AB3DEBE034D}"/>
              </a:ext>
            </a:extLst>
          </p:cNvPr>
          <p:cNvSpPr txBox="1"/>
          <p:nvPr/>
        </p:nvSpPr>
        <p:spPr>
          <a:xfrm>
            <a:off x="811660" y="1622720"/>
            <a:ext cx="10093045" cy="59503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此篇論文</a:t>
            </a:r>
            <a:r>
              <a:rPr lang="zh-CN" altLang="en-US" sz="1600" dirty="0">
                <a:solidFill>
                  <a:schemeClr val="tx1">
                    <a:lumMod val="95000"/>
                    <a:lumOff val="5000"/>
                  </a:schemeClr>
                </a:solidFill>
                <a:latin typeface="+mn-ea"/>
                <a:sym typeface="Arial" panose="020B0604020202020204" pitchFamily="34" charset="0"/>
              </a:rPr>
              <a:t>使用向量自回歸（</a:t>
            </a:r>
            <a:r>
              <a:rPr lang="en-US" altLang="zh-CN" sz="1600" dirty="0">
                <a:solidFill>
                  <a:schemeClr val="tx1">
                    <a:lumMod val="95000"/>
                    <a:lumOff val="5000"/>
                  </a:schemeClr>
                </a:solidFill>
                <a:latin typeface="+mn-ea"/>
                <a:sym typeface="Arial" panose="020B0604020202020204" pitchFamily="34" charset="0"/>
              </a:rPr>
              <a:t>VAR</a:t>
            </a:r>
            <a:r>
              <a:rPr lang="zh-CN" altLang="en-US" sz="1600" dirty="0">
                <a:solidFill>
                  <a:schemeClr val="tx1">
                    <a:lumMod val="95000"/>
                    <a:lumOff val="5000"/>
                  </a:schemeClr>
                </a:solidFill>
                <a:latin typeface="+mn-ea"/>
                <a:sym typeface="Arial" panose="020B0604020202020204" pitchFamily="34" charset="0"/>
              </a:rPr>
              <a:t>）模型來描述包括利率、房價和租金收益率在內的經濟變量的聯合動態關係</a:t>
            </a:r>
            <a:endParaRPr lang="en-US" altLang="zh-CN" sz="1600" dirty="0">
              <a:solidFill>
                <a:schemeClr val="tx1">
                  <a:lumMod val="95000"/>
                  <a:lumOff val="5000"/>
                </a:schemeClr>
              </a:solidFill>
              <a:latin typeface="+mn-ea"/>
              <a:sym typeface="Arial" panose="020B0604020202020204" pitchFamily="34" charset="0"/>
            </a:endParaRPr>
          </a:p>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站在合約供應商</a:t>
            </a:r>
            <a:r>
              <a:rPr lang="en-US" altLang="zh-TW" sz="1600" dirty="0">
                <a:solidFill>
                  <a:schemeClr val="tx1">
                    <a:lumMod val="95000"/>
                    <a:lumOff val="5000"/>
                  </a:schemeClr>
                </a:solidFill>
                <a:latin typeface="+mn-ea"/>
                <a:sym typeface="Arial" panose="020B0604020202020204" pitchFamily="34" charset="0"/>
              </a:rPr>
              <a:t>(provider)</a:t>
            </a:r>
            <a:r>
              <a:rPr lang="zh-TW" altLang="en-US" sz="1600" dirty="0">
                <a:solidFill>
                  <a:schemeClr val="tx1">
                    <a:lumMod val="95000"/>
                    <a:lumOff val="5000"/>
                  </a:schemeClr>
                </a:solidFill>
                <a:latin typeface="+mn-ea"/>
                <a:sym typeface="Arial" panose="020B0604020202020204" pitchFamily="34" charset="0"/>
              </a:rPr>
              <a:t>的角度，比較一次性支付的</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與</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對供應商的報酬及風險的影響</a:t>
            </a:r>
            <a:endParaRPr lang="en-US" altLang="zh-TW" sz="1600" dirty="0">
              <a:solidFill>
                <a:schemeClr val="tx1">
                  <a:lumMod val="95000"/>
                  <a:lumOff val="5000"/>
                </a:schemeClr>
              </a:solidFill>
              <a:latin typeface="+mn-ea"/>
              <a:sym typeface="Arial" panose="020B0604020202020204" pitchFamily="34" charset="0"/>
            </a:endParaRPr>
          </a:p>
        </p:txBody>
      </p:sp>
      <p:sp>
        <p:nvSpPr>
          <p:cNvPr id="35" name="Text Placeholder 33">
            <a:extLst>
              <a:ext uri="{FF2B5EF4-FFF2-40B4-BE49-F238E27FC236}">
                <a16:creationId xmlns:a16="http://schemas.microsoft.com/office/drawing/2014/main" id="{BD171BA7-131E-BBD9-A4EC-FECB44BD92E7}"/>
              </a:ext>
            </a:extLst>
          </p:cNvPr>
          <p:cNvSpPr txBox="1"/>
          <p:nvPr/>
        </p:nvSpPr>
        <p:spPr>
          <a:xfrm>
            <a:off x="832339" y="127206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內容簡述</a:t>
            </a:r>
            <a:endParaRPr lang="en-AU" sz="1800" b="1" dirty="0">
              <a:solidFill>
                <a:srgbClr val="1F3762"/>
              </a:solidFill>
              <a:latin typeface="+mn-ea"/>
              <a:sym typeface="Arial" panose="020B0604020202020204" pitchFamily="34" charset="0"/>
            </a:endParaRPr>
          </a:p>
        </p:txBody>
      </p:sp>
      <p:sp>
        <p:nvSpPr>
          <p:cNvPr id="36" name="Text Placeholder 33">
            <a:extLst>
              <a:ext uri="{FF2B5EF4-FFF2-40B4-BE49-F238E27FC236}">
                <a16:creationId xmlns:a16="http://schemas.microsoft.com/office/drawing/2014/main" id="{EB2E8454-D259-1A3F-A518-8480C2B641B7}"/>
              </a:ext>
            </a:extLst>
          </p:cNvPr>
          <p:cNvSpPr txBox="1"/>
          <p:nvPr/>
        </p:nvSpPr>
        <p:spPr>
          <a:xfrm>
            <a:off x="823126" y="2368270"/>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評價</a:t>
            </a:r>
            <a:r>
              <a:rPr lang="en-US" altLang="zh-CN" sz="1800" b="1" dirty="0">
                <a:solidFill>
                  <a:srgbClr val="1F3762"/>
                </a:solidFill>
                <a:latin typeface="+mn-ea"/>
                <a:sym typeface="Arial" panose="020B0604020202020204" pitchFamily="34" charset="0"/>
              </a:rPr>
              <a:t>RM</a:t>
            </a:r>
            <a:endParaRPr lang="en-AU" sz="1800" b="1" dirty="0">
              <a:solidFill>
                <a:srgbClr val="1F3762"/>
              </a:solidFill>
              <a:latin typeface="+mn-ea"/>
              <a:sym typeface="Arial" panose="020B0604020202020204" pitchFamily="34" charset="0"/>
            </a:endParaRPr>
          </a:p>
        </p:txBody>
      </p:sp>
      <p:sp>
        <p:nvSpPr>
          <p:cNvPr id="39" name="TextBox 23">
            <a:extLst>
              <a:ext uri="{FF2B5EF4-FFF2-40B4-BE49-F238E27FC236}">
                <a16:creationId xmlns:a16="http://schemas.microsoft.com/office/drawing/2014/main" id="{D1ABC2C5-82A7-102E-D4BD-6DFD6AA690B2}"/>
              </a:ext>
            </a:extLst>
          </p:cNvPr>
          <p:cNvSpPr txBox="1"/>
          <p:nvPr/>
        </p:nvSpPr>
        <p:spPr>
          <a:xfrm>
            <a:off x="4173360" y="323206"/>
            <a:ext cx="32098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Alai et al. (2014)</a:t>
            </a:r>
            <a:endParaRPr lang="zh-CN" altLang="en-US" sz="2800" dirty="0">
              <a:solidFill>
                <a:srgbClr val="1F3762"/>
              </a:solidFill>
              <a:cs typeface="+mn-ea"/>
              <a:sym typeface="+mn-lt"/>
            </a:endParaRPr>
          </a:p>
        </p:txBody>
      </p:sp>
      <p:sp>
        <p:nvSpPr>
          <p:cNvPr id="40" name="矩形 1">
            <a:extLst>
              <a:ext uri="{FF2B5EF4-FFF2-40B4-BE49-F238E27FC236}">
                <a16:creationId xmlns:a16="http://schemas.microsoft.com/office/drawing/2014/main" id="{DA56A3AB-813D-B6CC-711B-30C57D345B6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pic>
        <p:nvPicPr>
          <p:cNvPr id="41" name="图片 40">
            <a:extLst>
              <a:ext uri="{FF2B5EF4-FFF2-40B4-BE49-F238E27FC236}">
                <a16:creationId xmlns:a16="http://schemas.microsoft.com/office/drawing/2014/main" id="{C173618D-C466-62BF-D046-EAE3712D98F5}"/>
              </a:ext>
            </a:extLst>
          </p:cNvPr>
          <p:cNvPicPr>
            <a:picLocks noChangeAspect="1"/>
          </p:cNvPicPr>
          <p:nvPr/>
        </p:nvPicPr>
        <p:blipFill rotWithShape="1">
          <a:blip r:embed="rId6"/>
          <a:srcRect r="5398"/>
          <a:stretch/>
        </p:blipFill>
        <p:spPr>
          <a:xfrm>
            <a:off x="3255156" y="4096971"/>
            <a:ext cx="2017235" cy="620313"/>
          </a:xfrm>
          <a:prstGeom prst="rect">
            <a:avLst/>
          </a:prstGeom>
        </p:spPr>
      </p:pic>
      <p:pic>
        <p:nvPicPr>
          <p:cNvPr id="42" name="图片 41">
            <a:extLst>
              <a:ext uri="{FF2B5EF4-FFF2-40B4-BE49-F238E27FC236}">
                <a16:creationId xmlns:a16="http://schemas.microsoft.com/office/drawing/2014/main" id="{9DD22096-2C81-498C-FA05-B3C7ABB25DFA}"/>
              </a:ext>
            </a:extLst>
          </p:cNvPr>
          <p:cNvPicPr>
            <a:picLocks noChangeAspect="1"/>
          </p:cNvPicPr>
          <p:nvPr/>
        </p:nvPicPr>
        <p:blipFill>
          <a:blip r:embed="rId7"/>
          <a:stretch>
            <a:fillRect/>
          </a:stretch>
        </p:blipFill>
        <p:spPr>
          <a:xfrm>
            <a:off x="5497296" y="5087389"/>
            <a:ext cx="1196872" cy="329907"/>
          </a:xfrm>
          <a:prstGeom prst="rect">
            <a:avLst/>
          </a:prstGeom>
        </p:spPr>
      </p:pic>
      <p:pic>
        <p:nvPicPr>
          <p:cNvPr id="43" name="图片 42">
            <a:extLst>
              <a:ext uri="{FF2B5EF4-FFF2-40B4-BE49-F238E27FC236}">
                <a16:creationId xmlns:a16="http://schemas.microsoft.com/office/drawing/2014/main" id="{A9216B04-27F0-6ECE-1F80-CB759CF73742}"/>
              </a:ext>
            </a:extLst>
          </p:cNvPr>
          <p:cNvPicPr>
            <a:picLocks noChangeAspect="1"/>
          </p:cNvPicPr>
          <p:nvPr/>
        </p:nvPicPr>
        <p:blipFill rotWithShape="1">
          <a:blip r:embed="rId8"/>
          <a:srcRect r="2776"/>
          <a:stretch/>
        </p:blipFill>
        <p:spPr>
          <a:xfrm>
            <a:off x="832339" y="2783057"/>
            <a:ext cx="5334997" cy="794511"/>
          </a:xfrm>
          <a:prstGeom prst="rect">
            <a:avLst/>
          </a:prstGeom>
        </p:spPr>
      </p:pic>
      <p:sp>
        <p:nvSpPr>
          <p:cNvPr id="44" name="箭头: 下 43">
            <a:extLst>
              <a:ext uri="{FF2B5EF4-FFF2-40B4-BE49-F238E27FC236}">
                <a16:creationId xmlns:a16="http://schemas.microsoft.com/office/drawing/2014/main" id="{4F1983D6-BC9C-B735-3FB4-5B0E25B4A179}"/>
              </a:ext>
            </a:extLst>
          </p:cNvPr>
          <p:cNvSpPr/>
          <p:nvPr/>
        </p:nvSpPr>
        <p:spPr>
          <a:xfrm>
            <a:off x="4828726" y="3459795"/>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下 50">
            <a:extLst>
              <a:ext uri="{FF2B5EF4-FFF2-40B4-BE49-F238E27FC236}">
                <a16:creationId xmlns:a16="http://schemas.microsoft.com/office/drawing/2014/main" id="{A614C911-C5B2-81AD-4F15-927FA0119310}"/>
              </a:ext>
            </a:extLst>
          </p:cNvPr>
          <p:cNvSpPr/>
          <p:nvPr/>
        </p:nvSpPr>
        <p:spPr>
          <a:xfrm rot="10800000">
            <a:off x="5924086" y="4763525"/>
            <a:ext cx="146161" cy="222377"/>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 Placeholder 32">
            <a:extLst>
              <a:ext uri="{FF2B5EF4-FFF2-40B4-BE49-F238E27FC236}">
                <a16:creationId xmlns:a16="http://schemas.microsoft.com/office/drawing/2014/main" id="{4D9EC604-64D0-7D7C-045F-4516FEEF2257}"/>
              </a:ext>
            </a:extLst>
          </p:cNvPr>
          <p:cNvSpPr txBox="1"/>
          <p:nvPr/>
        </p:nvSpPr>
        <p:spPr>
          <a:xfrm>
            <a:off x="5451954" y="3742330"/>
            <a:ext cx="2143630"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發放貸款的融資成本</a:t>
            </a:r>
            <a:endParaRPr lang="en-US" altLang="zh-CN" sz="1200" dirty="0">
              <a:solidFill>
                <a:schemeClr val="tx1">
                  <a:lumMod val="95000"/>
                  <a:lumOff val="5000"/>
                </a:schemeClr>
              </a:solidFill>
              <a:latin typeface="+mn-ea"/>
              <a:sym typeface="Arial" panose="020B0604020202020204" pitchFamily="34" charset="0"/>
            </a:endParaRPr>
          </a:p>
        </p:txBody>
      </p:sp>
      <p:sp>
        <p:nvSpPr>
          <p:cNvPr id="54" name="箭头: 下 53">
            <a:extLst>
              <a:ext uri="{FF2B5EF4-FFF2-40B4-BE49-F238E27FC236}">
                <a16:creationId xmlns:a16="http://schemas.microsoft.com/office/drawing/2014/main" id="{0471ED98-E5FD-207A-812F-6F71B3B30BDE}"/>
              </a:ext>
            </a:extLst>
          </p:cNvPr>
          <p:cNvSpPr/>
          <p:nvPr/>
        </p:nvSpPr>
        <p:spPr>
          <a:xfrm>
            <a:off x="5667013" y="3459795"/>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Placeholder 32">
            <a:extLst>
              <a:ext uri="{FF2B5EF4-FFF2-40B4-BE49-F238E27FC236}">
                <a16:creationId xmlns:a16="http://schemas.microsoft.com/office/drawing/2014/main" id="{788307B5-6E3C-D2D9-0142-2EBFCEDAF558}"/>
              </a:ext>
            </a:extLst>
          </p:cNvPr>
          <p:cNvSpPr txBox="1"/>
          <p:nvPr/>
        </p:nvSpPr>
        <p:spPr>
          <a:xfrm>
            <a:off x="4551765" y="3742330"/>
            <a:ext cx="798072"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交易成本</a:t>
            </a:r>
            <a:endParaRPr lang="en-US" altLang="zh-CN" sz="1200" dirty="0">
              <a:solidFill>
                <a:schemeClr val="tx1">
                  <a:lumMod val="95000"/>
                  <a:lumOff val="5000"/>
                </a:schemeClr>
              </a:solidFill>
              <a:latin typeface="+mn-ea"/>
              <a:sym typeface="Arial" panose="020B0604020202020204" pitchFamily="34" charset="0"/>
            </a:endParaRPr>
          </a:p>
        </p:txBody>
      </p:sp>
      <p:sp>
        <p:nvSpPr>
          <p:cNvPr id="56" name="箭头: 下 55">
            <a:extLst>
              <a:ext uri="{FF2B5EF4-FFF2-40B4-BE49-F238E27FC236}">
                <a16:creationId xmlns:a16="http://schemas.microsoft.com/office/drawing/2014/main" id="{B8CD3811-AE3F-9111-00EA-2A0AC22348B1}"/>
              </a:ext>
            </a:extLst>
          </p:cNvPr>
          <p:cNvSpPr/>
          <p:nvPr/>
        </p:nvSpPr>
        <p:spPr>
          <a:xfrm rot="10800000">
            <a:off x="4195321" y="3437485"/>
            <a:ext cx="126000" cy="605732"/>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箭头: 下 56">
            <a:extLst>
              <a:ext uri="{FF2B5EF4-FFF2-40B4-BE49-F238E27FC236}">
                <a16:creationId xmlns:a16="http://schemas.microsoft.com/office/drawing/2014/main" id="{D8ECB6DF-A980-110C-9846-48E1CA83C9D9}"/>
              </a:ext>
            </a:extLst>
          </p:cNvPr>
          <p:cNvSpPr/>
          <p:nvPr/>
        </p:nvSpPr>
        <p:spPr>
          <a:xfrm>
            <a:off x="1059283" y="3459795"/>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 Placeholder 32">
            <a:extLst>
              <a:ext uri="{FF2B5EF4-FFF2-40B4-BE49-F238E27FC236}">
                <a16:creationId xmlns:a16="http://schemas.microsoft.com/office/drawing/2014/main" id="{0778CA4C-18F5-0A10-07E9-66BCA6EDE243}"/>
              </a:ext>
            </a:extLst>
          </p:cNvPr>
          <p:cNvSpPr txBox="1"/>
          <p:nvPr/>
        </p:nvSpPr>
        <p:spPr>
          <a:xfrm>
            <a:off x="686795" y="3742330"/>
            <a:ext cx="1052395"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金融機構收益</a:t>
            </a:r>
            <a:endParaRPr lang="en-US" altLang="zh-CN" sz="1200" dirty="0">
              <a:solidFill>
                <a:schemeClr val="tx1">
                  <a:lumMod val="95000"/>
                  <a:lumOff val="5000"/>
                </a:schemeClr>
              </a:solidFill>
              <a:latin typeface="+mn-ea"/>
              <a:sym typeface="Arial" panose="020B0604020202020204" pitchFamily="34" charset="0"/>
            </a:endParaRPr>
          </a:p>
        </p:txBody>
      </p:sp>
      <p:pic>
        <p:nvPicPr>
          <p:cNvPr id="61" name="图片 60">
            <a:extLst>
              <a:ext uri="{FF2B5EF4-FFF2-40B4-BE49-F238E27FC236}">
                <a16:creationId xmlns:a16="http://schemas.microsoft.com/office/drawing/2014/main" id="{5B12ADBA-88DA-162E-79BB-ECF734D5F03B}"/>
              </a:ext>
            </a:extLst>
          </p:cNvPr>
          <p:cNvPicPr>
            <a:picLocks noChangeAspect="1"/>
          </p:cNvPicPr>
          <p:nvPr/>
        </p:nvPicPr>
        <p:blipFill>
          <a:blip r:embed="rId9"/>
          <a:stretch>
            <a:fillRect/>
          </a:stretch>
        </p:blipFill>
        <p:spPr>
          <a:xfrm>
            <a:off x="832339" y="4849544"/>
            <a:ext cx="3792362" cy="718670"/>
          </a:xfrm>
          <a:prstGeom prst="rect">
            <a:avLst/>
          </a:prstGeom>
        </p:spPr>
      </p:pic>
      <p:sp>
        <p:nvSpPr>
          <p:cNvPr id="70" name="文本框 69">
            <a:extLst>
              <a:ext uri="{FF2B5EF4-FFF2-40B4-BE49-F238E27FC236}">
                <a16:creationId xmlns:a16="http://schemas.microsoft.com/office/drawing/2014/main" id="{C32B8F07-80A3-F762-D7C5-0F8E2DEB9761}"/>
              </a:ext>
            </a:extLst>
          </p:cNvPr>
          <p:cNvSpPr txBox="1"/>
          <p:nvPr/>
        </p:nvSpPr>
        <p:spPr>
          <a:xfrm>
            <a:off x="745809" y="5938948"/>
            <a:ext cx="4526582" cy="700576"/>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latin typeface="+mn-ea"/>
              </a:rPr>
              <a:t>當</a:t>
            </a:r>
            <a:r>
              <a:rPr lang="en-US" altLang="zh-CN" sz="1400" dirty="0">
                <a:solidFill>
                  <a:schemeClr val="tx1">
                    <a:lumMod val="95000"/>
                    <a:lumOff val="5000"/>
                  </a:schemeClr>
                </a:solidFill>
                <a:latin typeface="+mn-ea"/>
              </a:rPr>
              <a:t>Lt&lt;(1-λ )</a:t>
            </a:r>
            <a:r>
              <a:rPr lang="en-US" altLang="zh-CN" sz="1400" dirty="0" err="1">
                <a:solidFill>
                  <a:schemeClr val="tx1">
                    <a:lumMod val="95000"/>
                    <a:lumOff val="5000"/>
                  </a:schemeClr>
                </a:solidFill>
                <a:latin typeface="+mn-ea"/>
              </a:rPr>
              <a:t>Ht</a:t>
            </a:r>
            <a:r>
              <a:rPr lang="zh-CN" altLang="en-US" sz="1400" dirty="0">
                <a:solidFill>
                  <a:schemeClr val="tx1">
                    <a:lumMod val="95000"/>
                    <a:lumOff val="5000"/>
                  </a:schemeClr>
                </a:solidFill>
                <a:latin typeface="+mn-ea"/>
              </a:rPr>
              <a:t>時，</a:t>
            </a:r>
            <a:r>
              <a:rPr lang="en-US" altLang="zh-CN" sz="1400" dirty="0">
                <a:solidFill>
                  <a:schemeClr val="tx1">
                    <a:lumMod val="95000"/>
                    <a:lumOff val="5000"/>
                  </a:schemeClr>
                </a:solidFill>
                <a:latin typeface="+mn-ea"/>
              </a:rPr>
              <a:t>LVR ↑</a:t>
            </a:r>
            <a:r>
              <a:rPr lang="zh-CN" altLang="en-US" sz="1400" dirty="0">
                <a:solidFill>
                  <a:schemeClr val="tx1">
                    <a:lumMod val="95000"/>
                    <a:lumOff val="5000"/>
                  </a:schemeClr>
                </a:solidFill>
                <a:latin typeface="+mn-ea"/>
              </a:rPr>
              <a:t>，</a:t>
            </a:r>
            <a:r>
              <a:rPr lang="en-US" altLang="zh-CN" sz="1400" dirty="0">
                <a:solidFill>
                  <a:schemeClr val="tx1">
                    <a:lumMod val="95000"/>
                    <a:lumOff val="5000"/>
                  </a:schemeClr>
                </a:solidFill>
                <a:latin typeface="+mn-ea"/>
              </a:rPr>
              <a:t>RM</a:t>
            </a:r>
            <a:r>
              <a:rPr lang="zh-CN" altLang="en-US" sz="1400" dirty="0">
                <a:solidFill>
                  <a:schemeClr val="tx1">
                    <a:lumMod val="95000"/>
                    <a:lumOff val="5000"/>
                  </a:schemeClr>
                </a:solidFill>
                <a:latin typeface="+mn-ea"/>
              </a:rPr>
              <a:t>利潤 </a:t>
            </a:r>
            <a:r>
              <a:rPr lang="en-US" altLang="zh-CN" sz="1400" dirty="0">
                <a:solidFill>
                  <a:schemeClr val="tx1">
                    <a:lumMod val="95000"/>
                    <a:lumOff val="5000"/>
                  </a:schemeClr>
                </a:solidFill>
                <a:latin typeface="+mn-ea"/>
              </a:rPr>
              <a:t>↑</a:t>
            </a:r>
            <a:r>
              <a:rPr lang="zh-CN" altLang="en-US" sz="1400" dirty="0">
                <a:solidFill>
                  <a:schemeClr val="tx1">
                    <a:lumMod val="95000"/>
                    <a:lumOff val="5000"/>
                  </a:schemeClr>
                </a:solidFill>
                <a:latin typeface="+mn-ea"/>
              </a:rPr>
              <a:t>，</a:t>
            </a:r>
            <a:r>
              <a:rPr lang="en-US" altLang="zh-CN" sz="1400" dirty="0">
                <a:solidFill>
                  <a:schemeClr val="tx1">
                    <a:lumMod val="95000"/>
                    <a:lumOff val="5000"/>
                  </a:schemeClr>
                </a:solidFill>
                <a:latin typeface="+mn-ea"/>
              </a:rPr>
              <a:t>NN=0;</a:t>
            </a:r>
          </a:p>
          <a:p>
            <a:pPr>
              <a:lnSpc>
                <a:spcPct val="150000"/>
              </a:lnSpc>
            </a:pPr>
            <a:r>
              <a:rPr lang="zh-CN" altLang="en-US" sz="1400" dirty="0">
                <a:solidFill>
                  <a:schemeClr val="tx1">
                    <a:lumMod val="95000"/>
                    <a:lumOff val="5000"/>
                  </a:schemeClr>
                </a:solidFill>
                <a:latin typeface="+mn-ea"/>
              </a:rPr>
              <a:t>當</a:t>
            </a:r>
            <a:r>
              <a:rPr lang="en-US" altLang="zh-CN" sz="1400" dirty="0">
                <a:solidFill>
                  <a:schemeClr val="tx1">
                    <a:lumMod val="95000"/>
                    <a:lumOff val="5000"/>
                  </a:schemeClr>
                </a:solidFill>
                <a:latin typeface="+mn-ea"/>
              </a:rPr>
              <a:t>Lt&gt;(1-λ )</a:t>
            </a:r>
            <a:r>
              <a:rPr lang="en-US" altLang="zh-CN" sz="1400" dirty="0" err="1">
                <a:solidFill>
                  <a:schemeClr val="tx1">
                    <a:lumMod val="95000"/>
                    <a:lumOff val="5000"/>
                  </a:schemeClr>
                </a:solidFill>
                <a:latin typeface="+mn-ea"/>
              </a:rPr>
              <a:t>Ht</a:t>
            </a:r>
            <a:r>
              <a:rPr lang="zh-CN" altLang="en-US" sz="1400" dirty="0">
                <a:solidFill>
                  <a:schemeClr val="tx1">
                    <a:lumMod val="95000"/>
                    <a:lumOff val="5000"/>
                  </a:schemeClr>
                </a:solidFill>
                <a:latin typeface="+mn-ea"/>
              </a:rPr>
              <a:t>時，</a:t>
            </a:r>
            <a:r>
              <a:rPr lang="en-US" altLang="zh-CN" sz="1400" dirty="0">
                <a:solidFill>
                  <a:schemeClr val="tx1">
                    <a:lumMod val="95000"/>
                    <a:lumOff val="5000"/>
                  </a:schemeClr>
                </a:solidFill>
                <a:latin typeface="+mn-ea"/>
              </a:rPr>
              <a:t>LVR ↑</a:t>
            </a:r>
            <a:r>
              <a:rPr lang="zh-CN" altLang="en-US" sz="1400" dirty="0">
                <a:solidFill>
                  <a:schemeClr val="tx1">
                    <a:lumMod val="95000"/>
                    <a:lumOff val="5000"/>
                  </a:schemeClr>
                </a:solidFill>
                <a:latin typeface="+mn-ea"/>
              </a:rPr>
              <a:t>，</a:t>
            </a:r>
            <a:r>
              <a:rPr lang="en-US" altLang="zh-CN" sz="1400" dirty="0">
                <a:solidFill>
                  <a:schemeClr val="tx1">
                    <a:lumMod val="95000"/>
                    <a:lumOff val="5000"/>
                  </a:schemeClr>
                </a:solidFill>
                <a:latin typeface="+mn-ea"/>
              </a:rPr>
              <a:t>RM</a:t>
            </a:r>
            <a:r>
              <a:rPr lang="zh-CN" altLang="en-US" sz="1400" dirty="0">
                <a:solidFill>
                  <a:schemeClr val="tx1">
                    <a:lumMod val="95000"/>
                    <a:lumOff val="5000"/>
                  </a:schemeClr>
                </a:solidFill>
                <a:latin typeface="+mn-ea"/>
              </a:rPr>
              <a:t>利潤 </a:t>
            </a:r>
            <a:r>
              <a:rPr lang="en-US" altLang="zh-CN" sz="1400" dirty="0">
                <a:solidFill>
                  <a:schemeClr val="tx1">
                    <a:lumMod val="95000"/>
                    <a:lumOff val="5000"/>
                  </a:schemeClr>
                </a:solidFill>
                <a:latin typeface="+mn-ea"/>
              </a:rPr>
              <a:t>↓</a:t>
            </a:r>
            <a:r>
              <a:rPr lang="zh-CN" altLang="en-US" sz="1400" dirty="0">
                <a:solidFill>
                  <a:schemeClr val="tx1">
                    <a:lumMod val="95000"/>
                    <a:lumOff val="5000"/>
                  </a:schemeClr>
                </a:solidFill>
                <a:latin typeface="+mn-ea"/>
              </a:rPr>
              <a:t>，</a:t>
            </a:r>
            <a:r>
              <a:rPr lang="en-US" altLang="zh-CN" sz="1400" dirty="0">
                <a:solidFill>
                  <a:schemeClr val="tx1">
                    <a:lumMod val="95000"/>
                    <a:lumOff val="5000"/>
                  </a:schemeClr>
                </a:solidFill>
                <a:latin typeface="+mn-ea"/>
              </a:rPr>
              <a:t>NN ↑;</a:t>
            </a:r>
          </a:p>
        </p:txBody>
      </p:sp>
      <p:sp>
        <p:nvSpPr>
          <p:cNvPr id="45" name="箭头: 下 44">
            <a:extLst>
              <a:ext uri="{FF2B5EF4-FFF2-40B4-BE49-F238E27FC236}">
                <a16:creationId xmlns:a16="http://schemas.microsoft.com/office/drawing/2014/main" id="{959A3F70-2621-8DEA-10C7-6E6D956E2978}"/>
              </a:ext>
            </a:extLst>
          </p:cNvPr>
          <p:cNvSpPr/>
          <p:nvPr/>
        </p:nvSpPr>
        <p:spPr>
          <a:xfrm>
            <a:off x="2052067" y="3459795"/>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 Placeholder 32">
            <a:extLst>
              <a:ext uri="{FF2B5EF4-FFF2-40B4-BE49-F238E27FC236}">
                <a16:creationId xmlns:a16="http://schemas.microsoft.com/office/drawing/2014/main" id="{F6BA6461-2D13-75C1-DEBC-966E89B5DE4E}"/>
              </a:ext>
            </a:extLst>
          </p:cNvPr>
          <p:cNvSpPr txBox="1"/>
          <p:nvPr/>
        </p:nvSpPr>
        <p:spPr>
          <a:xfrm>
            <a:off x="1720398" y="3742330"/>
            <a:ext cx="1052395"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合同終止機率</a:t>
            </a:r>
            <a:endParaRPr lang="en-US" altLang="zh-CN" sz="1200" dirty="0">
              <a:solidFill>
                <a:schemeClr val="tx1">
                  <a:lumMod val="95000"/>
                  <a:lumOff val="5000"/>
                </a:schemeClr>
              </a:solidFill>
              <a:latin typeface="+mn-ea"/>
              <a:sym typeface="Arial" panose="020B0604020202020204" pitchFamily="34" charset="0"/>
            </a:endParaRPr>
          </a:p>
        </p:txBody>
      </p:sp>
      <p:sp>
        <p:nvSpPr>
          <p:cNvPr id="48" name="Text Placeholder 32">
            <a:extLst>
              <a:ext uri="{FF2B5EF4-FFF2-40B4-BE49-F238E27FC236}">
                <a16:creationId xmlns:a16="http://schemas.microsoft.com/office/drawing/2014/main" id="{79E6A066-AD4D-E194-7428-2402F9C2360E}"/>
              </a:ext>
            </a:extLst>
          </p:cNvPr>
          <p:cNvSpPr txBox="1"/>
          <p:nvPr/>
        </p:nvSpPr>
        <p:spPr>
          <a:xfrm>
            <a:off x="1920183" y="5711192"/>
            <a:ext cx="1176739"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隨機貼現因子</a:t>
            </a:r>
            <a:endParaRPr lang="en-US" altLang="zh-CN" sz="1200" dirty="0">
              <a:solidFill>
                <a:schemeClr val="tx1">
                  <a:lumMod val="95000"/>
                  <a:lumOff val="5000"/>
                </a:schemeClr>
              </a:solidFill>
              <a:latin typeface="+mn-ea"/>
              <a:sym typeface="Arial" panose="020B0604020202020204" pitchFamily="34" charset="0"/>
            </a:endParaRPr>
          </a:p>
        </p:txBody>
      </p:sp>
      <p:sp>
        <p:nvSpPr>
          <p:cNvPr id="2" name="箭头: 下 1">
            <a:extLst>
              <a:ext uri="{FF2B5EF4-FFF2-40B4-BE49-F238E27FC236}">
                <a16:creationId xmlns:a16="http://schemas.microsoft.com/office/drawing/2014/main" id="{2A4F8FC6-5457-98EA-089E-CF53C7237E9E}"/>
              </a:ext>
            </a:extLst>
          </p:cNvPr>
          <p:cNvSpPr/>
          <p:nvPr/>
        </p:nvSpPr>
        <p:spPr>
          <a:xfrm>
            <a:off x="2225142" y="5421932"/>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 name="图片 78">
            <a:extLst>
              <a:ext uri="{FF2B5EF4-FFF2-40B4-BE49-F238E27FC236}">
                <a16:creationId xmlns:a16="http://schemas.microsoft.com/office/drawing/2014/main" id="{02A105EC-CC3A-C5EC-29DB-EBE1DF020545}"/>
              </a:ext>
            </a:extLst>
          </p:cNvPr>
          <p:cNvPicPr>
            <a:picLocks noChangeAspect="1"/>
          </p:cNvPicPr>
          <p:nvPr/>
        </p:nvPicPr>
        <p:blipFill rotWithShape="1">
          <a:blip r:embed="rId10"/>
          <a:srcRect r="5119"/>
          <a:stretch/>
        </p:blipFill>
        <p:spPr>
          <a:xfrm>
            <a:off x="7517556" y="2810030"/>
            <a:ext cx="4389103" cy="835447"/>
          </a:xfrm>
          <a:prstGeom prst="rect">
            <a:avLst/>
          </a:prstGeom>
        </p:spPr>
      </p:pic>
      <p:pic>
        <p:nvPicPr>
          <p:cNvPr id="82" name="图片 81">
            <a:extLst>
              <a:ext uri="{FF2B5EF4-FFF2-40B4-BE49-F238E27FC236}">
                <a16:creationId xmlns:a16="http://schemas.microsoft.com/office/drawing/2014/main" id="{D28A206D-748E-ED1F-BCB4-F71017309177}"/>
              </a:ext>
            </a:extLst>
          </p:cNvPr>
          <p:cNvPicPr>
            <a:picLocks noChangeAspect="1"/>
          </p:cNvPicPr>
          <p:nvPr/>
        </p:nvPicPr>
        <p:blipFill>
          <a:blip r:embed="rId11"/>
          <a:stretch>
            <a:fillRect/>
          </a:stretch>
        </p:blipFill>
        <p:spPr>
          <a:xfrm>
            <a:off x="9149732" y="4917665"/>
            <a:ext cx="2750399" cy="621267"/>
          </a:xfrm>
          <a:prstGeom prst="rect">
            <a:avLst/>
          </a:prstGeom>
        </p:spPr>
      </p:pic>
      <p:sp>
        <p:nvSpPr>
          <p:cNvPr id="84" name="Text Placeholder 32">
            <a:extLst>
              <a:ext uri="{FF2B5EF4-FFF2-40B4-BE49-F238E27FC236}">
                <a16:creationId xmlns:a16="http://schemas.microsoft.com/office/drawing/2014/main" id="{260E2089-51D4-F4BA-FA1F-6ECD2634C9A1}"/>
              </a:ext>
            </a:extLst>
          </p:cNvPr>
          <p:cNvSpPr txBox="1"/>
          <p:nvPr/>
        </p:nvSpPr>
        <p:spPr>
          <a:xfrm>
            <a:off x="9119477" y="5819848"/>
            <a:ext cx="2629948" cy="42575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TW" sz="1050" dirty="0">
                <a:solidFill>
                  <a:schemeClr val="tx1">
                    <a:lumMod val="95000"/>
                    <a:lumOff val="5000"/>
                  </a:schemeClr>
                </a:solidFill>
                <a:latin typeface="+mn-ea"/>
                <a:sym typeface="Arial" panose="020B0604020202020204" pitchFamily="34" charset="0"/>
              </a:rPr>
              <a:t>R</a:t>
            </a:r>
            <a:r>
              <a:rPr lang="en-US" altLang="zh-TW" sz="1050" baseline="-25000" dirty="0">
                <a:solidFill>
                  <a:schemeClr val="tx1">
                    <a:lumMod val="95000"/>
                    <a:lumOff val="5000"/>
                  </a:schemeClr>
                </a:solidFill>
                <a:latin typeface="+mn-ea"/>
                <a:sym typeface="Arial" panose="020B0604020202020204" pitchFamily="34" charset="0"/>
              </a:rPr>
              <a:t>t</a:t>
            </a:r>
            <a:r>
              <a:rPr lang="zh-CN" altLang="en-US" sz="1050" dirty="0">
                <a:solidFill>
                  <a:schemeClr val="tx1">
                    <a:lumMod val="95000"/>
                    <a:lumOff val="5000"/>
                  </a:schemeClr>
                </a:solidFill>
                <a:latin typeface="+mn-ea"/>
                <a:sym typeface="Arial" panose="020B0604020202020204" pitchFamily="34" charset="0"/>
              </a:rPr>
              <a:t>：租金率</a:t>
            </a:r>
            <a:endParaRPr lang="en-US" altLang="zh-CN" sz="1050" dirty="0">
              <a:solidFill>
                <a:schemeClr val="tx1">
                  <a:lumMod val="95000"/>
                  <a:lumOff val="5000"/>
                </a:schemeClr>
              </a:solidFill>
              <a:latin typeface="+mn-ea"/>
              <a:sym typeface="Arial" panose="020B0604020202020204" pitchFamily="34" charset="0"/>
            </a:endParaRPr>
          </a:p>
          <a:p>
            <a:pPr marL="0" indent="0" algn="just">
              <a:lnSpc>
                <a:spcPct val="100000"/>
              </a:lnSpc>
              <a:buNone/>
            </a:pPr>
            <a:r>
              <a:rPr lang="en-US" altLang="zh-TW" sz="1050" dirty="0">
                <a:solidFill>
                  <a:srgbClr val="C00000"/>
                </a:solidFill>
                <a:latin typeface="+mn-ea"/>
                <a:sym typeface="Arial" panose="020B0604020202020204" pitchFamily="34" charset="0"/>
              </a:rPr>
              <a:t>LVR</a:t>
            </a:r>
            <a:r>
              <a:rPr lang="zh-CN" altLang="en-US" sz="1050" dirty="0">
                <a:solidFill>
                  <a:srgbClr val="C00000"/>
                </a:solidFill>
                <a:latin typeface="+mn-ea"/>
                <a:sym typeface="Arial" panose="020B0604020202020204" pitchFamily="34" charset="0"/>
              </a:rPr>
              <a:t>：收購比例</a:t>
            </a:r>
            <a:r>
              <a:rPr lang="en-US" altLang="zh-CN" sz="1050" dirty="0">
                <a:solidFill>
                  <a:srgbClr val="C00000"/>
                </a:solidFill>
                <a:latin typeface="+mn-ea"/>
                <a:sym typeface="Arial" panose="020B0604020202020204" pitchFamily="34" charset="0"/>
              </a:rPr>
              <a:t>acquisition ratio</a:t>
            </a:r>
          </a:p>
        </p:txBody>
      </p:sp>
      <p:sp>
        <p:nvSpPr>
          <p:cNvPr id="86" name="Text Placeholder 32">
            <a:extLst>
              <a:ext uri="{FF2B5EF4-FFF2-40B4-BE49-F238E27FC236}">
                <a16:creationId xmlns:a16="http://schemas.microsoft.com/office/drawing/2014/main" id="{1DE35A82-D0BA-E81A-D7B1-873FDDC0FD42}"/>
              </a:ext>
            </a:extLst>
          </p:cNvPr>
          <p:cNvSpPr txBox="1"/>
          <p:nvPr/>
        </p:nvSpPr>
        <p:spPr>
          <a:xfrm>
            <a:off x="7297797" y="3790793"/>
            <a:ext cx="1082773" cy="216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CN" altLang="en-US" sz="1200" dirty="0">
                <a:solidFill>
                  <a:schemeClr val="tx1">
                    <a:lumMod val="95000"/>
                    <a:lumOff val="5000"/>
                  </a:schemeClr>
                </a:solidFill>
                <a:latin typeface="+mn-ea"/>
                <a:sym typeface="Arial" panose="020B0604020202020204" pitchFamily="34" charset="0"/>
              </a:rPr>
              <a:t>金融機構收益</a:t>
            </a:r>
            <a:endParaRPr lang="en-US" altLang="zh-CN" sz="1200" dirty="0">
              <a:solidFill>
                <a:schemeClr val="tx1">
                  <a:lumMod val="95000"/>
                  <a:lumOff val="5000"/>
                </a:schemeClr>
              </a:solidFill>
              <a:latin typeface="+mn-ea"/>
              <a:sym typeface="Arial" panose="020B0604020202020204" pitchFamily="34" charset="0"/>
            </a:endParaRPr>
          </a:p>
        </p:txBody>
      </p:sp>
      <p:sp>
        <p:nvSpPr>
          <p:cNvPr id="87" name="Text Placeholder 33">
            <a:extLst>
              <a:ext uri="{FF2B5EF4-FFF2-40B4-BE49-F238E27FC236}">
                <a16:creationId xmlns:a16="http://schemas.microsoft.com/office/drawing/2014/main" id="{8A3A766E-531A-C9CC-A554-0707970E7C33}"/>
              </a:ext>
            </a:extLst>
          </p:cNvPr>
          <p:cNvSpPr txBox="1"/>
          <p:nvPr/>
        </p:nvSpPr>
        <p:spPr>
          <a:xfrm>
            <a:off x="7410548" y="2368270"/>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評價</a:t>
            </a:r>
            <a:r>
              <a:rPr lang="en-US" altLang="zh-CN" sz="1800" b="1" dirty="0">
                <a:solidFill>
                  <a:srgbClr val="1F3762"/>
                </a:solidFill>
                <a:latin typeface="+mn-ea"/>
                <a:sym typeface="Arial" panose="020B0604020202020204" pitchFamily="34" charset="0"/>
              </a:rPr>
              <a:t>HR</a:t>
            </a:r>
          </a:p>
        </p:txBody>
      </p:sp>
      <p:sp>
        <p:nvSpPr>
          <p:cNvPr id="88" name="箭头: 下 87">
            <a:extLst>
              <a:ext uri="{FF2B5EF4-FFF2-40B4-BE49-F238E27FC236}">
                <a16:creationId xmlns:a16="http://schemas.microsoft.com/office/drawing/2014/main" id="{E89E361C-1ED5-022B-B23A-D7140D18F77A}"/>
              </a:ext>
            </a:extLst>
          </p:cNvPr>
          <p:cNvSpPr/>
          <p:nvPr/>
        </p:nvSpPr>
        <p:spPr>
          <a:xfrm>
            <a:off x="7647719" y="3503186"/>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箭头: 下 89">
            <a:extLst>
              <a:ext uri="{FF2B5EF4-FFF2-40B4-BE49-F238E27FC236}">
                <a16:creationId xmlns:a16="http://schemas.microsoft.com/office/drawing/2014/main" id="{D358F1E3-BDC8-467D-F771-E68C356EFB33}"/>
              </a:ext>
            </a:extLst>
          </p:cNvPr>
          <p:cNvSpPr/>
          <p:nvPr/>
        </p:nvSpPr>
        <p:spPr>
          <a:xfrm rot="10800000">
            <a:off x="11486881" y="3459795"/>
            <a:ext cx="126000" cy="605732"/>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箭头: 下 90">
            <a:extLst>
              <a:ext uri="{FF2B5EF4-FFF2-40B4-BE49-F238E27FC236}">
                <a16:creationId xmlns:a16="http://schemas.microsoft.com/office/drawing/2014/main" id="{A46D50EF-DDB1-157C-975B-63658A6F57C8}"/>
              </a:ext>
            </a:extLst>
          </p:cNvPr>
          <p:cNvSpPr/>
          <p:nvPr/>
        </p:nvSpPr>
        <p:spPr>
          <a:xfrm rot="10800000">
            <a:off x="6463165" y="5483692"/>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 Placeholder 32">
            <a:extLst>
              <a:ext uri="{FF2B5EF4-FFF2-40B4-BE49-F238E27FC236}">
                <a16:creationId xmlns:a16="http://schemas.microsoft.com/office/drawing/2014/main" id="{B9BB84ED-AA7C-3314-968E-87D81C4A9CF5}"/>
              </a:ext>
            </a:extLst>
          </p:cNvPr>
          <p:cNvSpPr txBox="1"/>
          <p:nvPr/>
        </p:nvSpPr>
        <p:spPr>
          <a:xfrm>
            <a:off x="5505324" y="5780479"/>
            <a:ext cx="1389748" cy="42575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TW" sz="1050" dirty="0">
                <a:solidFill>
                  <a:srgbClr val="C00000"/>
                </a:solidFill>
                <a:latin typeface="+mn-ea"/>
                <a:sym typeface="Arial" panose="020B0604020202020204" pitchFamily="34" charset="0"/>
              </a:rPr>
              <a:t>Loan-to-Value Ratio</a:t>
            </a:r>
          </a:p>
          <a:p>
            <a:pPr marL="0" indent="0" algn="just">
              <a:lnSpc>
                <a:spcPct val="100000"/>
              </a:lnSpc>
              <a:buNone/>
            </a:pPr>
            <a:r>
              <a:rPr lang="zh-CN" altLang="en-US" sz="1050" dirty="0">
                <a:solidFill>
                  <a:srgbClr val="C00000"/>
                </a:solidFill>
                <a:latin typeface="+mn-ea"/>
                <a:sym typeface="Arial" panose="020B0604020202020204" pitchFamily="34" charset="0"/>
              </a:rPr>
              <a:t>貸款價值比</a:t>
            </a:r>
            <a:endParaRPr lang="zh-TW" altLang="en-US" sz="1050" dirty="0">
              <a:solidFill>
                <a:srgbClr val="C00000"/>
              </a:solidFill>
              <a:latin typeface="+mn-ea"/>
              <a:sym typeface="Arial" panose="020B0604020202020204" pitchFamily="34" charset="0"/>
            </a:endParaRPr>
          </a:p>
        </p:txBody>
      </p:sp>
      <p:grpSp>
        <p:nvGrpSpPr>
          <p:cNvPr id="93" name="组合 92">
            <a:extLst>
              <a:ext uri="{FF2B5EF4-FFF2-40B4-BE49-F238E27FC236}">
                <a16:creationId xmlns:a16="http://schemas.microsoft.com/office/drawing/2014/main" id="{3AE7EC62-BA5C-D48C-65C2-B0AEB7F4016E}"/>
              </a:ext>
            </a:extLst>
          </p:cNvPr>
          <p:cNvGrpSpPr/>
          <p:nvPr/>
        </p:nvGrpSpPr>
        <p:grpSpPr>
          <a:xfrm>
            <a:off x="9149732" y="4195005"/>
            <a:ext cx="2915908" cy="476655"/>
            <a:chOff x="2142476" y="2401190"/>
            <a:chExt cx="2915908" cy="476655"/>
          </a:xfrm>
        </p:grpSpPr>
        <p:pic>
          <p:nvPicPr>
            <p:cNvPr id="94" name="图片 93">
              <a:extLst>
                <a:ext uri="{FF2B5EF4-FFF2-40B4-BE49-F238E27FC236}">
                  <a16:creationId xmlns:a16="http://schemas.microsoft.com/office/drawing/2014/main" id="{EF3FC61D-6C25-4AC5-7853-025287671A5F}"/>
                </a:ext>
              </a:extLst>
            </p:cNvPr>
            <p:cNvPicPr>
              <a:picLocks noChangeAspect="1"/>
            </p:cNvPicPr>
            <p:nvPr/>
          </p:nvPicPr>
          <p:blipFill rotWithShape="1">
            <a:blip r:embed="rId12"/>
            <a:srcRect r="77332"/>
            <a:stretch/>
          </p:blipFill>
          <p:spPr>
            <a:xfrm>
              <a:off x="2142476" y="2401190"/>
              <a:ext cx="1077379" cy="466666"/>
            </a:xfrm>
            <a:prstGeom prst="rect">
              <a:avLst/>
            </a:prstGeom>
          </p:spPr>
        </p:pic>
        <p:pic>
          <p:nvPicPr>
            <p:cNvPr id="95" name="图片 94">
              <a:extLst>
                <a:ext uri="{FF2B5EF4-FFF2-40B4-BE49-F238E27FC236}">
                  <a16:creationId xmlns:a16="http://schemas.microsoft.com/office/drawing/2014/main" id="{00789ADD-A838-844C-8F3D-F65834D6A098}"/>
                </a:ext>
              </a:extLst>
            </p:cNvPr>
            <p:cNvPicPr>
              <a:picLocks noChangeAspect="1"/>
            </p:cNvPicPr>
            <p:nvPr/>
          </p:nvPicPr>
          <p:blipFill rotWithShape="1">
            <a:blip r:embed="rId12"/>
            <a:srcRect l="25397" t="-416" r="35921" b="-1725"/>
            <a:stretch/>
          </p:blipFill>
          <p:spPr>
            <a:xfrm>
              <a:off x="3219855" y="2401190"/>
              <a:ext cx="1838529" cy="476655"/>
            </a:xfrm>
            <a:prstGeom prst="rect">
              <a:avLst/>
            </a:prstGeom>
          </p:spPr>
        </p:pic>
      </p:grpSp>
      <p:sp>
        <p:nvSpPr>
          <p:cNvPr id="96" name="箭头: 下 95">
            <a:extLst>
              <a:ext uri="{FF2B5EF4-FFF2-40B4-BE49-F238E27FC236}">
                <a16:creationId xmlns:a16="http://schemas.microsoft.com/office/drawing/2014/main" id="{2B6AA667-4556-E47B-C03D-D1A22687C591}"/>
              </a:ext>
            </a:extLst>
          </p:cNvPr>
          <p:cNvSpPr/>
          <p:nvPr/>
        </p:nvSpPr>
        <p:spPr>
          <a:xfrm rot="10800000">
            <a:off x="11083375" y="4643006"/>
            <a:ext cx="126000" cy="234000"/>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a:extLst>
              <a:ext uri="{FF2B5EF4-FFF2-40B4-BE49-F238E27FC236}">
                <a16:creationId xmlns:a16="http://schemas.microsoft.com/office/drawing/2014/main" id="{0E44D445-F1A1-9F5F-AD8D-F3042E7A5AC4}"/>
              </a:ext>
            </a:extLst>
          </p:cNvPr>
          <p:cNvCxnSpPr>
            <a:cxnSpLocks/>
          </p:cNvCxnSpPr>
          <p:nvPr/>
        </p:nvCxnSpPr>
        <p:spPr>
          <a:xfrm>
            <a:off x="7096742" y="2411576"/>
            <a:ext cx="0" cy="4039920"/>
          </a:xfrm>
          <a:prstGeom prst="line">
            <a:avLst/>
          </a:prstGeom>
          <a:noFill/>
          <a:ln w="3175" cap="rnd" cmpd="sng" algn="ctr">
            <a:solidFill>
              <a:sysClr val="window" lastClr="FFFFFF">
                <a:lumMod val="75000"/>
              </a:sysClr>
            </a:solidFill>
            <a:prstDash val="solid"/>
            <a:round/>
          </a:ln>
          <a:effectLst/>
        </p:spPr>
      </p:cxnSp>
      <p:grpSp>
        <p:nvGrpSpPr>
          <p:cNvPr id="7" name="组合 6">
            <a:extLst>
              <a:ext uri="{FF2B5EF4-FFF2-40B4-BE49-F238E27FC236}">
                <a16:creationId xmlns:a16="http://schemas.microsoft.com/office/drawing/2014/main" id="{BF3458AE-726E-2D59-33A2-21BE31FCB7AD}"/>
              </a:ext>
            </a:extLst>
          </p:cNvPr>
          <p:cNvGrpSpPr/>
          <p:nvPr/>
        </p:nvGrpSpPr>
        <p:grpSpPr>
          <a:xfrm>
            <a:off x="5401747" y="4107315"/>
            <a:ext cx="1552519" cy="575397"/>
            <a:chOff x="4950801" y="5332142"/>
            <a:chExt cx="2409550" cy="718671"/>
          </a:xfrm>
        </p:grpSpPr>
        <p:pic>
          <p:nvPicPr>
            <p:cNvPr id="4" name="图片 3">
              <a:extLst>
                <a:ext uri="{FF2B5EF4-FFF2-40B4-BE49-F238E27FC236}">
                  <a16:creationId xmlns:a16="http://schemas.microsoft.com/office/drawing/2014/main" id="{F56AB79D-341A-07F6-F123-9B3968B30CFF}"/>
                </a:ext>
              </a:extLst>
            </p:cNvPr>
            <p:cNvPicPr>
              <a:picLocks noChangeAspect="1"/>
            </p:cNvPicPr>
            <p:nvPr/>
          </p:nvPicPr>
          <p:blipFill rotWithShape="1">
            <a:blip r:embed="rId13"/>
            <a:srcRect r="77277" b="1999"/>
            <a:stretch/>
          </p:blipFill>
          <p:spPr>
            <a:xfrm>
              <a:off x="4950801" y="5332142"/>
              <a:ext cx="885153" cy="718671"/>
            </a:xfrm>
            <a:prstGeom prst="rect">
              <a:avLst/>
            </a:prstGeom>
          </p:spPr>
        </p:pic>
        <p:pic>
          <p:nvPicPr>
            <p:cNvPr id="6" name="图片 5">
              <a:extLst>
                <a:ext uri="{FF2B5EF4-FFF2-40B4-BE49-F238E27FC236}">
                  <a16:creationId xmlns:a16="http://schemas.microsoft.com/office/drawing/2014/main" id="{1FA41EE7-86E3-2F33-BA38-09373B8B1450}"/>
                </a:ext>
              </a:extLst>
            </p:cNvPr>
            <p:cNvPicPr>
              <a:picLocks noChangeAspect="1"/>
            </p:cNvPicPr>
            <p:nvPr/>
          </p:nvPicPr>
          <p:blipFill rotWithShape="1">
            <a:blip r:embed="rId13"/>
            <a:srcRect l="27371" t="2393" r="33152" b="1999"/>
            <a:stretch/>
          </p:blipFill>
          <p:spPr>
            <a:xfrm>
              <a:off x="5822563" y="5349685"/>
              <a:ext cx="1537788" cy="701128"/>
            </a:xfrm>
            <a:prstGeom prst="rect">
              <a:avLst/>
            </a:prstGeom>
          </p:spPr>
        </p:pic>
      </p:grpSp>
    </p:spTree>
    <p:extLst>
      <p:ext uri="{BB962C8B-B14F-4D97-AF65-F5344CB8AC3E}">
        <p14:creationId xmlns:p14="http://schemas.microsoft.com/office/powerpoint/2010/main" val="261087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42435-CCCE-A2C2-8F7C-D6845179BD58}"/>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1D0E9EA7-A61B-E220-AAC6-22A9DF412536}"/>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97F7FC25-7D69-0392-E35C-FFBF1827C05A}"/>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B7A9C1DB-0AE3-FD57-AE41-37A6E0A5B8A6}"/>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013B42AC-9727-6584-0D09-F71D1F81C43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D6152E3-8967-E33C-BC00-512A4DCAAED5}"/>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2A16D822-D873-1920-AED5-71160EBFD32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391B36D-DB5E-E231-A40C-BAFD15848A8A}"/>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4F3BC540-1AFE-6B3C-FDF7-46AAA5F673B7}"/>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8D112F9F-18B7-42D3-3AB6-F1AAF88D96B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6B00464-FE47-0013-F243-D00DE8BE32D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DD14B692-30E3-E0ED-AE0A-0D4FD3CD71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a:extLst>
              <a:ext uri="{FF2B5EF4-FFF2-40B4-BE49-F238E27FC236}">
                <a16:creationId xmlns:a16="http://schemas.microsoft.com/office/drawing/2014/main" id="{2103A41A-D4EB-089A-08C5-430F26A5488D}"/>
              </a:ext>
            </a:extLst>
          </p:cNvPr>
          <p:cNvGrpSpPr/>
          <p:nvPr/>
        </p:nvGrpSpPr>
        <p:grpSpPr>
          <a:xfrm>
            <a:off x="478644" y="1510369"/>
            <a:ext cx="6587296" cy="4377281"/>
            <a:chOff x="795915" y="1689467"/>
            <a:chExt cx="6862186" cy="4362340"/>
          </a:xfrm>
        </p:grpSpPr>
        <p:pic>
          <p:nvPicPr>
            <p:cNvPr id="2" name="图片 1">
              <a:extLst>
                <a:ext uri="{FF2B5EF4-FFF2-40B4-BE49-F238E27FC236}">
                  <a16:creationId xmlns:a16="http://schemas.microsoft.com/office/drawing/2014/main" id="{8B7B3DF4-7FC7-3E0B-5C88-91C5276662C0}"/>
                </a:ext>
              </a:extLst>
            </p:cNvPr>
            <p:cNvPicPr>
              <a:picLocks noChangeAspect="1"/>
            </p:cNvPicPr>
            <p:nvPr/>
          </p:nvPicPr>
          <p:blipFill>
            <a:blip r:embed="rId5"/>
            <a:stretch>
              <a:fillRect/>
            </a:stretch>
          </p:blipFill>
          <p:spPr>
            <a:xfrm>
              <a:off x="795915" y="1689467"/>
              <a:ext cx="6862186" cy="4362340"/>
            </a:xfrm>
            <a:prstGeom prst="rect">
              <a:avLst/>
            </a:prstGeom>
          </p:spPr>
        </p:pic>
        <p:grpSp>
          <p:nvGrpSpPr>
            <p:cNvPr id="28" name="组合 27">
              <a:extLst>
                <a:ext uri="{FF2B5EF4-FFF2-40B4-BE49-F238E27FC236}">
                  <a16:creationId xmlns:a16="http://schemas.microsoft.com/office/drawing/2014/main" id="{90556F3A-8A2A-85B5-855F-D30740373F2C}"/>
                </a:ext>
              </a:extLst>
            </p:cNvPr>
            <p:cNvGrpSpPr/>
            <p:nvPr/>
          </p:nvGrpSpPr>
          <p:grpSpPr>
            <a:xfrm>
              <a:off x="2603500" y="3327400"/>
              <a:ext cx="4035425" cy="2588208"/>
              <a:chOff x="2603500" y="3327400"/>
              <a:chExt cx="4035425" cy="2588208"/>
            </a:xfrm>
          </p:grpSpPr>
          <p:sp>
            <p:nvSpPr>
              <p:cNvPr id="3" name="矩形 2">
                <a:extLst>
                  <a:ext uri="{FF2B5EF4-FFF2-40B4-BE49-F238E27FC236}">
                    <a16:creationId xmlns:a16="http://schemas.microsoft.com/office/drawing/2014/main" id="{3D958932-388A-AD4D-249B-9B966CA6A35D}"/>
                  </a:ext>
                </a:extLst>
              </p:cNvPr>
              <p:cNvSpPr/>
              <p:nvPr/>
            </p:nvSpPr>
            <p:spPr>
              <a:xfrm>
                <a:off x="2613025" y="3327401"/>
                <a:ext cx="604932" cy="1701800"/>
              </a:xfrm>
              <a:prstGeom prst="rect">
                <a:avLst/>
              </a:prstGeom>
              <a:noFill/>
              <a:ln w="28575">
                <a:solidFill>
                  <a:srgbClr val="0767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7BF1AA4D-8FB6-6D23-E696-FD6532520367}"/>
                  </a:ext>
                </a:extLst>
              </p:cNvPr>
              <p:cNvSpPr/>
              <p:nvPr/>
            </p:nvSpPr>
            <p:spPr>
              <a:xfrm>
                <a:off x="5330226" y="3327400"/>
                <a:ext cx="604932" cy="1701801"/>
              </a:xfrm>
              <a:prstGeom prst="rect">
                <a:avLst/>
              </a:prstGeom>
              <a:noFill/>
              <a:ln w="28575">
                <a:solidFill>
                  <a:srgbClr val="0767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FBD5801-3591-3D6E-8BED-71C8315564AB}"/>
                  </a:ext>
                </a:extLst>
              </p:cNvPr>
              <p:cNvSpPr/>
              <p:nvPr/>
            </p:nvSpPr>
            <p:spPr>
              <a:xfrm>
                <a:off x="3336290" y="3327401"/>
                <a:ext cx="604932" cy="1701800"/>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222C75A-C591-F259-4711-8B4A68161352}"/>
                  </a:ext>
                </a:extLst>
              </p:cNvPr>
              <p:cNvSpPr/>
              <p:nvPr/>
            </p:nvSpPr>
            <p:spPr>
              <a:xfrm>
                <a:off x="6033993" y="3327400"/>
                <a:ext cx="604932" cy="1701801"/>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3FEBED5-40C1-7C7F-1397-63FFCB558529}"/>
                  </a:ext>
                </a:extLst>
              </p:cNvPr>
              <p:cNvSpPr/>
              <p:nvPr/>
            </p:nvSpPr>
            <p:spPr>
              <a:xfrm>
                <a:off x="2603500" y="5278420"/>
                <a:ext cx="604933" cy="637188"/>
              </a:xfrm>
              <a:prstGeom prst="rect">
                <a:avLst/>
              </a:prstGeom>
              <a:noFill/>
              <a:ln w="28575">
                <a:solidFill>
                  <a:srgbClr val="0767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E5DEDB4B-6D2E-7F82-E6C3-76DE671B2028}"/>
                  </a:ext>
                </a:extLst>
              </p:cNvPr>
              <p:cNvSpPr/>
              <p:nvPr/>
            </p:nvSpPr>
            <p:spPr>
              <a:xfrm>
                <a:off x="3336290" y="5273890"/>
                <a:ext cx="604932" cy="637188"/>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707D6603-A3DE-F288-38AA-A320060E8125}"/>
                  </a:ext>
                </a:extLst>
              </p:cNvPr>
              <p:cNvSpPr/>
              <p:nvPr/>
            </p:nvSpPr>
            <p:spPr>
              <a:xfrm>
                <a:off x="5330226" y="5270465"/>
                <a:ext cx="604932" cy="637188"/>
              </a:xfrm>
              <a:prstGeom prst="rect">
                <a:avLst/>
              </a:prstGeom>
              <a:noFill/>
              <a:ln w="28575">
                <a:solidFill>
                  <a:srgbClr val="0767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F6FD4C4A-53A0-871F-44F5-FEB1B8D1AC38}"/>
                  </a:ext>
                </a:extLst>
              </p:cNvPr>
              <p:cNvSpPr/>
              <p:nvPr/>
            </p:nvSpPr>
            <p:spPr>
              <a:xfrm>
                <a:off x="6033993" y="5269360"/>
                <a:ext cx="604932" cy="637188"/>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a:extLst>
              <a:ext uri="{FF2B5EF4-FFF2-40B4-BE49-F238E27FC236}">
                <a16:creationId xmlns:a16="http://schemas.microsoft.com/office/drawing/2014/main" id="{B8FA81C6-8804-D239-DE05-09FBE0862FE0}"/>
              </a:ext>
            </a:extLst>
          </p:cNvPr>
          <p:cNvSpPr txBox="1"/>
          <p:nvPr/>
        </p:nvSpPr>
        <p:spPr>
          <a:xfrm>
            <a:off x="7188675" y="1627252"/>
            <a:ext cx="4743731" cy="4203843"/>
          </a:xfrm>
          <a:prstGeom prst="rect">
            <a:avLst/>
          </a:prstGeom>
          <a:noFill/>
        </p:spPr>
        <p:txBody>
          <a:bodyPr wrap="square" rtlCol="0">
            <a:spAutoFit/>
          </a:bodyPr>
          <a:lstStyle/>
          <a:p>
            <a:pPr>
              <a:lnSpc>
                <a:spcPct val="150000"/>
              </a:lnSpc>
            </a:pPr>
            <a:r>
              <a:rPr lang="en-US" altLang="zh-TW" sz="1600" dirty="0">
                <a:solidFill>
                  <a:schemeClr val="tx1">
                    <a:lumMod val="95000"/>
                    <a:lumOff val="5000"/>
                  </a:schemeClr>
                </a:solidFill>
                <a:latin typeface="+mn-ea"/>
              </a:rPr>
              <a:t>RM</a:t>
            </a:r>
            <a:r>
              <a:rPr lang="zh-CN" altLang="en-US" sz="1600" dirty="0">
                <a:solidFill>
                  <a:schemeClr val="tx1">
                    <a:lumMod val="95000"/>
                    <a:lumOff val="5000"/>
                  </a:schemeClr>
                </a:solidFill>
                <a:latin typeface="+mn-ea"/>
              </a:rPr>
              <a:t>： 當貸款餘額不超過房價時，</a:t>
            </a:r>
            <a:r>
              <a:rPr lang="zh-TW" altLang="en-US" sz="1600" dirty="0">
                <a:solidFill>
                  <a:schemeClr val="tx1">
                    <a:lumMod val="95000"/>
                    <a:lumOff val="5000"/>
                  </a:schemeClr>
                </a:solidFill>
                <a:latin typeface="+mn-ea"/>
              </a:rPr>
              <a:t>隨著</a:t>
            </a:r>
            <a:r>
              <a:rPr lang="en-US" altLang="zh-TW" sz="1600" dirty="0">
                <a:solidFill>
                  <a:schemeClr val="tx1">
                    <a:lumMod val="95000"/>
                    <a:lumOff val="5000"/>
                  </a:schemeClr>
                </a:solidFill>
                <a:latin typeface="+mn-ea"/>
              </a:rPr>
              <a:t>LVR</a:t>
            </a:r>
            <a:r>
              <a:rPr lang="zh-TW" altLang="en-US" sz="1600" dirty="0">
                <a:solidFill>
                  <a:schemeClr val="tx1">
                    <a:lumMod val="95000"/>
                    <a:lumOff val="5000"/>
                  </a:schemeClr>
                </a:solidFill>
                <a:latin typeface="+mn-ea"/>
              </a:rPr>
              <a:t>增加，貸款餘額越大，</a:t>
            </a:r>
            <a:r>
              <a:rPr lang="en-US" altLang="zh-TW" sz="1600" dirty="0">
                <a:solidFill>
                  <a:schemeClr val="tx1">
                    <a:lumMod val="95000"/>
                    <a:lumOff val="5000"/>
                  </a:schemeClr>
                </a:solidFill>
                <a:latin typeface="+mn-ea"/>
              </a:rPr>
              <a:t>RM</a:t>
            </a:r>
            <a:r>
              <a:rPr lang="zh-TW" altLang="en-US" sz="1600" dirty="0">
                <a:solidFill>
                  <a:schemeClr val="tx1">
                    <a:lumMod val="95000"/>
                    <a:lumOff val="5000"/>
                  </a:schemeClr>
                </a:solidFill>
                <a:latin typeface="+mn-ea"/>
              </a:rPr>
              <a:t>利潤越</a:t>
            </a:r>
            <a:r>
              <a:rPr lang="zh-CN" altLang="en-US" sz="1600" dirty="0">
                <a:solidFill>
                  <a:schemeClr val="tx1">
                    <a:lumMod val="95000"/>
                    <a:lumOff val="5000"/>
                  </a:schemeClr>
                </a:solidFill>
                <a:latin typeface="+mn-ea"/>
              </a:rPr>
              <a:t>大；當貸款餘額超過房價時，</a:t>
            </a:r>
            <a:r>
              <a:rPr lang="zh-TW" altLang="en-US" sz="1600" dirty="0">
                <a:solidFill>
                  <a:schemeClr val="tx1">
                    <a:lumMod val="95000"/>
                    <a:lumOff val="5000"/>
                  </a:schemeClr>
                </a:solidFill>
                <a:latin typeface="+mn-ea"/>
              </a:rPr>
              <a:t>隨著</a:t>
            </a:r>
            <a:r>
              <a:rPr lang="en-US" altLang="zh-TW" sz="1600" dirty="0">
                <a:solidFill>
                  <a:schemeClr val="tx1">
                    <a:lumMod val="95000"/>
                    <a:lumOff val="5000"/>
                  </a:schemeClr>
                </a:solidFill>
                <a:latin typeface="+mn-ea"/>
              </a:rPr>
              <a:t>LVR</a:t>
            </a:r>
            <a:r>
              <a:rPr lang="zh-TW" altLang="en-US" sz="1600" dirty="0">
                <a:solidFill>
                  <a:schemeClr val="tx1">
                    <a:lumMod val="95000"/>
                    <a:lumOff val="5000"/>
                  </a:schemeClr>
                </a:solidFill>
                <a:latin typeface="+mn-ea"/>
              </a:rPr>
              <a:t>增加，貸款餘額越大，</a:t>
            </a:r>
            <a:r>
              <a:rPr lang="en-US" altLang="zh-TW" sz="1600" dirty="0">
                <a:solidFill>
                  <a:schemeClr val="tx1">
                    <a:lumMod val="95000"/>
                    <a:lumOff val="5000"/>
                  </a:schemeClr>
                </a:solidFill>
                <a:latin typeface="+mn-ea"/>
              </a:rPr>
              <a:t>RM</a:t>
            </a:r>
            <a:r>
              <a:rPr lang="zh-TW" altLang="en-US" sz="1600" dirty="0">
                <a:solidFill>
                  <a:schemeClr val="tx1">
                    <a:lumMod val="95000"/>
                    <a:lumOff val="5000"/>
                  </a:schemeClr>
                </a:solidFill>
                <a:latin typeface="+mn-ea"/>
              </a:rPr>
              <a:t>利潤越少。</a:t>
            </a:r>
            <a:endParaRPr lang="en-US" altLang="zh-TW" sz="1600" dirty="0">
              <a:solidFill>
                <a:schemeClr val="tx1">
                  <a:lumMod val="95000"/>
                  <a:lumOff val="5000"/>
                </a:schemeClr>
              </a:solidFill>
              <a:latin typeface="+mn-ea"/>
            </a:endParaRPr>
          </a:p>
          <a:p>
            <a:pPr>
              <a:lnSpc>
                <a:spcPct val="150000"/>
              </a:lnSpc>
            </a:pPr>
            <a:endParaRPr lang="en-US" altLang="zh-CN" sz="1600" dirty="0">
              <a:solidFill>
                <a:schemeClr val="tx1">
                  <a:lumMod val="95000"/>
                  <a:lumOff val="5000"/>
                </a:schemeClr>
              </a:solidFill>
              <a:latin typeface="+mn-ea"/>
            </a:endParaRPr>
          </a:p>
          <a:p>
            <a:pPr>
              <a:lnSpc>
                <a:spcPct val="150000"/>
              </a:lnSpc>
            </a:pPr>
            <a:r>
              <a:rPr lang="en-US" altLang="zh-CN" sz="1600" dirty="0">
                <a:solidFill>
                  <a:schemeClr val="tx1">
                    <a:lumMod val="95000"/>
                    <a:lumOff val="5000"/>
                  </a:schemeClr>
                </a:solidFill>
                <a:latin typeface="+mn-ea"/>
              </a:rPr>
              <a:t>HR</a:t>
            </a:r>
            <a:r>
              <a:rPr lang="zh-CN" altLang="en-US" sz="1600" dirty="0">
                <a:solidFill>
                  <a:schemeClr val="tx1">
                    <a:lumMod val="95000"/>
                    <a:lumOff val="5000"/>
                  </a:schemeClr>
                </a:solidFill>
                <a:latin typeface="+mn-ea"/>
              </a:rPr>
              <a:t>： 隨著</a:t>
            </a:r>
            <a:r>
              <a:rPr lang="en-US" altLang="zh-CN" sz="1600" dirty="0">
                <a:solidFill>
                  <a:schemeClr val="tx1">
                    <a:lumMod val="95000"/>
                    <a:lumOff val="5000"/>
                  </a:schemeClr>
                </a:solidFill>
                <a:latin typeface="+mn-ea"/>
              </a:rPr>
              <a:t>LVR</a:t>
            </a:r>
            <a:r>
              <a:rPr lang="zh-CN" altLang="en-US" sz="1600" dirty="0">
                <a:solidFill>
                  <a:schemeClr val="tx1">
                    <a:lumMod val="95000"/>
                    <a:lumOff val="5000"/>
                  </a:schemeClr>
                </a:solidFill>
                <a:latin typeface="+mn-ea"/>
              </a:rPr>
              <a:t>增加，貸款餘額越大，</a:t>
            </a:r>
            <a:r>
              <a:rPr lang="en-US" altLang="zh-CN" sz="1600" dirty="0">
                <a:solidFill>
                  <a:schemeClr val="tx1">
                    <a:lumMod val="95000"/>
                    <a:lumOff val="5000"/>
                  </a:schemeClr>
                </a:solidFill>
                <a:latin typeface="+mn-ea"/>
              </a:rPr>
              <a:t>HR</a:t>
            </a:r>
            <a:r>
              <a:rPr lang="zh-CN" altLang="en-US" sz="1600" dirty="0">
                <a:solidFill>
                  <a:schemeClr val="tx1">
                    <a:lumMod val="95000"/>
                    <a:lumOff val="5000"/>
                  </a:schemeClr>
                </a:solidFill>
                <a:latin typeface="+mn-ea"/>
              </a:rPr>
              <a:t>利潤越大。</a:t>
            </a:r>
            <a:endParaRPr lang="en-US" altLang="zh-CN" sz="1600" dirty="0">
              <a:solidFill>
                <a:schemeClr val="tx1">
                  <a:lumMod val="95000"/>
                  <a:lumOff val="5000"/>
                </a:schemeClr>
              </a:solidFill>
              <a:latin typeface="+mn-ea"/>
            </a:endParaRPr>
          </a:p>
          <a:p>
            <a:pPr>
              <a:lnSpc>
                <a:spcPct val="150000"/>
              </a:lnSpc>
            </a:pPr>
            <a:endParaRPr lang="en-US" altLang="zh-CN" sz="1600" dirty="0">
              <a:latin typeface="+mn-ea"/>
            </a:endParaRPr>
          </a:p>
          <a:p>
            <a:pPr>
              <a:lnSpc>
                <a:spcPct val="200000"/>
              </a:lnSpc>
            </a:pPr>
            <a:r>
              <a:rPr lang="en-US" altLang="zh-CN" sz="1600" dirty="0">
                <a:latin typeface="+mn-ea"/>
              </a:rPr>
              <a:t>LVR</a:t>
            </a:r>
            <a:r>
              <a:rPr lang="zh-CN" altLang="en-US" sz="1600" dirty="0">
                <a:latin typeface="+mn-ea"/>
              </a:rPr>
              <a:t>水平低于</a:t>
            </a:r>
            <a:r>
              <a:rPr lang="en-US" altLang="zh-CN" sz="1600" dirty="0">
                <a:latin typeface="+mn-ea"/>
              </a:rPr>
              <a:t>50%</a:t>
            </a:r>
            <a:r>
              <a:rPr lang="zh-CN" altLang="en-US" sz="1600" dirty="0">
                <a:latin typeface="+mn-ea"/>
              </a:rPr>
              <a:t>時，</a:t>
            </a:r>
            <a:r>
              <a:rPr lang="en-US" altLang="zh-CN" sz="1600" dirty="0">
                <a:latin typeface="+mn-ea"/>
              </a:rPr>
              <a:t> RM</a:t>
            </a:r>
            <a:r>
              <a:rPr lang="zh-CN" altLang="en-US" sz="1600" dirty="0">
                <a:latin typeface="+mn-ea"/>
              </a:rPr>
              <a:t>提供商幾乎不承擔風險，獲得的平均收益高于</a:t>
            </a:r>
            <a:r>
              <a:rPr lang="en-US" altLang="zh-CN" sz="1600" dirty="0">
                <a:latin typeface="+mn-ea"/>
              </a:rPr>
              <a:t>HR</a:t>
            </a:r>
            <a:r>
              <a:rPr lang="zh-CN" altLang="en-US" sz="1600" dirty="0">
                <a:latin typeface="+mn-ea"/>
              </a:rPr>
              <a:t>提供商。</a:t>
            </a:r>
            <a:endParaRPr lang="en-US" altLang="zh-CN" sz="1600" dirty="0">
              <a:latin typeface="+mn-ea"/>
            </a:endParaRPr>
          </a:p>
          <a:p>
            <a:pPr>
              <a:lnSpc>
                <a:spcPct val="200000"/>
              </a:lnSpc>
            </a:pPr>
            <a:r>
              <a:rPr lang="zh-CN" altLang="en-US" sz="1600" dirty="0">
                <a:latin typeface="+mn-ea"/>
              </a:rPr>
              <a:t>對于更高的</a:t>
            </a:r>
            <a:r>
              <a:rPr lang="en-US" altLang="zh-CN" sz="1600" dirty="0">
                <a:latin typeface="+mn-ea"/>
              </a:rPr>
              <a:t>LVR</a:t>
            </a:r>
            <a:r>
              <a:rPr lang="zh-CN" altLang="en-US" sz="1600" dirty="0">
                <a:latin typeface="+mn-ea"/>
              </a:rPr>
              <a:t>水平，</a:t>
            </a:r>
            <a:r>
              <a:rPr lang="en-US" altLang="zh-CN" sz="1600" dirty="0">
                <a:latin typeface="+mn-ea"/>
              </a:rPr>
              <a:t>RM</a:t>
            </a:r>
            <a:r>
              <a:rPr lang="zh-CN" altLang="en-US" sz="1600" dirty="0">
                <a:latin typeface="+mn-ea"/>
              </a:rPr>
              <a:t>的預期收益變得更小，而且風險比</a:t>
            </a:r>
            <a:r>
              <a:rPr lang="en-US" altLang="zh-CN" sz="1600" dirty="0">
                <a:latin typeface="+mn-ea"/>
              </a:rPr>
              <a:t>HR</a:t>
            </a:r>
            <a:r>
              <a:rPr lang="zh-CN" altLang="en-US" sz="1600" dirty="0">
                <a:latin typeface="+mn-ea"/>
              </a:rPr>
              <a:t>更高。</a:t>
            </a:r>
            <a:endParaRPr lang="en-US" altLang="zh-CN" sz="1600" dirty="0">
              <a:latin typeface="+mn-ea"/>
            </a:endParaRPr>
          </a:p>
        </p:txBody>
      </p:sp>
      <p:sp>
        <p:nvSpPr>
          <p:cNvPr id="23" name="TextBox 23">
            <a:extLst>
              <a:ext uri="{FF2B5EF4-FFF2-40B4-BE49-F238E27FC236}">
                <a16:creationId xmlns:a16="http://schemas.microsoft.com/office/drawing/2014/main" id="{9B9A2039-7434-A8DC-629D-8218E097997A}"/>
              </a:ext>
            </a:extLst>
          </p:cNvPr>
          <p:cNvSpPr txBox="1"/>
          <p:nvPr/>
        </p:nvSpPr>
        <p:spPr>
          <a:xfrm>
            <a:off x="4173360" y="323206"/>
            <a:ext cx="32098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Alai et al. (2014)</a:t>
            </a:r>
            <a:endParaRPr lang="zh-CN" altLang="en-US" sz="2800" dirty="0">
              <a:solidFill>
                <a:srgbClr val="1F3762"/>
              </a:solidFill>
              <a:cs typeface="+mn-ea"/>
              <a:sym typeface="+mn-lt"/>
            </a:endParaRPr>
          </a:p>
        </p:txBody>
      </p:sp>
      <p:sp>
        <p:nvSpPr>
          <p:cNvPr id="24" name="矩形 1">
            <a:extLst>
              <a:ext uri="{FF2B5EF4-FFF2-40B4-BE49-F238E27FC236}">
                <a16:creationId xmlns:a16="http://schemas.microsoft.com/office/drawing/2014/main" id="{5643645D-2897-74B0-B2CD-390B517FE8A1}"/>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spTree>
    <p:extLst>
      <p:ext uri="{BB962C8B-B14F-4D97-AF65-F5344CB8AC3E}">
        <p14:creationId xmlns:p14="http://schemas.microsoft.com/office/powerpoint/2010/main" val="404635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F1BE35C2-3BED-4E1D-8E4A-7DE9EFBB1267}"/>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F7814F4-579E-4186-A01D-E4870BB1A52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5CA5C174-5E37-40AA-8361-416DCF65B2A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C3558BC-07DF-4912-946E-8CAAE45C245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B40A1CF-3948-4D52-B80F-3D6022D5944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7FC5AFB-AB48-4D68-B5EE-6B067838ABC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102A55DC-B786-AADA-9F49-76F0B46D24A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FA31A2C-1D7C-9EFD-57E7-96E8482804C0}"/>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4C53102-1669-FC69-DCB6-6A45DB3C4F9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95E65B9-EA52-E112-D729-6DB01F9B104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BB579C-9269-46D5-C193-3CE26DD629C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23">
            <a:extLst>
              <a:ext uri="{FF2B5EF4-FFF2-40B4-BE49-F238E27FC236}">
                <a16:creationId xmlns:a16="http://schemas.microsoft.com/office/drawing/2014/main" id="{D1ABC2C5-82A7-102E-D4BD-6DFD6AA690B2}"/>
              </a:ext>
            </a:extLst>
          </p:cNvPr>
          <p:cNvSpPr txBox="1"/>
          <p:nvPr/>
        </p:nvSpPr>
        <p:spPr>
          <a:xfrm>
            <a:off x="4173360" y="323206"/>
            <a:ext cx="32098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Alai et al. (2014)</a:t>
            </a:r>
            <a:endParaRPr lang="zh-CN" altLang="en-US" sz="2800" dirty="0">
              <a:solidFill>
                <a:srgbClr val="1F3762"/>
              </a:solidFill>
              <a:cs typeface="+mn-ea"/>
              <a:sym typeface="+mn-lt"/>
            </a:endParaRPr>
          </a:p>
        </p:txBody>
      </p:sp>
      <p:sp>
        <p:nvSpPr>
          <p:cNvPr id="40" name="矩形 1">
            <a:extLst>
              <a:ext uri="{FF2B5EF4-FFF2-40B4-BE49-F238E27FC236}">
                <a16:creationId xmlns:a16="http://schemas.microsoft.com/office/drawing/2014/main" id="{DA56A3AB-813D-B6CC-711B-30C57D345B6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sp>
        <p:nvSpPr>
          <p:cNvPr id="5" name="Text Placeholder 33">
            <a:extLst>
              <a:ext uri="{FF2B5EF4-FFF2-40B4-BE49-F238E27FC236}">
                <a16:creationId xmlns:a16="http://schemas.microsoft.com/office/drawing/2014/main" id="{96F12FEC-864F-EE76-442A-FC1F69E01E13}"/>
              </a:ext>
            </a:extLst>
          </p:cNvPr>
          <p:cNvSpPr txBox="1"/>
          <p:nvPr/>
        </p:nvSpPr>
        <p:spPr>
          <a:xfrm>
            <a:off x="832339" y="127206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研究結論</a:t>
            </a:r>
          </a:p>
        </p:txBody>
      </p:sp>
      <p:sp>
        <p:nvSpPr>
          <p:cNvPr id="6" name="Text Placeholder 32">
            <a:extLst>
              <a:ext uri="{FF2B5EF4-FFF2-40B4-BE49-F238E27FC236}">
                <a16:creationId xmlns:a16="http://schemas.microsoft.com/office/drawing/2014/main" id="{3876A86E-F91F-43BD-4C48-FD3F51571FD4}"/>
              </a:ext>
            </a:extLst>
          </p:cNvPr>
          <p:cNvSpPr txBox="1"/>
          <p:nvPr/>
        </p:nvSpPr>
        <p:spPr>
          <a:xfrm>
            <a:off x="832338" y="5039078"/>
            <a:ext cx="11016761" cy="153644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TW" sz="1600" dirty="0">
                <a:solidFill>
                  <a:schemeClr val="tx1">
                    <a:lumMod val="95000"/>
                    <a:lumOff val="5000"/>
                  </a:schemeClr>
                </a:solidFill>
                <a:latin typeface="+mn-ea"/>
                <a:sym typeface="Arial" panose="020B0604020202020204" pitchFamily="34" charset="0"/>
              </a:rPr>
              <a:t>LVR</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Loan to Value Ratio</a:t>
            </a:r>
            <a:r>
              <a:rPr lang="zh-TW" altLang="en-US" sz="1600" dirty="0">
                <a:solidFill>
                  <a:schemeClr val="tx1">
                    <a:lumMod val="95000"/>
                    <a:lumOff val="5000"/>
                  </a:schemeClr>
                </a:solidFill>
                <a:latin typeface="+mn-ea"/>
                <a:sym typeface="Arial" panose="020B0604020202020204" pitchFamily="34" charset="0"/>
              </a:rPr>
              <a:t>）作爲本文主要指標，在</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和</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的定義上不一致。 </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是以房屋整體作抵押，</a:t>
            </a:r>
            <a:r>
              <a:rPr lang="en-US" altLang="zh-TW" sz="1600" dirty="0">
                <a:solidFill>
                  <a:schemeClr val="tx1">
                    <a:lumMod val="95000"/>
                    <a:lumOff val="5000"/>
                  </a:schemeClr>
                </a:solidFill>
                <a:latin typeface="+mn-ea"/>
                <a:sym typeface="Arial" panose="020B0604020202020204" pitchFamily="34" charset="0"/>
              </a:rPr>
              <a:t>LVR</a:t>
            </a:r>
            <a:r>
              <a:rPr lang="zh-TW" altLang="en-US" sz="1600" dirty="0">
                <a:solidFill>
                  <a:schemeClr val="tx1">
                    <a:lumMod val="95000"/>
                    <a:lumOff val="5000"/>
                  </a:schemeClr>
                </a:solidFill>
                <a:latin typeface="+mn-ea"/>
                <a:sym typeface="Arial" panose="020B0604020202020204" pitchFamily="34" charset="0"/>
              </a:rPr>
              <a:t>對</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是貸款價值比。但在</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定義上爲出售比例（ </a:t>
            </a:r>
            <a:r>
              <a:rPr lang="en-US" altLang="zh-TW" sz="1600" dirty="0">
                <a:solidFill>
                  <a:schemeClr val="tx1">
                    <a:lumMod val="95000"/>
                    <a:lumOff val="5000"/>
                  </a:schemeClr>
                </a:solidFill>
                <a:latin typeface="+mn-ea"/>
                <a:sym typeface="Arial" panose="020B0604020202020204" pitchFamily="34" charset="0"/>
              </a:rPr>
              <a:t>Acquisition ratio </a:t>
            </a:r>
            <a:r>
              <a:rPr lang="zh-TW" altLang="en-US" sz="1600" dirty="0">
                <a:solidFill>
                  <a:schemeClr val="tx1">
                    <a:lumMod val="95000"/>
                    <a:lumOff val="5000"/>
                  </a:schemeClr>
                </a:solidFill>
                <a:latin typeface="+mn-ea"/>
                <a:sym typeface="Arial" panose="020B0604020202020204" pitchFamily="34" charset="0"/>
              </a:rPr>
              <a:t>），即</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合約是以</a:t>
            </a:r>
            <a:r>
              <a:rPr lang="en-US" altLang="zh-TW" sz="1600" dirty="0">
                <a:solidFill>
                  <a:schemeClr val="tx1">
                    <a:lumMod val="95000"/>
                    <a:lumOff val="5000"/>
                  </a:schemeClr>
                </a:solidFill>
                <a:latin typeface="+mn-ea"/>
                <a:sym typeface="Arial" panose="020B0604020202020204" pitchFamily="34" charset="0"/>
              </a:rPr>
              <a:t>LVR</a:t>
            </a:r>
            <a:r>
              <a:rPr lang="zh-TW" altLang="en-US" sz="1600" dirty="0">
                <a:solidFill>
                  <a:schemeClr val="tx1">
                    <a:lumMod val="95000"/>
                    <a:lumOff val="5000"/>
                  </a:schemeClr>
                </a:solidFill>
                <a:latin typeface="+mn-ea"/>
                <a:sym typeface="Arial" panose="020B0604020202020204" pitchFamily="34" charset="0"/>
              </a:rPr>
              <a:t>的比例出售，意味著供應商只擁有部分所有權，房主仍保留剩餘股權比例。</a:t>
            </a:r>
            <a:endParaRPr lang="en-US" altLang="zh-TW" sz="1600" dirty="0">
              <a:solidFill>
                <a:schemeClr val="tx1">
                  <a:lumMod val="95000"/>
                  <a:lumOff val="5000"/>
                </a:schemeClr>
              </a:solidFill>
              <a:latin typeface="+mn-ea"/>
              <a:sym typeface="Arial" panose="020B0604020202020204" pitchFamily="34" charset="0"/>
            </a:endParaRPr>
          </a:p>
          <a:p>
            <a:pPr marL="0" indent="0">
              <a:lnSpc>
                <a:spcPct val="150000"/>
              </a:lnSpc>
              <a:buNone/>
            </a:pPr>
            <a:r>
              <a:rPr lang="zh-CN" altLang="en-US" sz="1600" b="1" dirty="0">
                <a:solidFill>
                  <a:schemeClr val="tx1">
                    <a:lumMod val="95000"/>
                    <a:lumOff val="5000"/>
                  </a:schemeClr>
                </a:solidFill>
                <a:latin typeface="+mn-ea"/>
                <a:sym typeface="Arial" panose="020B0604020202020204" pitchFamily="34" charset="0"/>
              </a:rPr>
              <a:t>論文改進</a:t>
            </a:r>
            <a:r>
              <a:rPr lang="zh-CN" altLang="en-US" sz="1600" dirty="0">
                <a:solidFill>
                  <a:schemeClr val="tx1">
                    <a:lumMod val="95000"/>
                    <a:lumOff val="5000"/>
                  </a:schemeClr>
                </a:solidFill>
                <a:latin typeface="+mn-ea"/>
                <a:sym typeface="Arial" panose="020B0604020202020204" pitchFamily="34" charset="0"/>
              </a:rPr>
              <a:t>：爲使比較基礎一致，本篇將</a:t>
            </a:r>
            <a:r>
              <a:rPr lang="en-US" altLang="zh-CN" sz="1600" dirty="0">
                <a:solidFill>
                  <a:schemeClr val="tx1">
                    <a:lumMod val="95000"/>
                    <a:lumOff val="5000"/>
                  </a:schemeClr>
                </a:solidFill>
                <a:latin typeface="+mn-ea"/>
                <a:sym typeface="Arial" panose="020B0604020202020204" pitchFamily="34" charset="0"/>
              </a:rPr>
              <a:t>HR</a:t>
            </a:r>
            <a:r>
              <a:rPr lang="zh-CN" altLang="en-US" sz="1600" dirty="0">
                <a:solidFill>
                  <a:schemeClr val="tx1">
                    <a:lumMod val="95000"/>
                    <a:lumOff val="5000"/>
                  </a:schemeClr>
                </a:solidFill>
                <a:latin typeface="+mn-ea"/>
                <a:sym typeface="Arial" panose="020B0604020202020204" pitchFamily="34" charset="0"/>
              </a:rPr>
              <a:t>出售比例設定爲</a:t>
            </a:r>
            <a:r>
              <a:rPr lang="en-US" altLang="zh-CN" sz="1600" dirty="0">
                <a:solidFill>
                  <a:schemeClr val="tx1">
                    <a:lumMod val="95000"/>
                    <a:lumOff val="5000"/>
                  </a:schemeClr>
                </a:solidFill>
                <a:latin typeface="+mn-ea"/>
                <a:sym typeface="Arial" panose="020B0604020202020204" pitchFamily="34" charset="0"/>
              </a:rPr>
              <a:t>100%</a:t>
            </a:r>
            <a:r>
              <a:rPr lang="zh-CN"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p:txBody>
      </p:sp>
      <p:sp>
        <p:nvSpPr>
          <p:cNvPr id="20" name="文本框 19">
            <a:extLst>
              <a:ext uri="{FF2B5EF4-FFF2-40B4-BE49-F238E27FC236}">
                <a16:creationId xmlns:a16="http://schemas.microsoft.com/office/drawing/2014/main" id="{1C052DB6-1F9A-1B37-20CF-6E2D7A5695C3}"/>
              </a:ext>
            </a:extLst>
          </p:cNvPr>
          <p:cNvSpPr txBox="1"/>
          <p:nvPr/>
        </p:nvSpPr>
        <p:spPr>
          <a:xfrm>
            <a:off x="729196" y="1597725"/>
            <a:ext cx="7004293" cy="2634183"/>
          </a:xfrm>
          <a:prstGeom prst="rect">
            <a:avLst/>
          </a:prstGeom>
          <a:noFill/>
        </p:spPr>
        <p:txBody>
          <a:bodyPr wrap="square" rtlCol="0">
            <a:spAutoFit/>
          </a:bodyPr>
          <a:lstStyle/>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澳大利亞市場：最高</a:t>
            </a:r>
            <a:r>
              <a:rPr lang="en-US" altLang="zh-TW" sz="1600" dirty="0">
                <a:solidFill>
                  <a:schemeClr val="tx1">
                    <a:lumMod val="95000"/>
                    <a:lumOff val="5000"/>
                  </a:schemeClr>
                </a:solidFill>
                <a:latin typeface="+mn-ea"/>
                <a:sym typeface="Arial" panose="020B0604020202020204" pitchFamily="34" charset="0"/>
              </a:rPr>
              <a:t>LVR</a:t>
            </a:r>
            <a:r>
              <a:rPr lang="zh-TW" altLang="en-US" sz="1600" dirty="0">
                <a:solidFill>
                  <a:schemeClr val="tx1">
                    <a:lumMod val="95000"/>
                    <a:lumOff val="5000"/>
                  </a:schemeClr>
                </a:solidFill>
                <a:latin typeface="+mn-ea"/>
                <a:sym typeface="Arial" panose="020B0604020202020204" pitchFamily="34" charset="0"/>
              </a:rPr>
              <a:t>設定低</a:t>
            </a:r>
          </a:p>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1</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提供商</a:t>
            </a:r>
            <a:r>
              <a:rPr lang="zh-CN" altLang="en-US" sz="1600" dirty="0">
                <a:solidFill>
                  <a:schemeClr val="tx1">
                    <a:lumMod val="95000"/>
                    <a:lumOff val="5000"/>
                  </a:schemeClr>
                </a:solidFill>
                <a:latin typeface="+mn-ea"/>
                <a:sym typeface="Arial" panose="020B0604020202020204" pitchFamily="34" charset="0"/>
              </a:rPr>
              <a:t>回報較高且風險較低</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提供者回報較低</a:t>
            </a:r>
            <a:r>
              <a:rPr lang="zh-CN" altLang="en-US" sz="1600" dirty="0">
                <a:solidFill>
                  <a:schemeClr val="tx1">
                    <a:lumMod val="95000"/>
                    <a:lumOff val="5000"/>
                  </a:schemeClr>
                </a:solidFill>
                <a:latin typeface="+mn-ea"/>
                <a:sym typeface="Arial" panose="020B0604020202020204" pitchFamily="34" charset="0"/>
              </a:rPr>
              <a:t>且</a:t>
            </a:r>
            <a:r>
              <a:rPr lang="zh-TW" altLang="en-US" sz="1600" dirty="0">
                <a:solidFill>
                  <a:schemeClr val="tx1">
                    <a:lumMod val="95000"/>
                    <a:lumOff val="5000"/>
                  </a:schemeClr>
                </a:solidFill>
                <a:latin typeface="+mn-ea"/>
                <a:sym typeface="Arial" panose="020B0604020202020204" pitchFamily="34" charset="0"/>
              </a:rPr>
              <a:t>風險較高</a:t>
            </a:r>
          </a:p>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2</a:t>
            </a:r>
            <a:r>
              <a:rPr lang="zh-TW" altLang="en-US" sz="1600" dirty="0">
                <a:solidFill>
                  <a:schemeClr val="tx1">
                    <a:lumMod val="95000"/>
                    <a:lumOff val="5000"/>
                  </a:schemeClr>
                </a:solidFill>
                <a:latin typeface="+mn-ea"/>
                <a:sym typeface="Arial" panose="020B0604020202020204" pitchFamily="34" charset="0"/>
              </a:rPr>
              <a:t>）證明</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在澳大利亞的市場主導地位（</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在國際市場占比較高的原因）</a:t>
            </a:r>
          </a:p>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美國市場：</a:t>
            </a:r>
            <a:r>
              <a:rPr lang="en-US" altLang="zh-TW" sz="1600" dirty="0">
                <a:solidFill>
                  <a:schemeClr val="tx1">
                    <a:lumMod val="95000"/>
                    <a:lumOff val="5000"/>
                  </a:schemeClr>
                </a:solidFill>
                <a:latin typeface="+mn-ea"/>
                <a:sym typeface="Arial" panose="020B0604020202020204" pitchFamily="34" charset="0"/>
              </a:rPr>
              <a:t>HECM</a:t>
            </a:r>
            <a:r>
              <a:rPr lang="zh-TW" altLang="en-US" sz="1600" dirty="0">
                <a:solidFill>
                  <a:schemeClr val="tx1">
                    <a:lumMod val="95000"/>
                    <a:lumOff val="5000"/>
                  </a:schemeClr>
                </a:solidFill>
                <a:latin typeface="+mn-ea"/>
                <a:sym typeface="Arial" panose="020B0604020202020204" pitchFamily="34" charset="0"/>
              </a:rPr>
              <a:t>計劃下提供的最高</a:t>
            </a:r>
            <a:r>
              <a:rPr lang="en-US" altLang="zh-TW" sz="1600" dirty="0">
                <a:solidFill>
                  <a:schemeClr val="tx1">
                    <a:lumMod val="95000"/>
                    <a:lumOff val="5000"/>
                  </a:schemeClr>
                </a:solidFill>
                <a:latin typeface="+mn-ea"/>
                <a:sym typeface="Arial" panose="020B0604020202020204" pitchFamily="34" charset="0"/>
              </a:rPr>
              <a:t>LVR</a:t>
            </a:r>
            <a:r>
              <a:rPr lang="zh-CN" altLang="en-US" sz="1600" dirty="0">
                <a:solidFill>
                  <a:schemeClr val="tx1">
                    <a:lumMod val="95000"/>
                    <a:lumOff val="5000"/>
                  </a:schemeClr>
                </a:solidFill>
                <a:latin typeface="+mn-ea"/>
                <a:sym typeface="Arial" panose="020B0604020202020204" pitchFamily="34" charset="0"/>
              </a:rPr>
              <a:t>更</a:t>
            </a:r>
            <a:r>
              <a:rPr lang="zh-TW" altLang="en-US" sz="1600" dirty="0">
                <a:solidFill>
                  <a:schemeClr val="tx1">
                    <a:lumMod val="95000"/>
                    <a:lumOff val="5000"/>
                  </a:schemeClr>
                </a:solidFill>
                <a:latin typeface="+mn-ea"/>
                <a:sym typeface="Arial" panose="020B0604020202020204" pitchFamily="34" charset="0"/>
              </a:rPr>
              <a:t>高</a:t>
            </a:r>
          </a:p>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1</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相較</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利潤更低且風險更高</a:t>
            </a:r>
          </a:p>
          <a:p>
            <a:pPr marL="0" indent="0">
              <a:lnSpc>
                <a:spcPct val="150000"/>
              </a:lnSpc>
              <a:buNone/>
            </a:pP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2</a:t>
            </a:r>
            <a:r>
              <a:rPr lang="zh-TW" altLang="en-US" sz="1600" dirty="0">
                <a:solidFill>
                  <a:schemeClr val="tx1">
                    <a:lumMod val="95000"/>
                    <a:lumOff val="5000"/>
                  </a:schemeClr>
                </a:solidFill>
                <a:latin typeface="+mn-ea"/>
                <a:sym typeface="Arial" panose="020B0604020202020204" pitchFamily="34" charset="0"/>
              </a:rPr>
              <a:t>）證實了聯邦住房管理局（</a:t>
            </a:r>
            <a:r>
              <a:rPr lang="en-US" altLang="zh-TW" sz="1600" dirty="0">
                <a:solidFill>
                  <a:schemeClr val="tx1">
                    <a:lumMod val="95000"/>
                    <a:lumOff val="5000"/>
                  </a:schemeClr>
                </a:solidFill>
                <a:latin typeface="+mn-ea"/>
                <a:sym typeface="Arial" panose="020B0604020202020204" pitchFamily="34" charset="0"/>
              </a:rPr>
              <a:t>FHA</a:t>
            </a:r>
            <a:r>
              <a:rPr lang="zh-TW" altLang="en-US" sz="1600" dirty="0">
                <a:solidFill>
                  <a:schemeClr val="tx1">
                    <a:lumMod val="95000"/>
                    <a:lumOff val="5000"/>
                  </a:schemeClr>
                </a:solidFill>
                <a:latin typeface="+mn-ea"/>
                <a:sym typeface="Arial" panose="020B0604020202020204" pitchFamily="34" charset="0"/>
              </a:rPr>
              <a:t>）提供的</a:t>
            </a:r>
            <a:r>
              <a:rPr lang="zh-CN" altLang="en-US" sz="1600" dirty="0">
                <a:solidFill>
                  <a:schemeClr val="tx1">
                    <a:lumMod val="95000"/>
                    <a:lumOff val="5000"/>
                  </a:schemeClr>
                </a:solidFill>
                <a:latin typeface="+mn-ea"/>
                <a:sym typeface="Arial" panose="020B0604020202020204" pitchFamily="34" charset="0"/>
              </a:rPr>
              <a:t>無負資產擔保</a:t>
            </a:r>
            <a:r>
              <a:rPr lang="en-US" altLang="zh-TW" sz="1600" dirty="0">
                <a:solidFill>
                  <a:schemeClr val="tx1">
                    <a:lumMod val="95000"/>
                    <a:lumOff val="5000"/>
                  </a:schemeClr>
                </a:solidFill>
                <a:latin typeface="+mn-ea"/>
                <a:sym typeface="Arial" panose="020B0604020202020204" pitchFamily="34" charset="0"/>
              </a:rPr>
              <a:t>(NNEG)</a:t>
            </a:r>
            <a:r>
              <a:rPr lang="zh-TW" altLang="en-US" sz="1600" dirty="0">
                <a:solidFill>
                  <a:schemeClr val="tx1">
                    <a:lumMod val="95000"/>
                    <a:lumOff val="5000"/>
                  </a:schemeClr>
                </a:solidFill>
                <a:latin typeface="+mn-ea"/>
                <a:sym typeface="Arial" panose="020B0604020202020204" pitchFamily="34" charset="0"/>
              </a:rPr>
              <a:t>是美國市場的一個重要因素</a:t>
            </a:r>
          </a:p>
        </p:txBody>
      </p:sp>
      <p:pic>
        <p:nvPicPr>
          <p:cNvPr id="22" name="图片 21">
            <a:extLst>
              <a:ext uri="{FF2B5EF4-FFF2-40B4-BE49-F238E27FC236}">
                <a16:creationId xmlns:a16="http://schemas.microsoft.com/office/drawing/2014/main" id="{D2DF2A78-A17A-EA1B-C148-5162001AFAE2}"/>
              </a:ext>
            </a:extLst>
          </p:cNvPr>
          <p:cNvPicPr>
            <a:picLocks noChangeAspect="1"/>
          </p:cNvPicPr>
          <p:nvPr/>
        </p:nvPicPr>
        <p:blipFill>
          <a:blip r:embed="rId5"/>
          <a:stretch>
            <a:fillRect/>
          </a:stretch>
        </p:blipFill>
        <p:spPr>
          <a:xfrm>
            <a:off x="7814402" y="1475257"/>
            <a:ext cx="4205673" cy="3341782"/>
          </a:xfrm>
          <a:prstGeom prst="rect">
            <a:avLst/>
          </a:prstGeom>
        </p:spPr>
      </p:pic>
      <p:sp>
        <p:nvSpPr>
          <p:cNvPr id="23" name="Text Placeholder 33">
            <a:extLst>
              <a:ext uri="{FF2B5EF4-FFF2-40B4-BE49-F238E27FC236}">
                <a16:creationId xmlns:a16="http://schemas.microsoft.com/office/drawing/2014/main" id="{B27F389D-189A-DE76-368B-CFA562F05B70}"/>
              </a:ext>
            </a:extLst>
          </p:cNvPr>
          <p:cNvSpPr txBox="1"/>
          <p:nvPr/>
        </p:nvSpPr>
        <p:spPr>
          <a:xfrm>
            <a:off x="832339" y="4613502"/>
            <a:ext cx="5373909"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TW" altLang="en-US" sz="1800" b="1" dirty="0">
                <a:solidFill>
                  <a:srgbClr val="1F3762"/>
                </a:solidFill>
                <a:latin typeface="+mn-ea"/>
                <a:sym typeface="Arial" panose="020B0604020202020204" pitchFamily="34" charset="0"/>
              </a:rPr>
              <a:t>研究不足：</a:t>
            </a:r>
            <a:r>
              <a:rPr lang="en-US" altLang="zh-TW" sz="1800" b="1" dirty="0">
                <a:solidFill>
                  <a:srgbClr val="1F3762"/>
                </a:solidFill>
                <a:latin typeface="+mn-ea"/>
                <a:sym typeface="Arial" panose="020B0604020202020204" pitchFamily="34" charset="0"/>
              </a:rPr>
              <a:t>LVR</a:t>
            </a:r>
            <a:r>
              <a:rPr lang="zh-TW" altLang="en-US" sz="1800" b="1" dirty="0">
                <a:solidFill>
                  <a:srgbClr val="1F3762"/>
                </a:solidFill>
                <a:latin typeface="+mn-ea"/>
                <a:sym typeface="Arial" panose="020B0604020202020204" pitchFamily="34" charset="0"/>
              </a:rPr>
              <a:t>指標在</a:t>
            </a:r>
            <a:r>
              <a:rPr lang="en-US" altLang="zh-TW" sz="1800" b="1" dirty="0">
                <a:solidFill>
                  <a:srgbClr val="1F3762"/>
                </a:solidFill>
                <a:latin typeface="+mn-ea"/>
                <a:sym typeface="Arial" panose="020B0604020202020204" pitchFamily="34" charset="0"/>
              </a:rPr>
              <a:t>RM</a:t>
            </a:r>
            <a:r>
              <a:rPr lang="zh-TW" altLang="en-US" sz="1800" b="1" dirty="0">
                <a:solidFill>
                  <a:srgbClr val="1F3762"/>
                </a:solidFill>
                <a:latin typeface="+mn-ea"/>
                <a:sym typeface="Arial" panose="020B0604020202020204" pitchFamily="34" charset="0"/>
              </a:rPr>
              <a:t>和</a:t>
            </a:r>
            <a:r>
              <a:rPr lang="en-US" altLang="zh-TW" sz="1800" b="1" dirty="0">
                <a:solidFill>
                  <a:srgbClr val="1F3762"/>
                </a:solidFill>
                <a:latin typeface="+mn-ea"/>
                <a:sym typeface="Arial" panose="020B0604020202020204" pitchFamily="34" charset="0"/>
              </a:rPr>
              <a:t>HR</a:t>
            </a:r>
            <a:r>
              <a:rPr lang="zh-TW" altLang="en-US" sz="1800" b="1" dirty="0">
                <a:solidFill>
                  <a:srgbClr val="1F3762"/>
                </a:solidFill>
                <a:latin typeface="+mn-ea"/>
                <a:sym typeface="Arial" panose="020B0604020202020204" pitchFamily="34" charset="0"/>
              </a:rPr>
              <a:t>定義上不一致</a:t>
            </a:r>
          </a:p>
        </p:txBody>
      </p:sp>
      <p:sp>
        <p:nvSpPr>
          <p:cNvPr id="24" name="文本框 23">
            <a:extLst>
              <a:ext uri="{FF2B5EF4-FFF2-40B4-BE49-F238E27FC236}">
                <a16:creationId xmlns:a16="http://schemas.microsoft.com/office/drawing/2014/main" id="{B1CF641C-10A2-42C0-E269-2E9AB2D9A5BC}"/>
              </a:ext>
            </a:extLst>
          </p:cNvPr>
          <p:cNvSpPr txBox="1"/>
          <p:nvPr/>
        </p:nvSpPr>
        <p:spPr>
          <a:xfrm>
            <a:off x="8272886" y="4148883"/>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澳</a:t>
            </a:r>
            <a:endParaRPr lang="zh-TW" altLang="en-US" sz="1600" dirty="0">
              <a:solidFill>
                <a:schemeClr val="bg1"/>
              </a:solidFill>
              <a:latin typeface="+mn-ea"/>
              <a:sym typeface="Arial" panose="020B0604020202020204" pitchFamily="34" charset="0"/>
            </a:endParaRPr>
          </a:p>
        </p:txBody>
      </p:sp>
      <p:sp>
        <p:nvSpPr>
          <p:cNvPr id="25" name="文本框 24">
            <a:extLst>
              <a:ext uri="{FF2B5EF4-FFF2-40B4-BE49-F238E27FC236}">
                <a16:creationId xmlns:a16="http://schemas.microsoft.com/office/drawing/2014/main" id="{79827C9C-4FC9-A4B4-1BDD-141A8A405E3B}"/>
              </a:ext>
            </a:extLst>
          </p:cNvPr>
          <p:cNvSpPr txBox="1"/>
          <p:nvPr/>
        </p:nvSpPr>
        <p:spPr>
          <a:xfrm>
            <a:off x="9574511" y="3891525"/>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澳</a:t>
            </a:r>
            <a:endParaRPr lang="zh-TW" altLang="en-US" sz="1600" dirty="0">
              <a:solidFill>
                <a:schemeClr val="bg1"/>
              </a:solidFill>
              <a:latin typeface="+mn-ea"/>
              <a:sym typeface="Arial" panose="020B0604020202020204" pitchFamily="34" charset="0"/>
            </a:endParaRPr>
          </a:p>
        </p:txBody>
      </p:sp>
      <p:sp>
        <p:nvSpPr>
          <p:cNvPr id="26" name="文本框 25">
            <a:extLst>
              <a:ext uri="{FF2B5EF4-FFF2-40B4-BE49-F238E27FC236}">
                <a16:creationId xmlns:a16="http://schemas.microsoft.com/office/drawing/2014/main" id="{ED40DE81-A9B9-0C9B-3677-741607A6A2B4}"/>
              </a:ext>
            </a:extLst>
          </p:cNvPr>
          <p:cNvSpPr txBox="1"/>
          <p:nvPr/>
        </p:nvSpPr>
        <p:spPr>
          <a:xfrm>
            <a:off x="10873480" y="3473334"/>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澳</a:t>
            </a:r>
            <a:endParaRPr lang="zh-TW" altLang="en-US" sz="1600" dirty="0">
              <a:solidFill>
                <a:schemeClr val="bg1"/>
              </a:solidFill>
              <a:latin typeface="+mn-ea"/>
              <a:sym typeface="Arial" panose="020B0604020202020204" pitchFamily="34" charset="0"/>
            </a:endParaRPr>
          </a:p>
        </p:txBody>
      </p:sp>
      <p:sp>
        <p:nvSpPr>
          <p:cNvPr id="27" name="文本框 26">
            <a:extLst>
              <a:ext uri="{FF2B5EF4-FFF2-40B4-BE49-F238E27FC236}">
                <a16:creationId xmlns:a16="http://schemas.microsoft.com/office/drawing/2014/main" id="{F9BF8AA7-7807-8481-009D-F72A9B7FAC24}"/>
              </a:ext>
            </a:extLst>
          </p:cNvPr>
          <p:cNvSpPr txBox="1"/>
          <p:nvPr/>
        </p:nvSpPr>
        <p:spPr>
          <a:xfrm>
            <a:off x="8619755" y="3151423"/>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美</a:t>
            </a:r>
            <a:endParaRPr lang="zh-TW" altLang="en-US" sz="1600" dirty="0">
              <a:solidFill>
                <a:schemeClr val="bg1"/>
              </a:solidFill>
              <a:latin typeface="+mn-ea"/>
              <a:sym typeface="Arial" panose="020B0604020202020204" pitchFamily="34" charset="0"/>
            </a:endParaRPr>
          </a:p>
        </p:txBody>
      </p:sp>
      <p:sp>
        <p:nvSpPr>
          <p:cNvPr id="28" name="文本框 27">
            <a:extLst>
              <a:ext uri="{FF2B5EF4-FFF2-40B4-BE49-F238E27FC236}">
                <a16:creationId xmlns:a16="http://schemas.microsoft.com/office/drawing/2014/main" id="{ACA20E04-5210-0309-A1E1-862D4E3CAC63}"/>
              </a:ext>
            </a:extLst>
          </p:cNvPr>
          <p:cNvSpPr txBox="1"/>
          <p:nvPr/>
        </p:nvSpPr>
        <p:spPr>
          <a:xfrm>
            <a:off x="9941621" y="2887264"/>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美</a:t>
            </a:r>
            <a:endParaRPr lang="zh-TW" altLang="en-US" sz="1600" dirty="0">
              <a:solidFill>
                <a:schemeClr val="bg1"/>
              </a:solidFill>
              <a:latin typeface="+mn-ea"/>
              <a:sym typeface="Arial" panose="020B0604020202020204" pitchFamily="34" charset="0"/>
            </a:endParaRPr>
          </a:p>
        </p:txBody>
      </p:sp>
      <p:sp>
        <p:nvSpPr>
          <p:cNvPr id="29" name="文本框 28">
            <a:extLst>
              <a:ext uri="{FF2B5EF4-FFF2-40B4-BE49-F238E27FC236}">
                <a16:creationId xmlns:a16="http://schemas.microsoft.com/office/drawing/2014/main" id="{2C59CA15-98A8-BEF2-A8BD-D471BC248FBE}"/>
              </a:ext>
            </a:extLst>
          </p:cNvPr>
          <p:cNvSpPr txBox="1"/>
          <p:nvPr/>
        </p:nvSpPr>
        <p:spPr>
          <a:xfrm>
            <a:off x="11274341" y="2467441"/>
            <a:ext cx="423642" cy="418191"/>
          </a:xfrm>
          <a:prstGeom prst="rect">
            <a:avLst/>
          </a:prstGeom>
          <a:noFill/>
        </p:spPr>
        <p:txBody>
          <a:bodyPr wrap="square" rtlCol="0">
            <a:spAutoFit/>
          </a:bodyPr>
          <a:lstStyle/>
          <a:p>
            <a:pPr marL="0" indent="0">
              <a:lnSpc>
                <a:spcPct val="150000"/>
              </a:lnSpc>
              <a:buNone/>
            </a:pPr>
            <a:r>
              <a:rPr lang="zh-CN" altLang="en-US" sz="1600" dirty="0">
                <a:solidFill>
                  <a:schemeClr val="bg1"/>
                </a:solidFill>
                <a:latin typeface="+mn-ea"/>
                <a:sym typeface="Arial" panose="020B0604020202020204" pitchFamily="34" charset="0"/>
              </a:rPr>
              <a:t>美</a:t>
            </a:r>
            <a:endParaRPr lang="zh-TW" altLang="en-US" sz="1600" dirty="0">
              <a:solidFill>
                <a:schemeClr val="bg1"/>
              </a:solidFill>
              <a:latin typeface="+mn-ea"/>
              <a:sym typeface="Arial" panose="020B0604020202020204" pitchFamily="34" charset="0"/>
            </a:endParaRPr>
          </a:p>
        </p:txBody>
      </p:sp>
    </p:spTree>
    <p:extLst>
      <p:ext uri="{BB962C8B-B14F-4D97-AF65-F5344CB8AC3E}">
        <p14:creationId xmlns:p14="http://schemas.microsoft.com/office/powerpoint/2010/main" val="132736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F1BE35C2-3BED-4E1D-8E4A-7DE9EFBB1267}"/>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F7814F4-579E-4186-A01D-E4870BB1A52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5CA5C174-5E37-40AA-8361-416DCF65B2A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C3558BC-07DF-4912-946E-8CAAE45C245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B40A1CF-3948-4D52-B80F-3D6022D5944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7FC5AFB-AB48-4D68-B5EE-6B067838ABC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102A55DC-B786-AADA-9F49-76F0B46D24A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FA31A2C-1D7C-9EFD-57E7-96E8482804C0}"/>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4C53102-1669-FC69-DCB6-6A45DB3C4F9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95E65B9-EA52-E112-D729-6DB01F9B104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BB579C-9269-46D5-C193-3CE26DD629C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Placeholder 32">
            <a:extLst>
              <a:ext uri="{FF2B5EF4-FFF2-40B4-BE49-F238E27FC236}">
                <a16:creationId xmlns:a16="http://schemas.microsoft.com/office/drawing/2014/main" id="{3D279426-249F-07D6-872E-5AB3DEBE034D}"/>
              </a:ext>
            </a:extLst>
          </p:cNvPr>
          <p:cNvSpPr txBox="1"/>
          <p:nvPr/>
        </p:nvSpPr>
        <p:spPr>
          <a:xfrm>
            <a:off x="811660" y="1657888"/>
            <a:ext cx="11380340" cy="12926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此篇論文以跨期效用模型</a:t>
            </a:r>
            <a:r>
              <a:rPr lang="zh-CN" altLang="en-US" sz="1600" dirty="0">
                <a:solidFill>
                  <a:schemeClr val="tx1">
                    <a:lumMod val="95000"/>
                    <a:lumOff val="5000"/>
                  </a:schemeClr>
                </a:solidFill>
                <a:latin typeface="+mn-ea"/>
                <a:sym typeface="Arial" panose="020B0604020202020204" pitchFamily="34" charset="0"/>
              </a:rPr>
              <a:t>取探討</a:t>
            </a:r>
            <a:r>
              <a:rPr lang="zh-TW" altLang="en-US" sz="1600" dirty="0">
                <a:solidFill>
                  <a:schemeClr val="tx1">
                    <a:lumMod val="95000"/>
                    <a:lumOff val="5000"/>
                  </a:schemeClr>
                </a:solidFill>
                <a:latin typeface="+mn-ea"/>
                <a:sym typeface="Arial" panose="020B0604020202020204" pitchFamily="34" charset="0"/>
              </a:rPr>
              <a:t>退休房主</a:t>
            </a:r>
            <a:r>
              <a:rPr lang="zh-CN" altLang="en-US" sz="1600" dirty="0">
                <a:solidFill>
                  <a:schemeClr val="tx1">
                    <a:lumMod val="95000"/>
                    <a:lumOff val="5000"/>
                  </a:schemeClr>
                </a:solidFill>
                <a:latin typeface="+mn-ea"/>
                <a:sym typeface="Arial" panose="020B0604020202020204" pitchFamily="34" charset="0"/>
              </a:rPr>
              <a:t>在退休和高齡時的房屋</a:t>
            </a:r>
            <a:r>
              <a:rPr lang="zh-TW" altLang="en-US" sz="1600" dirty="0">
                <a:solidFill>
                  <a:schemeClr val="tx1">
                    <a:lumMod val="95000"/>
                    <a:lumOff val="5000"/>
                  </a:schemeClr>
                </a:solidFill>
                <a:latin typeface="+mn-ea"/>
                <a:sym typeface="Arial" panose="020B0604020202020204" pitchFamily="34" charset="0"/>
              </a:rPr>
              <a:t>股權釋放産品的最優抉擇問題</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作者將個人行爲模式分爲兩個階段（三個日期），分別爲</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時（</a:t>
            </a:r>
            <a:r>
              <a:rPr lang="en-US" altLang="zh-TW" sz="1600" dirty="0">
                <a:solidFill>
                  <a:schemeClr val="tx1">
                    <a:lumMod val="95000"/>
                    <a:lumOff val="5000"/>
                  </a:schemeClr>
                </a:solidFill>
                <a:latin typeface="+mn-ea"/>
                <a:sym typeface="Arial" panose="020B0604020202020204" pitchFamily="34" charset="0"/>
              </a:rPr>
              <a:t>62</a:t>
            </a:r>
            <a:r>
              <a:rPr lang="zh-TW" altLang="en-US" sz="1600" dirty="0">
                <a:solidFill>
                  <a:schemeClr val="tx1">
                    <a:lumMod val="95000"/>
                    <a:lumOff val="5000"/>
                  </a:schemeClr>
                </a:solidFill>
                <a:latin typeface="+mn-ea"/>
                <a:sym typeface="Arial" panose="020B0604020202020204" pitchFamily="34" charset="0"/>
              </a:rPr>
              <a:t>歲，健康），</a:t>
            </a:r>
            <a:r>
              <a:rPr lang="en-US" altLang="zh-TW" sz="1600" dirty="0">
                <a:solidFill>
                  <a:schemeClr val="tx1">
                    <a:lumMod val="95000"/>
                    <a:lumOff val="5000"/>
                  </a:schemeClr>
                </a:solidFill>
                <a:latin typeface="+mn-ea"/>
                <a:sym typeface="Arial" panose="020B0604020202020204" pitchFamily="34" charset="0"/>
              </a:rPr>
              <a:t>t=1</a:t>
            </a:r>
            <a:r>
              <a:rPr lang="zh-TW" altLang="en-US" sz="1600" dirty="0">
                <a:solidFill>
                  <a:schemeClr val="tx1">
                    <a:lumMod val="95000"/>
                    <a:lumOff val="5000"/>
                  </a:schemeClr>
                </a:solidFill>
                <a:latin typeface="+mn-ea"/>
                <a:sym typeface="Arial" panose="020B0604020202020204" pitchFamily="34" charset="0"/>
              </a:rPr>
              <a:t>時（</a:t>
            </a:r>
            <a:r>
              <a:rPr lang="en-US" altLang="zh-TW" sz="1600" dirty="0">
                <a:solidFill>
                  <a:schemeClr val="tx1">
                    <a:lumMod val="95000"/>
                    <a:lumOff val="5000"/>
                  </a:schemeClr>
                </a:solidFill>
                <a:latin typeface="+mn-ea"/>
                <a:sym typeface="Arial" panose="020B0604020202020204" pitchFamily="34" charset="0"/>
              </a:rPr>
              <a:t>81</a:t>
            </a:r>
            <a:r>
              <a:rPr lang="zh-TW" altLang="en-US" sz="1600" dirty="0">
                <a:solidFill>
                  <a:schemeClr val="tx1">
                    <a:lumMod val="95000"/>
                    <a:lumOff val="5000"/>
                  </a:schemeClr>
                </a:solidFill>
                <a:latin typeface="+mn-ea"/>
                <a:sym typeface="Arial" panose="020B0604020202020204" pitchFamily="34" charset="0"/>
              </a:rPr>
              <a:t>歲），和</a:t>
            </a:r>
            <a:r>
              <a:rPr lang="en-US" altLang="zh-TW" sz="1600" dirty="0">
                <a:solidFill>
                  <a:schemeClr val="tx1">
                    <a:lumMod val="95000"/>
                    <a:lumOff val="5000"/>
                  </a:schemeClr>
                </a:solidFill>
                <a:latin typeface="+mn-ea"/>
                <a:sym typeface="Arial" panose="020B0604020202020204" pitchFamily="34" charset="0"/>
              </a:rPr>
              <a:t>t=2</a:t>
            </a:r>
            <a:r>
              <a:rPr lang="zh-TW" altLang="en-US" sz="1600" dirty="0">
                <a:solidFill>
                  <a:schemeClr val="tx1">
                    <a:lumMod val="95000"/>
                    <a:lumOff val="5000"/>
                  </a:schemeClr>
                </a:solidFill>
                <a:latin typeface="+mn-ea"/>
                <a:sym typeface="Arial" panose="020B0604020202020204" pitchFamily="34" charset="0"/>
              </a:rPr>
              <a:t>時（</a:t>
            </a:r>
            <a:r>
              <a:rPr lang="en-US" altLang="zh-TW" sz="1600" dirty="0">
                <a:solidFill>
                  <a:schemeClr val="tx1">
                    <a:lumMod val="95000"/>
                    <a:lumOff val="5000"/>
                  </a:schemeClr>
                </a:solidFill>
                <a:latin typeface="+mn-ea"/>
                <a:sym typeface="Arial" panose="020B0604020202020204" pitchFamily="34" charset="0"/>
              </a:rPr>
              <a:t>100</a:t>
            </a:r>
            <a:r>
              <a:rPr lang="zh-TW" altLang="en-US" sz="1600" dirty="0">
                <a:solidFill>
                  <a:schemeClr val="tx1">
                    <a:lumMod val="95000"/>
                    <a:lumOff val="5000"/>
                  </a:schemeClr>
                </a:solidFill>
                <a:latin typeface="+mn-ea"/>
                <a:sym typeface="Arial" panose="020B0604020202020204" pitchFamily="34" charset="0"/>
              </a:rPr>
              <a:t>歲，死亡） </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房主在</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時決定購買年金及</a:t>
            </a:r>
            <a:r>
              <a:rPr lang="en-US" altLang="zh-TW" sz="1600" dirty="0">
                <a:solidFill>
                  <a:schemeClr val="tx1">
                    <a:lumMod val="95000"/>
                    <a:lumOff val="5000"/>
                  </a:schemeClr>
                </a:solidFill>
                <a:latin typeface="+mn-ea"/>
                <a:sym typeface="Arial" panose="020B0604020202020204" pitchFamily="34" charset="0"/>
              </a:rPr>
              <a:t>LTCI</a:t>
            </a:r>
            <a:r>
              <a:rPr lang="zh-TW" altLang="en-US" sz="1600" dirty="0">
                <a:solidFill>
                  <a:schemeClr val="tx1">
                    <a:lumMod val="95000"/>
                    <a:lumOff val="5000"/>
                  </a:schemeClr>
                </a:solidFill>
                <a:latin typeface="+mn-ea"/>
                <a:sym typeface="Arial" panose="020B0604020202020204" pitchFamily="34" charset="0"/>
              </a:rPr>
              <a:t>並可以選擇在不同時間點</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或</a:t>
            </a:r>
            <a:r>
              <a:rPr lang="en-US" altLang="zh-TW" sz="1600" dirty="0">
                <a:solidFill>
                  <a:schemeClr val="tx1">
                    <a:lumMod val="95000"/>
                    <a:lumOff val="5000"/>
                  </a:schemeClr>
                </a:solidFill>
                <a:latin typeface="+mn-ea"/>
                <a:sym typeface="Arial" panose="020B0604020202020204" pitchFamily="34" charset="0"/>
              </a:rPr>
              <a:t>t=1)</a:t>
            </a:r>
            <a:r>
              <a:rPr lang="zh-TW" altLang="en-US" sz="1600" dirty="0">
                <a:solidFill>
                  <a:schemeClr val="tx1">
                    <a:lumMod val="95000"/>
                    <a:lumOff val="5000"/>
                  </a:schemeClr>
                </a:solidFill>
                <a:latin typeface="+mn-ea"/>
                <a:sym typeface="Arial" panose="020B0604020202020204" pitchFamily="34" charset="0"/>
              </a:rPr>
              <a:t>購買</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或</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並獲得一次性給付</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00000"/>
              </a:lnSpc>
              <a:buNone/>
            </a:pPr>
            <a:r>
              <a:rPr lang="zh-TW" altLang="en-US" sz="1600" dirty="0">
                <a:solidFill>
                  <a:schemeClr val="tx1">
                    <a:lumMod val="95000"/>
                    <a:lumOff val="5000"/>
                  </a:schemeClr>
                </a:solidFill>
                <a:latin typeface="+mn-ea"/>
                <a:sym typeface="Arial" panose="020B0604020202020204" pitchFamily="34" charset="0"/>
              </a:rPr>
              <a:t>不同時間點個人行爲模式如圖</a:t>
            </a:r>
            <a:endParaRPr lang="en-US" altLang="zh-TW" sz="1600" dirty="0">
              <a:solidFill>
                <a:schemeClr val="tx1">
                  <a:lumMod val="95000"/>
                  <a:lumOff val="5000"/>
                </a:schemeClr>
              </a:solidFill>
              <a:latin typeface="+mn-ea"/>
              <a:sym typeface="Arial" panose="020B0604020202020204" pitchFamily="34" charset="0"/>
            </a:endParaRPr>
          </a:p>
        </p:txBody>
      </p:sp>
      <p:sp>
        <p:nvSpPr>
          <p:cNvPr id="35" name="Text Placeholder 33">
            <a:extLst>
              <a:ext uri="{FF2B5EF4-FFF2-40B4-BE49-F238E27FC236}">
                <a16:creationId xmlns:a16="http://schemas.microsoft.com/office/drawing/2014/main" id="{BD171BA7-131E-BBD9-A4EC-FECB44BD92E7}"/>
              </a:ext>
            </a:extLst>
          </p:cNvPr>
          <p:cNvSpPr txBox="1"/>
          <p:nvPr/>
        </p:nvSpPr>
        <p:spPr>
          <a:xfrm>
            <a:off x="832339" y="127206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內容簡述</a:t>
            </a:r>
            <a:endParaRPr lang="en-AU" sz="1800" b="1" dirty="0">
              <a:solidFill>
                <a:srgbClr val="1F3762"/>
              </a:solidFill>
              <a:latin typeface="+mn-ea"/>
              <a:sym typeface="Arial" panose="020B0604020202020204" pitchFamily="34" charset="0"/>
            </a:endParaRPr>
          </a:p>
        </p:txBody>
      </p:sp>
      <p:sp>
        <p:nvSpPr>
          <p:cNvPr id="39" name="TextBox 23">
            <a:extLst>
              <a:ext uri="{FF2B5EF4-FFF2-40B4-BE49-F238E27FC236}">
                <a16:creationId xmlns:a16="http://schemas.microsoft.com/office/drawing/2014/main" id="{D1ABC2C5-82A7-102E-D4BD-6DFD6AA690B2}"/>
              </a:ext>
            </a:extLst>
          </p:cNvPr>
          <p:cNvSpPr txBox="1"/>
          <p:nvPr/>
        </p:nvSpPr>
        <p:spPr>
          <a:xfrm>
            <a:off x="4173360" y="323206"/>
            <a:ext cx="42665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Hanewald et al. (2016)</a:t>
            </a:r>
            <a:endParaRPr lang="zh-CN" altLang="en-US" sz="2800" dirty="0">
              <a:solidFill>
                <a:srgbClr val="1F3762"/>
              </a:solidFill>
              <a:cs typeface="+mn-ea"/>
              <a:sym typeface="+mn-lt"/>
            </a:endParaRPr>
          </a:p>
        </p:txBody>
      </p:sp>
      <p:sp>
        <p:nvSpPr>
          <p:cNvPr id="40" name="矩形 1">
            <a:extLst>
              <a:ext uri="{FF2B5EF4-FFF2-40B4-BE49-F238E27FC236}">
                <a16:creationId xmlns:a16="http://schemas.microsoft.com/office/drawing/2014/main" id="{DA56A3AB-813D-B6CC-711B-30C57D345B6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pic>
        <p:nvPicPr>
          <p:cNvPr id="3" name="圖片 3">
            <a:extLst>
              <a:ext uri="{FF2B5EF4-FFF2-40B4-BE49-F238E27FC236}">
                <a16:creationId xmlns:a16="http://schemas.microsoft.com/office/drawing/2014/main" id="{D8F9695A-46A9-7639-C9A9-3C91B5CD712C}"/>
              </a:ext>
            </a:extLst>
          </p:cNvPr>
          <p:cNvPicPr>
            <a:picLocks noChangeAspect="1"/>
          </p:cNvPicPr>
          <p:nvPr/>
        </p:nvPicPr>
        <p:blipFill rotWithShape="1">
          <a:blip r:embed="rId6"/>
          <a:srcRect t="8639"/>
          <a:stretch/>
        </p:blipFill>
        <p:spPr bwMode="auto">
          <a:xfrm>
            <a:off x="2920980" y="3146120"/>
            <a:ext cx="6350040" cy="3420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119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F1BE35C2-3BED-4E1D-8E4A-7DE9EFBB1267}"/>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F7814F4-579E-4186-A01D-E4870BB1A52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5CA5C174-5E37-40AA-8361-416DCF65B2A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C3558BC-07DF-4912-946E-8CAAE45C245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B40A1CF-3948-4D52-B80F-3D6022D5944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7FC5AFB-AB48-4D68-B5EE-6B067838ABC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102A55DC-B786-AADA-9F49-76F0B46D24A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FA31A2C-1D7C-9EFD-57E7-96E8482804C0}"/>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4C53102-1669-FC69-DCB6-6A45DB3C4F9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95E65B9-EA52-E112-D729-6DB01F9B104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BB579C-9269-46D5-C193-3CE26DD629C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Placeholder 32">
            <a:extLst>
              <a:ext uri="{FF2B5EF4-FFF2-40B4-BE49-F238E27FC236}">
                <a16:creationId xmlns:a16="http://schemas.microsoft.com/office/drawing/2014/main" id="{3D279426-249F-07D6-872E-5AB3DEBE034D}"/>
              </a:ext>
            </a:extLst>
          </p:cNvPr>
          <p:cNvSpPr txBox="1"/>
          <p:nvPr/>
        </p:nvSpPr>
        <p:spPr>
          <a:xfrm>
            <a:off x="811660" y="3495480"/>
            <a:ext cx="10534658" cy="18626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TW" altLang="en-US" sz="1600" dirty="0">
                <a:solidFill>
                  <a:schemeClr val="tx1">
                    <a:lumMod val="95000"/>
                    <a:lumOff val="5000"/>
                  </a:schemeClr>
                </a:solidFill>
                <a:latin typeface="+mn-ea"/>
                <a:sym typeface="Arial" panose="020B0604020202020204" pitchFamily="34" charset="0"/>
              </a:rPr>
              <a:t>作者在本篇論文給出</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在</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時不同</a:t>
            </a:r>
            <a:r>
              <a:rPr lang="en-US" altLang="zh-TW" sz="1600" dirty="0">
                <a:solidFill>
                  <a:schemeClr val="tx1">
                    <a:lumMod val="95000"/>
                    <a:lumOff val="5000"/>
                  </a:schemeClr>
                </a:solidFill>
                <a:latin typeface="+mn-ea"/>
                <a:sym typeface="Arial" panose="020B0604020202020204" pitchFamily="34" charset="0"/>
              </a:rPr>
              <a:t>LTV</a:t>
            </a:r>
            <a:r>
              <a:rPr lang="zh-CN" altLang="en-US" sz="1600" dirty="0">
                <a:solidFill>
                  <a:schemeClr val="tx1">
                    <a:lumMod val="95000"/>
                    <a:lumOff val="5000"/>
                  </a:schemeClr>
                </a:solidFill>
                <a:latin typeface="+mn-ea"/>
                <a:sym typeface="Arial" panose="020B0604020202020204" pitchFamily="34" charset="0"/>
              </a:rPr>
              <a:t>貸款價值比所對應的</a:t>
            </a:r>
            <a:r>
              <a:rPr lang="en-US" altLang="zh-TW" sz="1600" dirty="0">
                <a:solidFill>
                  <a:schemeClr val="tx1">
                    <a:lumMod val="95000"/>
                    <a:lumOff val="5000"/>
                  </a:schemeClr>
                </a:solidFill>
                <a:latin typeface="+mn-ea"/>
                <a:sym typeface="Arial" panose="020B0604020202020204" pitchFamily="34" charset="0"/>
              </a:rPr>
              <a:t>MIP</a:t>
            </a:r>
            <a:r>
              <a:rPr lang="zh-CN" altLang="en-US" sz="1600" dirty="0">
                <a:solidFill>
                  <a:schemeClr val="tx1">
                    <a:lumMod val="95000"/>
                    <a:lumOff val="5000"/>
                  </a:schemeClr>
                </a:solidFill>
                <a:latin typeface="+mn-ea"/>
                <a:sym typeface="Arial" panose="020B0604020202020204" pitchFamily="34" charset="0"/>
              </a:rPr>
              <a:t>貸款保險金，以確定在效用模型中使用的</a:t>
            </a:r>
            <a:r>
              <a:rPr lang="en-US" altLang="zh-CN" sz="1600" dirty="0">
                <a:solidFill>
                  <a:schemeClr val="tx1">
                    <a:lumMod val="95000"/>
                    <a:lumOff val="5000"/>
                  </a:schemeClr>
                </a:solidFill>
                <a:latin typeface="+mn-ea"/>
                <a:sym typeface="Arial" panose="020B0604020202020204" pitchFamily="34" charset="0"/>
              </a:rPr>
              <a:t>LVR</a:t>
            </a:r>
            <a:r>
              <a:rPr lang="zh-TW"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20000"/>
              </a:lnSpc>
              <a:buNone/>
            </a:pPr>
            <a:r>
              <a:rPr lang="zh-CN" altLang="en-US" sz="1600" dirty="0">
                <a:solidFill>
                  <a:schemeClr val="tx1">
                    <a:lumMod val="95000"/>
                    <a:lumOff val="5000"/>
                  </a:schemeClr>
                </a:solidFill>
                <a:latin typeface="+mn-ea"/>
                <a:sym typeface="Arial" panose="020B0604020202020204" pitchFamily="34" charset="0"/>
              </a:rPr>
              <a:t>（</a:t>
            </a:r>
            <a:r>
              <a:rPr lang="en-US" altLang="zh-CN" sz="1600" dirty="0">
                <a:solidFill>
                  <a:schemeClr val="tx1">
                    <a:lumMod val="95000"/>
                    <a:lumOff val="5000"/>
                  </a:schemeClr>
                </a:solidFill>
                <a:latin typeface="+mn-ea"/>
                <a:sym typeface="Arial" panose="020B0604020202020204" pitchFamily="34" charset="0"/>
              </a:rPr>
              <a:t>1</a:t>
            </a:r>
            <a:r>
              <a:rPr lang="zh-CN"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LVR </a:t>
            </a:r>
            <a:r>
              <a:rPr lang="zh-CN"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 0.3</a:t>
            </a:r>
            <a:r>
              <a:rPr lang="zh-CN" altLang="en-US" sz="1600" dirty="0">
                <a:solidFill>
                  <a:schemeClr val="tx1">
                    <a:lumMod val="95000"/>
                    <a:lumOff val="5000"/>
                  </a:schemeClr>
                </a:solidFill>
                <a:latin typeface="+mn-ea"/>
                <a:sym typeface="Arial" panose="020B0604020202020204" pitchFamily="34" charset="0"/>
              </a:rPr>
              <a:t>時，</a:t>
            </a:r>
            <a:r>
              <a:rPr lang="zh-TW" altLang="en-US" sz="1600" dirty="0">
                <a:solidFill>
                  <a:schemeClr val="tx1">
                    <a:lumMod val="95000"/>
                    <a:lumOff val="5000"/>
                  </a:schemeClr>
                </a:solidFill>
                <a:latin typeface="+mn-ea"/>
                <a:sym typeface="Arial" panose="020B0604020202020204" pitchFamily="34" charset="0"/>
              </a:rPr>
              <a:t>貸款餘額始終不會超過房產價值，供應商不會發生虧損，因此供應商將不收取</a:t>
            </a:r>
            <a:r>
              <a:rPr lang="en-US" altLang="zh-TW" sz="1600" dirty="0">
                <a:solidFill>
                  <a:schemeClr val="tx1">
                    <a:lumMod val="95000"/>
                    <a:lumOff val="5000"/>
                  </a:schemeClr>
                </a:solidFill>
                <a:latin typeface="+mn-ea"/>
                <a:sym typeface="Arial" panose="020B0604020202020204" pitchFamily="34" charset="0"/>
              </a:rPr>
              <a:t>MIP</a:t>
            </a:r>
            <a:r>
              <a:rPr lang="zh-TW"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20000"/>
              </a:lnSpc>
              <a:buNone/>
            </a:pPr>
            <a:r>
              <a:rPr lang="zh-CN" altLang="en-US" sz="1600" dirty="0">
                <a:solidFill>
                  <a:schemeClr val="tx1">
                    <a:lumMod val="95000"/>
                    <a:lumOff val="5000"/>
                  </a:schemeClr>
                </a:solidFill>
                <a:latin typeface="+mn-ea"/>
                <a:sym typeface="Arial" panose="020B0604020202020204" pitchFamily="34" charset="0"/>
              </a:rPr>
              <a:t>（</a:t>
            </a:r>
            <a:r>
              <a:rPr lang="en-US" altLang="zh-CN" sz="1600" dirty="0">
                <a:solidFill>
                  <a:schemeClr val="tx1">
                    <a:lumMod val="95000"/>
                    <a:lumOff val="5000"/>
                  </a:schemeClr>
                </a:solidFill>
                <a:latin typeface="+mn-ea"/>
                <a:sym typeface="Arial" panose="020B0604020202020204" pitchFamily="34" charset="0"/>
              </a:rPr>
              <a:t>2</a:t>
            </a:r>
            <a:r>
              <a:rPr lang="zh-CN"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0.35 </a:t>
            </a:r>
            <a:r>
              <a:rPr lang="zh-CN" altLang="en-US" sz="1600" dirty="0">
                <a:solidFill>
                  <a:schemeClr val="tx1">
                    <a:lumMod val="95000"/>
                    <a:lumOff val="5000"/>
                  </a:schemeClr>
                </a:solidFill>
                <a:latin typeface="+mn-ea"/>
                <a:sym typeface="Arial" panose="020B0604020202020204" pitchFamily="34" charset="0"/>
              </a:rPr>
              <a:t>≤ </a:t>
            </a:r>
            <a:r>
              <a:rPr lang="en-US" altLang="zh-TW" sz="1600" dirty="0">
                <a:solidFill>
                  <a:schemeClr val="tx1">
                    <a:lumMod val="95000"/>
                    <a:lumOff val="5000"/>
                  </a:schemeClr>
                </a:solidFill>
                <a:latin typeface="+mn-ea"/>
                <a:sym typeface="Arial" panose="020B0604020202020204" pitchFamily="34" charset="0"/>
              </a:rPr>
              <a:t>LVR</a:t>
            </a:r>
            <a:r>
              <a:rPr lang="zh-CN" altLang="en-US" sz="1600" dirty="0">
                <a:solidFill>
                  <a:schemeClr val="tx1">
                    <a:lumMod val="95000"/>
                    <a:lumOff val="5000"/>
                  </a:schemeClr>
                </a:solidFill>
                <a:latin typeface="+mn-ea"/>
                <a:sym typeface="Arial" panose="020B0604020202020204" pitchFamily="34" charset="0"/>
              </a:rPr>
              <a:t> ≤ </a:t>
            </a:r>
            <a:r>
              <a:rPr lang="en-US" altLang="zh-TW" sz="1600" dirty="0">
                <a:solidFill>
                  <a:schemeClr val="tx1">
                    <a:lumMod val="95000"/>
                    <a:lumOff val="5000"/>
                  </a:schemeClr>
                </a:solidFill>
                <a:latin typeface="+mn-ea"/>
                <a:sym typeface="Arial" panose="020B0604020202020204" pitchFamily="34" charset="0"/>
              </a:rPr>
              <a:t>0.85</a:t>
            </a:r>
            <a:r>
              <a:rPr lang="zh-TW" altLang="en-US" sz="1600" dirty="0">
                <a:solidFill>
                  <a:schemeClr val="tx1">
                    <a:lumMod val="95000"/>
                    <a:lumOff val="5000"/>
                  </a:schemeClr>
                </a:solidFill>
                <a:latin typeface="+mn-ea"/>
                <a:sym typeface="Arial" panose="020B0604020202020204" pitchFamily="34" charset="0"/>
              </a:rPr>
              <a:t>，在某些州</a:t>
            </a:r>
            <a:r>
              <a:rPr lang="en-US" altLang="zh-TW" sz="1600" dirty="0">
                <a:solidFill>
                  <a:schemeClr val="tx1">
                    <a:lumMod val="95000"/>
                    <a:lumOff val="5000"/>
                  </a:schemeClr>
                </a:solidFill>
                <a:latin typeface="+mn-ea"/>
                <a:sym typeface="Arial" panose="020B0604020202020204" pitchFamily="34" charset="0"/>
              </a:rPr>
              <a:t>NNEG</a:t>
            </a:r>
            <a:r>
              <a:rPr lang="zh-TW" altLang="en-US" sz="1600" dirty="0">
                <a:solidFill>
                  <a:schemeClr val="tx1">
                    <a:lumMod val="95000"/>
                    <a:lumOff val="5000"/>
                  </a:schemeClr>
                </a:solidFill>
                <a:latin typeface="+mn-ea"/>
                <a:sym typeface="Arial" panose="020B0604020202020204" pitchFamily="34" charset="0"/>
              </a:rPr>
              <a:t>（無負資産擔保）將會生效，供應商將收取正</a:t>
            </a:r>
            <a:r>
              <a:rPr lang="en-US" altLang="zh-TW" sz="1600" dirty="0">
                <a:solidFill>
                  <a:schemeClr val="tx1">
                    <a:lumMod val="95000"/>
                    <a:lumOff val="5000"/>
                  </a:schemeClr>
                </a:solidFill>
                <a:latin typeface="+mn-ea"/>
                <a:sym typeface="Arial" panose="020B0604020202020204" pitchFamily="34" charset="0"/>
              </a:rPr>
              <a:t>MIP</a:t>
            </a:r>
            <a:r>
              <a:rPr lang="zh-TW"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20000"/>
              </a:lnSpc>
              <a:buNone/>
            </a:pPr>
            <a:r>
              <a:rPr lang="zh-CN" altLang="en-US" sz="1600" dirty="0">
                <a:solidFill>
                  <a:schemeClr val="tx1">
                    <a:lumMod val="95000"/>
                    <a:lumOff val="5000"/>
                  </a:schemeClr>
                </a:solidFill>
                <a:latin typeface="+mn-ea"/>
                <a:sym typeface="Arial" panose="020B0604020202020204" pitchFamily="34" charset="0"/>
              </a:rPr>
              <a:t>（</a:t>
            </a:r>
            <a:r>
              <a:rPr lang="en-US" altLang="zh-CN" sz="1600" dirty="0">
                <a:solidFill>
                  <a:schemeClr val="tx1">
                    <a:lumMod val="95000"/>
                    <a:lumOff val="5000"/>
                  </a:schemeClr>
                </a:solidFill>
                <a:latin typeface="+mn-ea"/>
                <a:sym typeface="Arial" panose="020B0604020202020204" pitchFamily="34" charset="0"/>
              </a:rPr>
              <a:t>3</a:t>
            </a:r>
            <a:r>
              <a:rPr lang="zh-CN"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 LVR</a:t>
            </a:r>
            <a:r>
              <a:rPr lang="zh-CN" altLang="en-US" sz="1600" dirty="0">
                <a:solidFill>
                  <a:schemeClr val="tx1">
                    <a:lumMod val="95000"/>
                    <a:lumOff val="5000"/>
                  </a:schemeClr>
                </a:solidFill>
                <a:latin typeface="+mn-ea"/>
                <a:sym typeface="Arial" panose="020B0604020202020204" pitchFamily="34" charset="0"/>
              </a:rPr>
              <a:t> </a:t>
            </a:r>
            <a:r>
              <a:rPr lang="en-US" altLang="zh-CN" sz="1600" dirty="0">
                <a:solidFill>
                  <a:schemeClr val="tx1">
                    <a:lumMod val="95000"/>
                    <a:lumOff val="5000"/>
                  </a:schemeClr>
                </a:solidFill>
                <a:latin typeface="+mn-ea"/>
                <a:sym typeface="Arial" panose="020B0604020202020204" pitchFamily="34" charset="0"/>
              </a:rPr>
              <a:t>&gt;</a:t>
            </a:r>
            <a:r>
              <a:rPr lang="zh-CN" altLang="en-US" sz="1600" dirty="0">
                <a:solidFill>
                  <a:schemeClr val="tx1">
                    <a:lumMod val="95000"/>
                    <a:lumOff val="5000"/>
                  </a:schemeClr>
                </a:solidFill>
                <a:latin typeface="+mn-ea"/>
                <a:sym typeface="Arial" panose="020B0604020202020204" pitchFamily="34" charset="0"/>
              </a:rPr>
              <a:t> </a:t>
            </a:r>
            <a:r>
              <a:rPr lang="en-US" altLang="zh-TW" sz="1600" dirty="0">
                <a:solidFill>
                  <a:schemeClr val="tx1">
                    <a:lumMod val="95000"/>
                    <a:lumOff val="5000"/>
                  </a:schemeClr>
                </a:solidFill>
                <a:latin typeface="+mn-ea"/>
                <a:sym typeface="Arial" panose="020B0604020202020204" pitchFamily="34" charset="0"/>
              </a:rPr>
              <a:t>0.85 </a:t>
            </a:r>
            <a:r>
              <a:rPr lang="zh-TW" altLang="en-US" sz="1600" dirty="0">
                <a:solidFill>
                  <a:schemeClr val="tx1">
                    <a:lumMod val="95000"/>
                    <a:lumOff val="5000"/>
                  </a:schemeClr>
                </a:solidFill>
                <a:latin typeface="+mn-ea"/>
                <a:sym typeface="Arial" panose="020B0604020202020204" pitchFamily="34" charset="0"/>
              </a:rPr>
              <a:t>，在作者的模型中，供應商的預期利潤始終爲負，</a:t>
            </a:r>
            <a:r>
              <a:rPr lang="en-US" altLang="zh-TW" sz="1600" dirty="0">
                <a:solidFill>
                  <a:schemeClr val="tx1">
                    <a:lumMod val="95000"/>
                    <a:lumOff val="5000"/>
                  </a:schemeClr>
                </a:solidFill>
                <a:latin typeface="+mn-ea"/>
                <a:sym typeface="Arial" panose="020B0604020202020204" pitchFamily="34" charset="0"/>
              </a:rPr>
              <a:t>MIP</a:t>
            </a:r>
            <a:r>
              <a:rPr lang="zh-TW" altLang="en-US" sz="1600" dirty="0">
                <a:solidFill>
                  <a:schemeClr val="tx1">
                    <a:lumMod val="95000"/>
                    <a:lumOff val="5000"/>
                  </a:schemeClr>
                </a:solidFill>
                <a:latin typeface="+mn-ea"/>
                <a:sym typeface="Arial" panose="020B0604020202020204" pitchFamily="34" charset="0"/>
              </a:rPr>
              <a:t>與利潤無關。</a:t>
            </a:r>
            <a:endParaRPr lang="en-US" altLang="zh-TW" sz="1600" dirty="0">
              <a:solidFill>
                <a:schemeClr val="tx1">
                  <a:lumMod val="95000"/>
                  <a:lumOff val="5000"/>
                </a:schemeClr>
              </a:solidFill>
              <a:latin typeface="+mn-ea"/>
              <a:sym typeface="Arial" panose="020B0604020202020204" pitchFamily="34" charset="0"/>
            </a:endParaRPr>
          </a:p>
          <a:p>
            <a:pPr marL="0" indent="0" algn="just">
              <a:lnSpc>
                <a:spcPct val="120000"/>
              </a:lnSpc>
              <a:buNone/>
            </a:pPr>
            <a:r>
              <a:rPr lang="zh-TW" altLang="en-US" sz="1600" dirty="0">
                <a:solidFill>
                  <a:schemeClr val="tx1">
                    <a:lumMod val="95000"/>
                    <a:lumOff val="5000"/>
                  </a:schemeClr>
                </a:solidFill>
                <a:latin typeface="+mn-ea"/>
                <a:sym typeface="Arial" panose="020B0604020202020204" pitchFamily="34" charset="0"/>
              </a:rPr>
              <a:t>因此作者建立了</a:t>
            </a:r>
            <a:r>
              <a:rPr lang="en-US" altLang="zh-TW" sz="1600" b="1" dirty="0">
                <a:solidFill>
                  <a:schemeClr val="tx1">
                    <a:lumMod val="95000"/>
                    <a:lumOff val="5000"/>
                  </a:schemeClr>
                </a:solidFill>
                <a:latin typeface="+mn-ea"/>
                <a:sym typeface="Arial" panose="020B0604020202020204" pitchFamily="34" charset="0"/>
              </a:rPr>
              <a:t>LTV(LVR)</a:t>
            </a:r>
            <a:r>
              <a:rPr lang="zh-TW" altLang="en-US" sz="1600" b="1" dirty="0">
                <a:solidFill>
                  <a:schemeClr val="tx1">
                    <a:lumMod val="95000"/>
                    <a:lumOff val="5000"/>
                  </a:schemeClr>
                </a:solidFill>
                <a:latin typeface="+mn-ea"/>
                <a:sym typeface="Arial" panose="020B0604020202020204" pitchFamily="34" charset="0"/>
              </a:rPr>
              <a:t> 為</a:t>
            </a:r>
            <a:r>
              <a:rPr lang="en-US" altLang="zh-TW" sz="1600" b="1" dirty="0">
                <a:solidFill>
                  <a:schemeClr val="tx1">
                    <a:lumMod val="95000"/>
                    <a:lumOff val="5000"/>
                  </a:schemeClr>
                </a:solidFill>
                <a:latin typeface="+mn-ea"/>
                <a:sym typeface="Arial" panose="020B0604020202020204" pitchFamily="34" charset="0"/>
              </a:rPr>
              <a:t>0.85</a:t>
            </a:r>
            <a:r>
              <a:rPr lang="zh-TW"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p:txBody>
      </p:sp>
      <p:sp>
        <p:nvSpPr>
          <p:cNvPr id="35" name="Text Placeholder 33">
            <a:extLst>
              <a:ext uri="{FF2B5EF4-FFF2-40B4-BE49-F238E27FC236}">
                <a16:creationId xmlns:a16="http://schemas.microsoft.com/office/drawing/2014/main" id="{BD171BA7-131E-BBD9-A4EC-FECB44BD92E7}"/>
              </a:ext>
            </a:extLst>
          </p:cNvPr>
          <p:cNvSpPr txBox="1"/>
          <p:nvPr/>
        </p:nvSpPr>
        <p:spPr>
          <a:xfrm>
            <a:off x="832339" y="127206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效用模型</a:t>
            </a:r>
            <a:endParaRPr lang="en-AU" sz="1800" b="1" dirty="0">
              <a:solidFill>
                <a:srgbClr val="1F3762"/>
              </a:solidFill>
              <a:latin typeface="+mn-ea"/>
              <a:sym typeface="Arial" panose="020B0604020202020204" pitchFamily="34" charset="0"/>
            </a:endParaRPr>
          </a:p>
        </p:txBody>
      </p:sp>
      <p:sp>
        <p:nvSpPr>
          <p:cNvPr id="39" name="TextBox 23">
            <a:extLst>
              <a:ext uri="{FF2B5EF4-FFF2-40B4-BE49-F238E27FC236}">
                <a16:creationId xmlns:a16="http://schemas.microsoft.com/office/drawing/2014/main" id="{D1ABC2C5-82A7-102E-D4BD-6DFD6AA690B2}"/>
              </a:ext>
            </a:extLst>
          </p:cNvPr>
          <p:cNvSpPr txBox="1"/>
          <p:nvPr/>
        </p:nvSpPr>
        <p:spPr>
          <a:xfrm>
            <a:off x="4173360" y="323206"/>
            <a:ext cx="42665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Hanewald et al. (2016)</a:t>
            </a:r>
            <a:endParaRPr lang="zh-CN" altLang="en-US" sz="2800" dirty="0">
              <a:solidFill>
                <a:srgbClr val="1F3762"/>
              </a:solidFill>
              <a:cs typeface="+mn-ea"/>
              <a:sym typeface="+mn-lt"/>
            </a:endParaRPr>
          </a:p>
        </p:txBody>
      </p:sp>
      <p:sp>
        <p:nvSpPr>
          <p:cNvPr id="40" name="矩形 1">
            <a:extLst>
              <a:ext uri="{FF2B5EF4-FFF2-40B4-BE49-F238E27FC236}">
                <a16:creationId xmlns:a16="http://schemas.microsoft.com/office/drawing/2014/main" id="{DA56A3AB-813D-B6CC-711B-30C57D345B6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sp>
        <p:nvSpPr>
          <p:cNvPr id="2" name="Text Placeholder 32">
            <a:extLst>
              <a:ext uri="{FF2B5EF4-FFF2-40B4-BE49-F238E27FC236}">
                <a16:creationId xmlns:a16="http://schemas.microsoft.com/office/drawing/2014/main" id="{2042E73E-6628-B213-7B50-B8AA8A187FA5}"/>
              </a:ext>
            </a:extLst>
          </p:cNvPr>
          <p:cNvSpPr txBox="1"/>
          <p:nvPr/>
        </p:nvSpPr>
        <p:spPr>
          <a:xfrm>
            <a:off x="832339" y="6039784"/>
            <a:ext cx="10534658" cy="60901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TW" altLang="en-US" sz="1600" dirty="0">
                <a:solidFill>
                  <a:schemeClr val="tx1">
                    <a:lumMod val="95000"/>
                    <a:lumOff val="5000"/>
                  </a:schemeClr>
                </a:solidFill>
                <a:latin typeface="+mn-ea"/>
                <a:sym typeface="Arial" panose="020B0604020202020204" pitchFamily="34" charset="0"/>
              </a:rPr>
              <a:t>一次性給付的金額取決於銷售收益和租金收益的現值。作者使用反映房屋價格風險的折現因子（</a:t>
            </a:r>
            <a:r>
              <a:rPr lang="en-US" altLang="zh-TW" sz="1600" dirty="0">
                <a:solidFill>
                  <a:schemeClr val="tx1">
                    <a:lumMod val="95000"/>
                    <a:lumOff val="5000"/>
                  </a:schemeClr>
                </a:solidFill>
                <a:latin typeface="+mn-ea"/>
                <a:sym typeface="Arial" panose="020B0604020202020204" pitchFamily="34" charset="0"/>
              </a:rPr>
              <a:t>Discount factor</a:t>
            </a:r>
            <a:r>
              <a:rPr lang="zh-TW" altLang="en-US" sz="1600" dirty="0">
                <a:solidFill>
                  <a:schemeClr val="tx1">
                    <a:lumMod val="95000"/>
                    <a:lumOff val="5000"/>
                  </a:schemeClr>
                </a:solidFill>
                <a:latin typeface="+mn-ea"/>
                <a:sym typeface="Arial" panose="020B0604020202020204" pitchFamily="34" charset="0"/>
              </a:rPr>
              <a:t>）和</a:t>
            </a:r>
            <a:r>
              <a:rPr lang="en-US" altLang="zh-TW" sz="1600" dirty="0">
                <a:solidFill>
                  <a:schemeClr val="tx1">
                    <a:lumMod val="95000"/>
                    <a:lumOff val="5000"/>
                  </a:schemeClr>
                </a:solidFill>
                <a:latin typeface="+mn-ea"/>
                <a:sym typeface="Arial" panose="020B0604020202020204" pitchFamily="34" charset="0"/>
              </a:rPr>
              <a:t>2</a:t>
            </a:r>
            <a:r>
              <a:rPr lang="zh-TW" altLang="en-US" sz="1600" dirty="0">
                <a:solidFill>
                  <a:schemeClr val="tx1">
                    <a:lumMod val="95000"/>
                    <a:lumOff val="5000"/>
                  </a:schemeClr>
                </a:solidFill>
                <a:latin typeface="+mn-ea"/>
                <a:sym typeface="Arial" panose="020B0604020202020204" pitchFamily="34" charset="0"/>
              </a:rPr>
              <a:t>％的租金收益率（設定爲等于平均利率），計算得出</a:t>
            </a:r>
            <a:r>
              <a:rPr lang="zh-TW" altLang="en-US" sz="1600" b="1" dirty="0">
                <a:solidFill>
                  <a:schemeClr val="tx1">
                    <a:lumMod val="95000"/>
                    <a:lumOff val="5000"/>
                  </a:schemeClr>
                </a:solidFill>
                <a:latin typeface="+mn-ea"/>
                <a:sym typeface="Arial" panose="020B0604020202020204" pitchFamily="34" charset="0"/>
              </a:rPr>
              <a:t>一次性給付的金額爲房屋出售比例價值的</a:t>
            </a:r>
            <a:r>
              <a:rPr lang="en-US" altLang="zh-TW" sz="1600" b="1" dirty="0">
                <a:solidFill>
                  <a:schemeClr val="tx1">
                    <a:lumMod val="95000"/>
                    <a:lumOff val="5000"/>
                  </a:schemeClr>
                </a:solidFill>
                <a:latin typeface="+mn-ea"/>
                <a:sym typeface="Arial" panose="020B0604020202020204" pitchFamily="34" charset="0"/>
              </a:rPr>
              <a:t>58</a:t>
            </a:r>
            <a:r>
              <a:rPr lang="zh-TW" altLang="en-US" sz="1600" b="1"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a:t>
            </a:r>
            <a:endParaRPr lang="en-US" altLang="zh-TW" sz="1600" dirty="0">
              <a:solidFill>
                <a:schemeClr val="tx1">
                  <a:lumMod val="95000"/>
                  <a:lumOff val="5000"/>
                </a:schemeClr>
              </a:solidFill>
              <a:latin typeface="+mn-ea"/>
              <a:sym typeface="Arial" panose="020B0604020202020204" pitchFamily="34" charset="0"/>
            </a:endParaRPr>
          </a:p>
        </p:txBody>
      </p:sp>
      <p:sp>
        <p:nvSpPr>
          <p:cNvPr id="5" name="Text Placeholder 33">
            <a:extLst>
              <a:ext uri="{FF2B5EF4-FFF2-40B4-BE49-F238E27FC236}">
                <a16:creationId xmlns:a16="http://schemas.microsoft.com/office/drawing/2014/main" id="{3FED06F7-5EC9-73A0-F826-0E65CE9C310E}"/>
              </a:ext>
            </a:extLst>
          </p:cNvPr>
          <p:cNvSpPr txBox="1"/>
          <p:nvPr/>
        </p:nvSpPr>
        <p:spPr>
          <a:xfrm>
            <a:off x="853018" y="5653960"/>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評價</a:t>
            </a:r>
            <a:r>
              <a:rPr lang="en-US" altLang="zh-CN" sz="1800" b="1" dirty="0">
                <a:solidFill>
                  <a:srgbClr val="1F3762"/>
                </a:solidFill>
                <a:latin typeface="+mn-ea"/>
                <a:sym typeface="Arial" panose="020B0604020202020204" pitchFamily="34" charset="0"/>
              </a:rPr>
              <a:t>HR</a:t>
            </a:r>
            <a:endParaRPr lang="en-AU" sz="1800" b="1" dirty="0">
              <a:solidFill>
                <a:srgbClr val="1F3762"/>
              </a:solidFill>
              <a:latin typeface="+mn-ea"/>
              <a:sym typeface="Arial" panose="020B0604020202020204" pitchFamily="34" charset="0"/>
            </a:endParaRPr>
          </a:p>
        </p:txBody>
      </p:sp>
      <p:sp>
        <p:nvSpPr>
          <p:cNvPr id="24" name="Text Placeholder 33">
            <a:extLst>
              <a:ext uri="{FF2B5EF4-FFF2-40B4-BE49-F238E27FC236}">
                <a16:creationId xmlns:a16="http://schemas.microsoft.com/office/drawing/2014/main" id="{060E2FBC-9E21-745C-67E4-E034BAC874F2}"/>
              </a:ext>
            </a:extLst>
          </p:cNvPr>
          <p:cNvSpPr txBox="1"/>
          <p:nvPr/>
        </p:nvSpPr>
        <p:spPr>
          <a:xfrm>
            <a:off x="832339" y="309901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評價</a:t>
            </a:r>
            <a:r>
              <a:rPr lang="en-US" altLang="zh-CN" sz="1800" b="1" dirty="0">
                <a:solidFill>
                  <a:srgbClr val="1F3762"/>
                </a:solidFill>
                <a:latin typeface="+mn-ea"/>
                <a:sym typeface="Arial" panose="020B0604020202020204" pitchFamily="34" charset="0"/>
              </a:rPr>
              <a:t>RM</a:t>
            </a:r>
            <a:endParaRPr lang="en-AU" sz="1800" b="1" dirty="0">
              <a:solidFill>
                <a:srgbClr val="1F3762"/>
              </a:solidFill>
              <a:latin typeface="+mn-ea"/>
              <a:sym typeface="Arial" panose="020B0604020202020204" pitchFamily="34" charset="0"/>
            </a:endParaRPr>
          </a:p>
        </p:txBody>
      </p:sp>
      <p:sp>
        <p:nvSpPr>
          <p:cNvPr id="26" name="Text Placeholder 32">
            <a:extLst>
              <a:ext uri="{FF2B5EF4-FFF2-40B4-BE49-F238E27FC236}">
                <a16:creationId xmlns:a16="http://schemas.microsoft.com/office/drawing/2014/main" id="{73B7D50E-CBCE-252E-B6F0-7D13A4F055B3}"/>
              </a:ext>
            </a:extLst>
          </p:cNvPr>
          <p:cNvSpPr txBox="1"/>
          <p:nvPr/>
        </p:nvSpPr>
        <p:spPr>
          <a:xfrm>
            <a:off x="1450142" y="1730288"/>
            <a:ext cx="1441236"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TW" altLang="en-US" sz="1600" b="1" dirty="0">
                <a:solidFill>
                  <a:schemeClr val="tx1">
                    <a:lumMod val="95000"/>
                    <a:lumOff val="5000"/>
                  </a:schemeClr>
                </a:solidFill>
                <a:latin typeface="+mn-ea"/>
                <a:sym typeface="Arial" panose="020B0604020202020204" pitchFamily="34" charset="0"/>
              </a:rPr>
              <a:t>總效用模型：</a:t>
            </a: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86175BA-0210-095E-8034-C512C1C12081}"/>
                  </a:ext>
                </a:extLst>
              </p:cNvPr>
              <p:cNvSpPr txBox="1"/>
              <p:nvPr/>
            </p:nvSpPr>
            <p:spPr>
              <a:xfrm>
                <a:off x="2592046" y="1474169"/>
                <a:ext cx="4715810" cy="7847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𝑉</m:t>
                      </m:r>
                      <m:d>
                        <m:dPr>
                          <m:ctrlPr>
                            <a:rPr lang="zh-CN" altLang="en-US" sz="1600" i="1">
                              <a:solidFill>
                                <a:srgbClr val="836967"/>
                              </a:solidFill>
                              <a:latin typeface="Cambria Math" panose="02040503050406030204" pitchFamily="18" charset="0"/>
                            </a:rPr>
                          </m:ctrlPr>
                        </m:dPr>
                        <m:e>
                          <m:r>
                            <a:rPr lang="zh-CN" altLang="en-US" sz="1600" i="1">
                              <a:latin typeface="Cambria Math" panose="02040503050406030204" pitchFamily="18" charset="0"/>
                            </a:rPr>
                            <m:t>𝐶</m:t>
                          </m:r>
                          <m:r>
                            <a:rPr lang="zh-CN" altLang="en-US" sz="1600" i="0">
                              <a:latin typeface="Cambria Math" panose="02040503050406030204" pitchFamily="18" charset="0"/>
                            </a:rPr>
                            <m:t>,</m:t>
                          </m:r>
                          <m:r>
                            <a:rPr lang="zh-CN" altLang="en-US" sz="1600" i="1">
                              <a:latin typeface="Cambria Math" panose="02040503050406030204" pitchFamily="18" charset="0"/>
                            </a:rPr>
                            <m:t>𝑊</m:t>
                          </m:r>
                        </m:e>
                      </m:d>
                      <m:r>
                        <a:rPr lang="zh-CN" altLang="en-US" sz="1600" i="0">
                          <a:latin typeface="Cambria Math" panose="02040503050406030204" pitchFamily="18" charset="0"/>
                        </a:rPr>
                        <m:t>=</m:t>
                      </m:r>
                      <m:nary>
                        <m:naryPr>
                          <m:chr m:val="∑"/>
                          <m:limLoc m:val="undOvr"/>
                          <m:ctrlPr>
                            <a:rPr lang="zh-CN" altLang="en-US" sz="1600" i="1">
                              <a:latin typeface="Cambria Math" panose="02040503050406030204" pitchFamily="18" charset="0"/>
                            </a:rPr>
                          </m:ctrlPr>
                        </m:naryPr>
                        <m:sub>
                          <m:r>
                            <a:rPr lang="zh-CN" altLang="en-US" sz="1600" i="1">
                              <a:latin typeface="Cambria Math" panose="02040503050406030204" pitchFamily="18" charset="0"/>
                            </a:rPr>
                            <m:t>𝑡</m:t>
                          </m:r>
                          <m:r>
                            <a:rPr lang="zh-CN" altLang="en-US" sz="1600" i="0">
                              <a:latin typeface="Cambria Math" panose="02040503050406030204" pitchFamily="18" charset="0"/>
                            </a:rPr>
                            <m:t>=0</m:t>
                          </m:r>
                        </m:sub>
                        <m:sup>
                          <m:r>
                            <a:rPr lang="zh-CN" altLang="en-US" sz="1600" i="0">
                              <a:latin typeface="Cambria Math" panose="02040503050406030204" pitchFamily="18" charset="0"/>
                            </a:rPr>
                            <m:t>2</m:t>
                          </m:r>
                        </m:sup>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𝛿</m:t>
                              </m:r>
                            </m:e>
                            <m:sub>
                              <m:r>
                                <a:rPr lang="zh-CN" altLang="en-US" sz="1600" i="1">
                                  <a:latin typeface="Cambria Math" panose="02040503050406030204" pitchFamily="18" charset="0"/>
                                </a:rPr>
                                <m:t>𝑡</m:t>
                              </m:r>
                            </m:sub>
                          </m:sSub>
                          <m:d>
                            <m:dPr>
                              <m:begChr m:val="["/>
                              <m:endChr m:val="]"/>
                              <m:ctrlPr>
                                <a:rPr lang="zh-CN" altLang="en-US" sz="1600" i="1">
                                  <a:solidFill>
                                    <a:srgbClr val="836967"/>
                                  </a:solidFill>
                                  <a:latin typeface="Cambria Math" panose="02040503050406030204" pitchFamily="18" charset="0"/>
                                </a:rPr>
                              </m:ctrlPr>
                            </m:d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𝐼</m:t>
                                  </m:r>
                                </m:e>
                                <m:sub>
                                  <m:r>
                                    <a:rPr lang="zh-CN" altLang="en-US" sz="1600" i="1">
                                      <a:latin typeface="Cambria Math" panose="02040503050406030204" pitchFamily="18" charset="0"/>
                                    </a:rPr>
                                    <m:t>𝑡</m:t>
                                  </m:r>
                                </m:sub>
                              </m:sSub>
                              <m:r>
                                <a:rPr lang="zh-CN" altLang="en-US" sz="1600" i="0">
                                  <a:latin typeface="Cambria Math" panose="02040503050406030204" pitchFamily="18" charset="0"/>
                                </a:rPr>
                                <m:t>∗</m:t>
                              </m:r>
                              <m:r>
                                <a:rPr lang="zh-CN" altLang="en-US" sz="1600" i="1">
                                  <a:latin typeface="Cambria Math" panose="02040503050406030204" pitchFamily="18" charset="0"/>
                                </a:rPr>
                                <m:t>𝑈</m:t>
                              </m:r>
                              <m:d>
                                <m:dPr>
                                  <m:ctrlPr>
                                    <a:rPr lang="zh-CN" altLang="en-US" sz="1600" i="1">
                                      <a:solidFill>
                                        <a:srgbClr val="836967"/>
                                      </a:solidFill>
                                      <a:latin typeface="Cambria Math" panose="02040503050406030204" pitchFamily="18" charset="0"/>
                                    </a:rPr>
                                  </m:ctrlPr>
                                </m:d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𝐶</m:t>
                                      </m:r>
                                    </m:e>
                                    <m:sub>
                                      <m:r>
                                        <a:rPr lang="zh-CN" altLang="en-US" sz="1600" i="1">
                                          <a:latin typeface="Cambria Math" panose="02040503050406030204" pitchFamily="18" charset="0"/>
                                        </a:rPr>
                                        <m:t>𝑡</m:t>
                                      </m:r>
                                    </m:sub>
                                  </m:sSub>
                                </m:e>
                              </m:d>
                              <m:r>
                                <a:rPr lang="zh-CN" altLang="en-US" sz="1600" i="0">
                                  <a:latin typeface="Cambria Math" panose="02040503050406030204" pitchFamily="18" charset="0"/>
                                </a:rPr>
                                <m:t>+</m:t>
                              </m:r>
                              <m:d>
                                <m:dPr>
                                  <m:ctrlPr>
                                    <a:rPr lang="zh-CN" altLang="en-US" sz="1600" i="1">
                                      <a:latin typeface="Cambria Math" panose="02040503050406030204" pitchFamily="18" charset="0"/>
                                    </a:rPr>
                                  </m:ctrlPr>
                                </m:dPr>
                                <m:e>
                                  <m:r>
                                    <a:rPr lang="zh-CN" altLang="en-US" sz="1600" i="0">
                                      <a:latin typeface="Cambria Math" panose="02040503050406030204" pitchFamily="18" charset="0"/>
                                    </a:rPr>
                                    <m:t>1−</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𝐼</m:t>
                                      </m:r>
                                    </m:e>
                                    <m:sub>
                                      <m:r>
                                        <a:rPr lang="zh-CN" altLang="en-US" sz="1600" i="1">
                                          <a:latin typeface="Cambria Math" panose="02040503050406030204" pitchFamily="18" charset="0"/>
                                        </a:rPr>
                                        <m:t>𝑡</m:t>
                                      </m:r>
                                    </m:sub>
                                  </m:sSub>
                                </m:e>
                              </m:d>
                              <m:r>
                                <a:rPr lang="zh-CN" altLang="en-US" sz="1600" i="0">
                                  <a:latin typeface="Cambria Math" panose="02040503050406030204" pitchFamily="18" charset="0"/>
                                </a:rPr>
                                <m:t>∗</m:t>
                              </m:r>
                              <m:r>
                                <a:rPr lang="zh-CN" altLang="en-US" sz="1600" i="1">
                                  <a:latin typeface="Cambria Math" panose="02040503050406030204" pitchFamily="18" charset="0"/>
                                </a:rPr>
                                <m:t>𝛽</m:t>
                              </m:r>
                              <m:r>
                                <a:rPr lang="zh-CN" altLang="en-US" sz="1600" i="0">
                                  <a:latin typeface="Cambria Math" panose="02040503050406030204" pitchFamily="18" charset="0"/>
                                </a:rPr>
                                <m:t>∗</m:t>
                              </m:r>
                              <m:r>
                                <a:rPr lang="zh-CN" altLang="en-US" sz="1600" i="1">
                                  <a:latin typeface="Cambria Math" panose="02040503050406030204" pitchFamily="18" charset="0"/>
                                </a:rPr>
                                <m:t>𝐵</m:t>
                              </m:r>
                              <m:d>
                                <m:dPr>
                                  <m:ctrlPr>
                                    <a:rPr lang="zh-CN" altLang="en-US" sz="1600" i="1">
                                      <a:latin typeface="Cambria Math" panose="02040503050406030204" pitchFamily="18" charset="0"/>
                                    </a:rPr>
                                  </m:ctrlPr>
                                </m:d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𝑊</m:t>
                                      </m:r>
                                    </m:e>
                                    <m:sub>
                                      <m:r>
                                        <a:rPr lang="zh-CN" altLang="en-US" sz="1600" i="1">
                                          <a:latin typeface="Cambria Math" panose="02040503050406030204" pitchFamily="18" charset="0"/>
                                        </a:rPr>
                                        <m:t>𝑡</m:t>
                                      </m:r>
                                    </m:sub>
                                  </m:sSub>
                                </m:e>
                              </m:d>
                            </m:e>
                          </m:d>
                        </m:e>
                      </m:nary>
                    </m:oMath>
                  </m:oMathPara>
                </a14:m>
                <a:endParaRPr lang="zh-CN" altLang="en-US" sz="1600" dirty="0"/>
              </a:p>
            </p:txBody>
          </p:sp>
        </mc:Choice>
        <mc:Fallback xmlns="">
          <p:sp>
            <p:nvSpPr>
              <p:cNvPr id="27" name="文本框 26">
                <a:extLst>
                  <a:ext uri="{FF2B5EF4-FFF2-40B4-BE49-F238E27FC236}">
                    <a16:creationId xmlns:a16="http://schemas.microsoft.com/office/drawing/2014/main" id="{986175BA-0210-095E-8034-C512C1C12081}"/>
                  </a:ext>
                </a:extLst>
              </p:cNvPr>
              <p:cNvSpPr txBox="1">
                <a:spLocks noRot="1" noChangeAspect="1" noMove="1" noResize="1" noEditPoints="1" noAdjustHandles="1" noChangeArrowheads="1" noChangeShapeType="1" noTextEdit="1"/>
              </p:cNvSpPr>
              <p:nvPr/>
            </p:nvSpPr>
            <p:spPr>
              <a:xfrm>
                <a:off x="2592046" y="1474169"/>
                <a:ext cx="4715810" cy="78476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1C104852-1C9F-5C40-82A9-A18388924A5B}"/>
                  </a:ext>
                </a:extLst>
              </p:cNvPr>
              <p:cNvSpPr txBox="1"/>
              <p:nvPr/>
            </p:nvSpPr>
            <p:spPr>
              <a:xfrm>
                <a:off x="8181424" y="1359194"/>
                <a:ext cx="3735397" cy="1745093"/>
              </a:xfrm>
              <a:prstGeom prst="rect">
                <a:avLst/>
              </a:prstGeom>
              <a:noFill/>
            </p:spPr>
            <p:txBody>
              <a:bodyPr wrap="square">
                <a:spAutoFit/>
              </a:bodyPr>
              <a:lstStyle/>
              <a:p>
                <a:pPr>
                  <a:lnSpc>
                    <a:spcPct val="130000"/>
                  </a:lnSpc>
                </a:pPr>
                <a14:m>
                  <m:oMath xmlns:m="http://schemas.openxmlformats.org/officeDocument/2006/math">
                    <m:sSub>
                      <m:sSubPr>
                        <m:ctrlPr>
                          <a:rPr lang="zh-CN" altLang="zh-CN" sz="1400" i="1" kern="0" smtClean="0">
                            <a:solidFill>
                              <a:srgbClr val="000000"/>
                            </a:solidFill>
                            <a:effectLst/>
                            <a:latin typeface="Cambria Math" panose="02040503050406030204" pitchFamily="18" charset="0"/>
                            <a:ea typeface="Cambria Math" panose="02040503050406030204" pitchFamily="18" charset="0"/>
                            <a:cs typeface="PMingLiU" panose="02020500000000000000" pitchFamily="18" charset="-120"/>
                          </a:rPr>
                        </m:ctrlPr>
                      </m:sSubPr>
                      <m:e>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𝛿</m:t>
                        </m:r>
                      </m:e>
                      <m:sub>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𝑡</m:t>
                        </m:r>
                      </m:sub>
                    </m:sSub>
                  </m:oMath>
                </a14:m>
                <a:r>
                  <a:rPr lang="zh-TW"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kern="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discount factor</a:t>
                </a:r>
                <a:endParaRPr lang="zh-CN" altLang="zh-CN" sz="1400"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a:lnSpc>
                    <a:spcPct val="130000"/>
                  </a:lnSpc>
                </a:pPr>
                <a14:m>
                  <m:oMath xmlns:m="http://schemas.openxmlformats.org/officeDocument/2006/math">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𝛽</m:t>
                    </m:r>
                  </m:oMath>
                </a14:m>
                <a:r>
                  <a:rPr lang="zh-TW"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kern="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utility weight of the bequest motive</a:t>
                </a:r>
                <a:endParaRPr lang="zh-CN" altLang="zh-CN" sz="1400"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a:lnSpc>
                    <a:spcPct val="130000"/>
                  </a:lnSpc>
                </a:pPr>
                <a14:m>
                  <m:oMath xmlns:m="http://schemas.openxmlformats.org/officeDocument/2006/math">
                    <m:sSub>
                      <m:sSubPr>
                        <m:ctrlPr>
                          <a:rPr lang="zh-CN" altLang="zh-CN" sz="1400" i="1" kern="0">
                            <a:solidFill>
                              <a:srgbClr val="000000"/>
                            </a:solidFill>
                            <a:effectLst/>
                            <a:latin typeface="Cambria Math" panose="02040503050406030204" pitchFamily="18" charset="0"/>
                            <a:ea typeface="Cambria Math" panose="02040503050406030204" pitchFamily="18" charset="0"/>
                            <a:cs typeface="PMingLiU" panose="02020500000000000000" pitchFamily="18" charset="-120"/>
                          </a:rPr>
                        </m:ctrlPr>
                      </m:sSubPr>
                      <m:e>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𝐼</m:t>
                        </m:r>
                      </m:e>
                      <m:sub>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𝑡</m:t>
                        </m:r>
                      </m:sub>
                    </m:sSub>
                  </m:oMath>
                </a14:m>
                <a:r>
                  <a:rPr lang="zh-TW"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kern="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indicator,0 </a:t>
                </a:r>
                <a:r>
                  <a:rPr lang="zh-TW" altLang="zh-CN" sz="1400" kern="0" dirty="0">
                    <a:solidFill>
                      <a:srgbClr val="000000"/>
                    </a:solidFill>
                    <a:effectLst/>
                    <a:latin typeface="+mn-ea"/>
                    <a:cs typeface="Times New Roman" panose="02020603050405020304" pitchFamily="18" charset="0"/>
                  </a:rPr>
                  <a:t>時代表死亡，</a:t>
                </a:r>
                <a:r>
                  <a:rPr lang="en-US" altLang="zh-CN" sz="1400" kern="0" dirty="0">
                    <a:solidFill>
                      <a:srgbClr val="000000"/>
                    </a:solidFill>
                    <a:effectLst/>
                    <a:latin typeface="+mn-ea"/>
                    <a:cs typeface="Times New Roman" panose="02020603050405020304" pitchFamily="18" charset="0"/>
                  </a:rPr>
                  <a:t>1</a:t>
                </a:r>
                <a:r>
                  <a:rPr lang="zh-TW" altLang="zh-CN" sz="1400" kern="0" dirty="0">
                    <a:solidFill>
                      <a:srgbClr val="000000"/>
                    </a:solidFill>
                    <a:effectLst/>
                    <a:latin typeface="+mn-ea"/>
                    <a:cs typeface="Times New Roman" panose="02020603050405020304" pitchFamily="18" charset="0"/>
                  </a:rPr>
                  <a:t>時代表存活</a:t>
                </a:r>
                <a:endParaRPr lang="zh-CN" altLang="zh-CN" sz="1400" kern="100" dirty="0">
                  <a:effectLst/>
                  <a:latin typeface="+mn-ea"/>
                  <a:cs typeface="Times New Roman" panose="02020603050405020304" pitchFamily="18" charset="0"/>
                </a:endParaRPr>
              </a:p>
              <a:p>
                <a:pPr>
                  <a:lnSpc>
                    <a:spcPct val="130000"/>
                  </a:lnSpc>
                </a:pPr>
                <a14:m>
                  <m:oMath xmlns:m="http://schemas.openxmlformats.org/officeDocument/2006/math">
                    <m:sSub>
                      <m:sSubPr>
                        <m:ctrlPr>
                          <a:rPr lang="zh-CN" altLang="zh-CN" sz="1400" i="1" kern="0">
                            <a:solidFill>
                              <a:srgbClr val="000000"/>
                            </a:solidFill>
                            <a:effectLst/>
                            <a:latin typeface="Cambria Math" panose="02040503050406030204" pitchFamily="18" charset="0"/>
                            <a:ea typeface="Cambria Math" panose="02040503050406030204" pitchFamily="18" charset="0"/>
                            <a:cs typeface="PMingLiU" panose="02020500000000000000" pitchFamily="18" charset="-120"/>
                          </a:rPr>
                        </m:ctrlPr>
                      </m:sSubPr>
                      <m:e>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𝐶</m:t>
                        </m:r>
                      </m:e>
                      <m:sub>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𝑡</m:t>
                        </m:r>
                      </m:sub>
                    </m:sSub>
                  </m:oMath>
                </a14:m>
                <a:r>
                  <a:rPr lang="zh-TW"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kern="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consumption</a:t>
                </a:r>
                <a:endParaRPr lang="zh-CN" altLang="zh-CN" sz="1400"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a:lnSpc>
                    <a:spcPct val="130000"/>
                  </a:lnSpc>
                </a:pPr>
                <a14:m>
                  <m:oMath xmlns:m="http://schemas.openxmlformats.org/officeDocument/2006/math">
                    <m:sSub>
                      <m:sSubPr>
                        <m:ctrlPr>
                          <a:rPr lang="zh-CN" altLang="zh-CN" sz="1400" i="1" kern="0">
                            <a:solidFill>
                              <a:srgbClr val="000000"/>
                            </a:solidFill>
                            <a:effectLst/>
                            <a:latin typeface="Cambria Math" panose="02040503050406030204" pitchFamily="18" charset="0"/>
                            <a:ea typeface="Cambria Math" panose="02040503050406030204" pitchFamily="18" charset="0"/>
                            <a:cs typeface="PMingLiU" panose="02020500000000000000" pitchFamily="18" charset="-120"/>
                          </a:rPr>
                        </m:ctrlPr>
                      </m:sSubPr>
                      <m:e>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𝑊</m:t>
                        </m:r>
                      </m:e>
                      <m:sub>
                        <m:r>
                          <a:rPr lang="en-US" altLang="zh-CN" sz="1400" i="1" kern="0">
                            <a:solidFill>
                              <a:srgbClr val="000000"/>
                            </a:solidFill>
                            <a:effectLst/>
                            <a:latin typeface="Cambria Math" panose="02040503050406030204" pitchFamily="18" charset="0"/>
                            <a:ea typeface="楷体" panose="02010609060101010101" pitchFamily="49" charset="-122"/>
                            <a:cs typeface="PMingLiU" panose="02020500000000000000" pitchFamily="18" charset="-120"/>
                          </a:rPr>
                          <m:t>𝑡</m:t>
                        </m:r>
                      </m:sub>
                    </m:sSub>
                  </m:oMath>
                </a14:m>
                <a:r>
                  <a:rPr lang="zh-TW"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TW" altLang="zh-CN" sz="1400" kern="0" dirty="0">
                    <a:solidFill>
                      <a:srgbClr val="000000"/>
                    </a:solidFill>
                    <a:effectLst/>
                    <a:latin typeface="+mn-ea"/>
                    <a:cs typeface="Times New Roman" panose="02020603050405020304" pitchFamily="18" charset="0"/>
                  </a:rPr>
                  <a:t>流動資產加上房屋殘值</a:t>
                </a:r>
                <a:endParaRPr lang="en-US" altLang="zh-TW" sz="1400" kern="0" dirty="0">
                  <a:solidFill>
                    <a:srgbClr val="000000"/>
                  </a:solidFill>
                  <a:effectLst/>
                  <a:latin typeface="+mn-ea"/>
                  <a:cs typeface="Times New Roman" panose="02020603050405020304" pitchFamily="18" charset="0"/>
                </a:endParaRPr>
              </a:p>
              <a:p>
                <a:pPr>
                  <a:lnSpc>
                    <a:spcPct val="130000"/>
                  </a:lnSpc>
                </a:pPr>
                <a:r>
                  <a:rPr lang="en-US" altLang="zh-CN" sz="1400" kern="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𝛾</a:t>
                </a:r>
                <a:r>
                  <a:rPr lang="zh-CN" altLang="en-US" sz="1400" kern="0" dirty="0">
                    <a:solidFill>
                      <a:srgbClr val="000000"/>
                    </a:solidFill>
                    <a:effectLst/>
                    <a:latin typeface="+mn-ea"/>
                    <a:cs typeface="Times New Roman" panose="02020603050405020304" pitchFamily="18" charset="0"/>
                  </a:rPr>
                  <a:t>：</a:t>
                </a:r>
                <a:r>
                  <a:rPr lang="en-US" altLang="zh-CN" sz="1400" kern="0" dirty="0">
                    <a:solidFill>
                      <a:srgbClr val="000000"/>
                    </a:solidFill>
                    <a:effectLst/>
                    <a:latin typeface="Times New Roman" panose="02020603050405020304" pitchFamily="18" charset="0"/>
                    <a:cs typeface="Times New Roman" panose="02020603050405020304" pitchFamily="18" charset="0"/>
                  </a:rPr>
                  <a:t>risk aversion parameter</a:t>
                </a:r>
                <a:endParaRPr lang="zh-CN" altLang="en-US" sz="1400" dirty="0">
                  <a:latin typeface="Times New Roman" panose="02020603050405020304" pitchFamily="18" charset="0"/>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1C104852-1C9F-5C40-82A9-A18388924A5B}"/>
                  </a:ext>
                </a:extLst>
              </p:cNvPr>
              <p:cNvSpPr txBox="1">
                <a:spLocks noRot="1" noChangeAspect="1" noMove="1" noResize="1" noEditPoints="1" noAdjustHandles="1" noChangeArrowheads="1" noChangeShapeType="1" noTextEdit="1"/>
              </p:cNvSpPr>
              <p:nvPr/>
            </p:nvSpPr>
            <p:spPr>
              <a:xfrm>
                <a:off x="8181424" y="1359194"/>
                <a:ext cx="3735397" cy="1745093"/>
              </a:xfrm>
              <a:prstGeom prst="rect">
                <a:avLst/>
              </a:prstGeom>
              <a:blipFill>
                <a:blip r:embed="rId7"/>
                <a:stretch>
                  <a:fillRect l="-489" b="-2797"/>
                </a:stretch>
              </a:blipFill>
            </p:spPr>
            <p:txBody>
              <a:bodyPr/>
              <a:lstStyle/>
              <a:p>
                <a:r>
                  <a:rPr lang="zh-CN" altLang="en-US">
                    <a:noFill/>
                  </a:rPr>
                  <a:t> </a:t>
                </a:r>
              </a:p>
            </p:txBody>
          </p:sp>
        </mc:Fallback>
      </mc:AlternateContent>
      <p:sp>
        <p:nvSpPr>
          <p:cNvPr id="29" name="Text Placeholder 32">
            <a:extLst>
              <a:ext uri="{FF2B5EF4-FFF2-40B4-BE49-F238E27FC236}">
                <a16:creationId xmlns:a16="http://schemas.microsoft.com/office/drawing/2014/main" id="{35697641-F1CE-6CA0-9F41-EF5A2738E382}"/>
              </a:ext>
            </a:extLst>
          </p:cNvPr>
          <p:cNvSpPr txBox="1"/>
          <p:nvPr/>
        </p:nvSpPr>
        <p:spPr>
          <a:xfrm>
            <a:off x="1458313" y="2457122"/>
            <a:ext cx="1441236"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600" b="1" dirty="0">
                <a:solidFill>
                  <a:schemeClr val="tx1">
                    <a:lumMod val="95000"/>
                    <a:lumOff val="5000"/>
                  </a:schemeClr>
                </a:solidFill>
                <a:latin typeface="+mn-ea"/>
                <a:sym typeface="Arial" panose="020B0604020202020204" pitchFamily="34" charset="0"/>
              </a:rPr>
              <a:t>單期</a:t>
            </a:r>
            <a:r>
              <a:rPr lang="zh-TW" altLang="en-US" sz="1600" b="1" dirty="0">
                <a:solidFill>
                  <a:schemeClr val="tx1">
                    <a:lumMod val="95000"/>
                    <a:lumOff val="5000"/>
                  </a:schemeClr>
                </a:solidFill>
                <a:latin typeface="+mn-ea"/>
                <a:sym typeface="Arial" panose="020B0604020202020204" pitchFamily="34" charset="0"/>
              </a:rPr>
              <a:t>效用</a:t>
            </a:r>
            <a:r>
              <a:rPr lang="zh-CN" altLang="en-US" sz="1600" b="1" dirty="0">
                <a:solidFill>
                  <a:schemeClr val="tx1">
                    <a:lumMod val="95000"/>
                    <a:lumOff val="5000"/>
                  </a:schemeClr>
                </a:solidFill>
                <a:latin typeface="+mn-ea"/>
                <a:sym typeface="Arial" panose="020B0604020202020204" pitchFamily="34" charset="0"/>
              </a:rPr>
              <a:t>函數</a:t>
            </a:r>
            <a:r>
              <a:rPr lang="zh-TW" altLang="en-US" sz="1600" b="1" dirty="0">
                <a:solidFill>
                  <a:schemeClr val="tx1">
                    <a:lumMod val="95000"/>
                    <a:lumOff val="5000"/>
                  </a:schemeClr>
                </a:solidFill>
                <a:latin typeface="+mn-ea"/>
                <a:sym typeface="Arial" panose="020B0604020202020204" pitchFamily="34" charset="0"/>
              </a:rPr>
              <a:t>：</a:t>
            </a: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010F2940-8AE8-D4A7-9AF8-4387CFAFE405}"/>
                  </a:ext>
                </a:extLst>
              </p:cNvPr>
              <p:cNvSpPr txBox="1"/>
              <p:nvPr/>
            </p:nvSpPr>
            <p:spPr>
              <a:xfrm>
                <a:off x="2782255" y="2242070"/>
                <a:ext cx="1646360" cy="641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𝑈</m:t>
                      </m:r>
                      <m:d>
                        <m:dPr>
                          <m:ctrlPr>
                            <a:rPr lang="zh-CN" altLang="en-US" sz="1600" i="1">
                              <a:solidFill>
                                <a:srgbClr val="836967"/>
                              </a:solidFill>
                              <a:latin typeface="Cambria Math" panose="02040503050406030204" pitchFamily="18" charset="0"/>
                            </a:rPr>
                          </m:ctrlPr>
                        </m:d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𝐶</m:t>
                              </m:r>
                            </m:e>
                            <m:sub>
                              <m:r>
                                <a:rPr lang="zh-CN" altLang="en-US" sz="1600" i="1">
                                  <a:latin typeface="Cambria Math" panose="02040503050406030204" pitchFamily="18" charset="0"/>
                                </a:rPr>
                                <m:t>𝑡</m:t>
                              </m:r>
                            </m:sub>
                          </m:sSub>
                        </m:e>
                      </m:d>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sSup>
                            <m:sSupPr>
                              <m:ctrlPr>
                                <a:rPr lang="zh-CN" altLang="en-US" sz="1600" i="1">
                                  <a:solidFill>
                                    <a:srgbClr val="836967"/>
                                  </a:solidFill>
                                  <a:latin typeface="Cambria Math" panose="02040503050406030204" pitchFamily="18" charset="0"/>
                                </a:rPr>
                              </m:ctrlPr>
                            </m:sSup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𝐶</m:t>
                                  </m:r>
                                </m:e>
                                <m:sub>
                                  <m:r>
                                    <a:rPr lang="zh-CN" altLang="en-US" sz="1600" i="1">
                                      <a:latin typeface="Cambria Math" panose="02040503050406030204" pitchFamily="18" charset="0"/>
                                    </a:rPr>
                                    <m:t>𝑡</m:t>
                                  </m:r>
                                </m:sub>
                              </m:sSub>
                            </m:e>
                            <m:sup>
                              <m:r>
                                <a:rPr lang="zh-CN" altLang="en-US" sz="1600" i="0">
                                  <a:latin typeface="Cambria Math" panose="02040503050406030204" pitchFamily="18" charset="0"/>
                                </a:rPr>
                                <m:t>1−</m:t>
                              </m:r>
                              <m:r>
                                <a:rPr lang="zh-CN" altLang="en-US" sz="1600" i="1">
                                  <a:latin typeface="Cambria Math" panose="02040503050406030204" pitchFamily="18" charset="0"/>
                                </a:rPr>
                                <m:t>𝛾</m:t>
                              </m:r>
                            </m:sup>
                          </m:sSup>
                        </m:num>
                        <m:den>
                          <m:r>
                            <a:rPr lang="zh-CN" altLang="en-US" sz="1600" i="0">
                              <a:latin typeface="Cambria Math" panose="02040503050406030204" pitchFamily="18" charset="0"/>
                            </a:rPr>
                            <m:t>1−</m:t>
                          </m:r>
                          <m:r>
                            <a:rPr lang="zh-CN" altLang="en-US" sz="1600" i="1">
                              <a:latin typeface="Cambria Math" panose="02040503050406030204" pitchFamily="18" charset="0"/>
                            </a:rPr>
                            <m:t>𝛾</m:t>
                          </m:r>
                        </m:den>
                      </m:f>
                    </m:oMath>
                  </m:oMathPara>
                </a14:m>
                <a:endParaRPr lang="zh-CN" altLang="en-US" sz="1600" dirty="0"/>
              </a:p>
            </p:txBody>
          </p:sp>
        </mc:Choice>
        <mc:Fallback xmlns="">
          <p:sp>
            <p:nvSpPr>
              <p:cNvPr id="30" name="文本框 29">
                <a:extLst>
                  <a:ext uri="{FF2B5EF4-FFF2-40B4-BE49-F238E27FC236}">
                    <a16:creationId xmlns:a16="http://schemas.microsoft.com/office/drawing/2014/main" id="{010F2940-8AE8-D4A7-9AF8-4387CFAFE405}"/>
                  </a:ext>
                </a:extLst>
              </p:cNvPr>
              <p:cNvSpPr txBox="1">
                <a:spLocks noRot="1" noChangeAspect="1" noMove="1" noResize="1" noEditPoints="1" noAdjustHandles="1" noChangeArrowheads="1" noChangeShapeType="1" noTextEdit="1"/>
              </p:cNvSpPr>
              <p:nvPr/>
            </p:nvSpPr>
            <p:spPr>
              <a:xfrm>
                <a:off x="2782255" y="2242070"/>
                <a:ext cx="1646360" cy="641586"/>
              </a:xfrm>
              <a:prstGeom prst="rect">
                <a:avLst/>
              </a:prstGeom>
              <a:blipFill>
                <a:blip r:embed="rId8"/>
                <a:stretch>
                  <a:fillRect/>
                </a:stretch>
              </a:blipFill>
            </p:spPr>
            <p:txBody>
              <a:bodyPr/>
              <a:lstStyle/>
              <a:p>
                <a:r>
                  <a:rPr lang="zh-CN" altLang="en-US">
                    <a:noFill/>
                  </a:rPr>
                  <a:t> </a:t>
                </a:r>
              </a:p>
            </p:txBody>
          </p:sp>
        </mc:Fallback>
      </mc:AlternateContent>
      <p:sp>
        <p:nvSpPr>
          <p:cNvPr id="31" name="Text Placeholder 32">
            <a:extLst>
              <a:ext uri="{FF2B5EF4-FFF2-40B4-BE49-F238E27FC236}">
                <a16:creationId xmlns:a16="http://schemas.microsoft.com/office/drawing/2014/main" id="{047D7AA2-7239-1BEF-4438-DD4243DB8B87}"/>
              </a:ext>
            </a:extLst>
          </p:cNvPr>
          <p:cNvSpPr txBox="1"/>
          <p:nvPr/>
        </p:nvSpPr>
        <p:spPr>
          <a:xfrm>
            <a:off x="4607624" y="2457121"/>
            <a:ext cx="1441236"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600" b="1" dirty="0">
                <a:solidFill>
                  <a:schemeClr val="tx1">
                    <a:lumMod val="95000"/>
                    <a:lumOff val="5000"/>
                  </a:schemeClr>
                </a:solidFill>
                <a:latin typeface="+mn-ea"/>
                <a:sym typeface="Arial" panose="020B0604020202020204" pitchFamily="34" charset="0"/>
              </a:rPr>
              <a:t>遺贈</a:t>
            </a:r>
            <a:r>
              <a:rPr lang="zh-TW" altLang="en-US" sz="1600" b="1" dirty="0">
                <a:solidFill>
                  <a:schemeClr val="tx1">
                    <a:lumMod val="95000"/>
                    <a:lumOff val="5000"/>
                  </a:schemeClr>
                </a:solidFill>
                <a:latin typeface="+mn-ea"/>
                <a:sym typeface="Arial" panose="020B0604020202020204" pitchFamily="34" charset="0"/>
              </a:rPr>
              <a:t>效用</a:t>
            </a:r>
            <a:r>
              <a:rPr lang="zh-CN" altLang="en-US" sz="1600" b="1" dirty="0">
                <a:solidFill>
                  <a:schemeClr val="tx1">
                    <a:lumMod val="95000"/>
                    <a:lumOff val="5000"/>
                  </a:schemeClr>
                </a:solidFill>
                <a:latin typeface="+mn-ea"/>
                <a:sym typeface="Arial" panose="020B0604020202020204" pitchFamily="34" charset="0"/>
              </a:rPr>
              <a:t>函數</a:t>
            </a:r>
            <a:r>
              <a:rPr lang="zh-TW" altLang="en-US" sz="1600" b="1" dirty="0">
                <a:solidFill>
                  <a:schemeClr val="tx1">
                    <a:lumMod val="95000"/>
                    <a:lumOff val="5000"/>
                  </a:schemeClr>
                </a:solidFill>
                <a:latin typeface="+mn-ea"/>
                <a:sym typeface="Arial" panose="020B0604020202020204" pitchFamily="34" charset="0"/>
              </a:rPr>
              <a:t>：</a:t>
            </a: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F05C5BE8-D5A3-3CE0-D9AE-6BD435C3E953}"/>
                  </a:ext>
                </a:extLst>
              </p:cNvPr>
              <p:cNvSpPr txBox="1"/>
              <p:nvPr/>
            </p:nvSpPr>
            <p:spPr>
              <a:xfrm>
                <a:off x="5847875" y="2249923"/>
                <a:ext cx="1905733" cy="639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𝐵</m:t>
                      </m:r>
                      <m:d>
                        <m:dPr>
                          <m:ctrlPr>
                            <a:rPr lang="zh-CN" altLang="en-US" sz="1600" i="1">
                              <a:solidFill>
                                <a:srgbClr val="836967"/>
                              </a:solidFill>
                              <a:latin typeface="Cambria Math" panose="02040503050406030204" pitchFamily="18" charset="0"/>
                            </a:rPr>
                          </m:ctrlPr>
                        </m:d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𝑊</m:t>
                              </m:r>
                            </m:e>
                            <m:sub>
                              <m:r>
                                <a:rPr lang="zh-CN" altLang="en-US" sz="1600" i="1">
                                  <a:latin typeface="Cambria Math" panose="02040503050406030204" pitchFamily="18" charset="0"/>
                                </a:rPr>
                                <m:t>𝑡</m:t>
                              </m:r>
                            </m:sub>
                          </m:sSub>
                        </m:e>
                      </m:d>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sSup>
                            <m:sSupPr>
                              <m:ctrlPr>
                                <a:rPr lang="zh-CN" altLang="en-US" sz="1600" i="1">
                                  <a:solidFill>
                                    <a:srgbClr val="836967"/>
                                  </a:solidFill>
                                  <a:latin typeface="Cambria Math" panose="02040503050406030204" pitchFamily="18" charset="0"/>
                                </a:rPr>
                              </m:ctrlPr>
                            </m:sSupPr>
                            <m:e>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𝑊</m:t>
                                  </m:r>
                                </m:e>
                                <m:sub>
                                  <m:r>
                                    <a:rPr lang="zh-CN" altLang="en-US" sz="1600" i="1">
                                      <a:latin typeface="Cambria Math" panose="02040503050406030204" pitchFamily="18" charset="0"/>
                                    </a:rPr>
                                    <m:t>𝑡</m:t>
                                  </m:r>
                                </m:sub>
                              </m:sSub>
                            </m:e>
                            <m:sup>
                              <m:r>
                                <a:rPr lang="zh-CN" altLang="en-US" sz="1600" i="0">
                                  <a:latin typeface="Cambria Math" panose="02040503050406030204" pitchFamily="18" charset="0"/>
                                </a:rPr>
                                <m:t>1−</m:t>
                              </m:r>
                              <m:r>
                                <a:rPr lang="zh-CN" altLang="en-US" sz="1600" i="1">
                                  <a:latin typeface="Cambria Math" panose="02040503050406030204" pitchFamily="18" charset="0"/>
                                </a:rPr>
                                <m:t>𝛾</m:t>
                              </m:r>
                            </m:sup>
                          </m:sSup>
                        </m:num>
                        <m:den>
                          <m:r>
                            <a:rPr lang="zh-CN" altLang="en-US" sz="1600" i="0">
                              <a:latin typeface="Cambria Math" panose="02040503050406030204" pitchFamily="18" charset="0"/>
                            </a:rPr>
                            <m:t>1−</m:t>
                          </m:r>
                          <m:r>
                            <a:rPr lang="zh-CN" altLang="en-US" sz="1600" i="1">
                              <a:latin typeface="Cambria Math" panose="02040503050406030204" pitchFamily="18" charset="0"/>
                            </a:rPr>
                            <m:t>𝛾</m:t>
                          </m:r>
                        </m:den>
                      </m:f>
                    </m:oMath>
                  </m:oMathPara>
                </a14:m>
                <a:endParaRPr lang="zh-CN" altLang="en-US" sz="1600" dirty="0"/>
              </a:p>
            </p:txBody>
          </p:sp>
        </mc:Choice>
        <mc:Fallback xmlns="">
          <p:sp>
            <p:nvSpPr>
              <p:cNvPr id="32" name="文本框 31">
                <a:extLst>
                  <a:ext uri="{FF2B5EF4-FFF2-40B4-BE49-F238E27FC236}">
                    <a16:creationId xmlns:a16="http://schemas.microsoft.com/office/drawing/2014/main" id="{F05C5BE8-D5A3-3CE0-D9AE-6BD435C3E953}"/>
                  </a:ext>
                </a:extLst>
              </p:cNvPr>
              <p:cNvSpPr txBox="1">
                <a:spLocks noRot="1" noChangeAspect="1" noMove="1" noResize="1" noEditPoints="1" noAdjustHandles="1" noChangeArrowheads="1" noChangeShapeType="1" noTextEdit="1"/>
              </p:cNvSpPr>
              <p:nvPr/>
            </p:nvSpPr>
            <p:spPr>
              <a:xfrm>
                <a:off x="5847875" y="2249923"/>
                <a:ext cx="1905733" cy="639983"/>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751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F1BE35C2-3BED-4E1D-8E4A-7DE9EFBB1267}"/>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F7814F4-579E-4186-A01D-E4870BB1A52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5CA5C174-5E37-40AA-8361-416DCF65B2A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C3558BC-07DF-4912-946E-8CAAE45C245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B40A1CF-3948-4D52-B80F-3D6022D5944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7FC5AFB-AB48-4D68-B5EE-6B067838ABC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102A55DC-B786-AADA-9F49-76F0B46D24A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FA31A2C-1D7C-9EFD-57E7-96E8482804C0}"/>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4C53102-1669-FC69-DCB6-6A45DB3C4F97}"/>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95E65B9-EA52-E112-D729-6DB01F9B104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BB579C-9269-46D5-C193-3CE26DD629C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Placeholder 32">
            <a:extLst>
              <a:ext uri="{FF2B5EF4-FFF2-40B4-BE49-F238E27FC236}">
                <a16:creationId xmlns:a16="http://schemas.microsoft.com/office/drawing/2014/main" id="{3D279426-249F-07D6-872E-5AB3DEBE034D}"/>
              </a:ext>
            </a:extLst>
          </p:cNvPr>
          <p:cNvSpPr txBox="1"/>
          <p:nvPr/>
        </p:nvSpPr>
        <p:spPr>
          <a:xfrm>
            <a:off x="811660" y="1657888"/>
            <a:ext cx="10534658" cy="9291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TW" altLang="en-US" sz="1600" dirty="0">
                <a:solidFill>
                  <a:schemeClr val="tx1">
                    <a:lumMod val="95000"/>
                    <a:lumOff val="5000"/>
                  </a:schemeClr>
                </a:solidFill>
                <a:latin typeface="+mn-ea"/>
                <a:sym typeface="Arial" panose="020B0604020202020204" pitchFamily="34" charset="0"/>
              </a:rPr>
              <a:t>當</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的</a:t>
            </a:r>
            <a:r>
              <a:rPr lang="en-US" altLang="zh-TW" sz="1600" dirty="0">
                <a:solidFill>
                  <a:schemeClr val="tx1">
                    <a:lumMod val="95000"/>
                    <a:lumOff val="5000"/>
                  </a:schemeClr>
                </a:solidFill>
                <a:latin typeface="+mn-ea"/>
                <a:sym typeface="Arial" panose="020B0604020202020204" pitchFamily="34" charset="0"/>
              </a:rPr>
              <a:t>LTV</a:t>
            </a:r>
            <a:r>
              <a:rPr lang="zh-TW" altLang="en-US" sz="1600" dirty="0">
                <a:solidFill>
                  <a:schemeClr val="tx1">
                    <a:lumMod val="95000"/>
                    <a:lumOff val="5000"/>
                  </a:schemeClr>
                </a:solidFill>
                <a:latin typeface="+mn-ea"/>
                <a:sym typeface="Arial" panose="020B0604020202020204" pitchFamily="34" charset="0"/>
              </a:rPr>
              <a:t>為</a:t>
            </a:r>
            <a:r>
              <a:rPr lang="en-US" altLang="zh-TW" sz="1600" dirty="0">
                <a:solidFill>
                  <a:schemeClr val="tx1">
                    <a:lumMod val="95000"/>
                    <a:lumOff val="5000"/>
                  </a:schemeClr>
                </a:solidFill>
                <a:latin typeface="+mn-ea"/>
                <a:sym typeface="Arial" panose="020B0604020202020204" pitchFamily="34" charset="0"/>
              </a:rPr>
              <a:t>0.85</a:t>
            </a:r>
            <a:r>
              <a:rPr lang="zh-TW" altLang="en-US" sz="1600" dirty="0">
                <a:solidFill>
                  <a:schemeClr val="tx1">
                    <a:lumMod val="95000"/>
                    <a:lumOff val="5000"/>
                  </a:schemeClr>
                </a:solidFill>
                <a:latin typeface="+mn-ea"/>
                <a:sym typeface="Arial" panose="020B0604020202020204" pitchFamily="34" charset="0"/>
              </a:rPr>
              <a:t>時，無論股權釋放産品在何時提供（僅在</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，僅在</a:t>
            </a:r>
            <a:r>
              <a:rPr lang="en-US" altLang="zh-TW" sz="1600" dirty="0">
                <a:solidFill>
                  <a:schemeClr val="tx1">
                    <a:lumMod val="95000"/>
                    <a:lumOff val="5000"/>
                  </a:schemeClr>
                </a:solidFill>
                <a:latin typeface="+mn-ea"/>
                <a:sym typeface="Arial" panose="020B0604020202020204" pitchFamily="34" charset="0"/>
              </a:rPr>
              <a:t>t=1</a:t>
            </a:r>
            <a:r>
              <a:rPr lang="zh-TW" altLang="en-US" sz="1600" dirty="0">
                <a:solidFill>
                  <a:schemeClr val="tx1">
                    <a:lumMod val="95000"/>
                    <a:lumOff val="5000"/>
                  </a:schemeClr>
                </a:solidFill>
                <a:latin typeface="+mn-ea"/>
                <a:sym typeface="Arial" panose="020B0604020202020204" pitchFamily="34" charset="0"/>
              </a:rPr>
              <a:t>，在</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及</a:t>
            </a:r>
            <a:r>
              <a:rPr lang="en-US" altLang="zh-TW" sz="1600" dirty="0">
                <a:solidFill>
                  <a:schemeClr val="tx1">
                    <a:lumMod val="95000"/>
                    <a:lumOff val="5000"/>
                  </a:schemeClr>
                </a:solidFill>
                <a:latin typeface="+mn-ea"/>
                <a:sym typeface="Arial" panose="020B0604020202020204" pitchFamily="34" charset="0"/>
              </a:rPr>
              <a:t>t=1</a:t>
            </a:r>
            <a:r>
              <a:rPr lang="zh-TW" altLang="en-US" sz="1600" dirty="0">
                <a:solidFill>
                  <a:schemeClr val="tx1">
                    <a:lumMod val="95000"/>
                    <a:lumOff val="5000"/>
                  </a:schemeClr>
                </a:solidFill>
                <a:latin typeface="+mn-ea"/>
                <a:sym typeface="Arial" panose="020B0604020202020204" pitchFamily="34" charset="0"/>
              </a:rPr>
              <a:t>靈活提供），</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所獲得的一次性給付及效用均高于</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。在不考慮遺贈效用時（即</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合約中，房主將出售房屋股權</a:t>
            </a:r>
            <a:r>
              <a:rPr lang="en-US" altLang="zh-TW" sz="1600" dirty="0">
                <a:solidFill>
                  <a:schemeClr val="tx1">
                    <a:lumMod val="95000"/>
                    <a:lumOff val="5000"/>
                  </a:schemeClr>
                </a:solidFill>
                <a:latin typeface="+mn-ea"/>
                <a:sym typeface="Arial" panose="020B0604020202020204" pitchFamily="34" charset="0"/>
              </a:rPr>
              <a:t>100%</a:t>
            </a:r>
            <a:r>
              <a:rPr lang="zh-TW" altLang="en-US" sz="1600" dirty="0">
                <a:solidFill>
                  <a:schemeClr val="tx1">
                    <a:lumMod val="95000"/>
                    <a:lumOff val="5000"/>
                  </a:schemeClr>
                </a:solidFill>
                <a:latin typeface="+mn-ea"/>
                <a:sym typeface="Arial" panose="020B0604020202020204" pitchFamily="34" charset="0"/>
              </a:rPr>
              <a:t>份額），個人從</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所獲得的一次性給付及效用仍高于</a:t>
            </a:r>
            <a:r>
              <a:rPr lang="en-US" altLang="zh-TW" sz="1600" dirty="0">
                <a:solidFill>
                  <a:schemeClr val="tx1">
                    <a:lumMod val="95000"/>
                    <a:lumOff val="5000"/>
                  </a:schemeClr>
                </a:solidFill>
                <a:latin typeface="+mn-ea"/>
                <a:sym typeface="Arial" panose="020B0604020202020204" pitchFamily="34" charset="0"/>
              </a:rPr>
              <a:t>HR</a:t>
            </a:r>
            <a:r>
              <a:rPr lang="zh-CN" altLang="en-US" sz="1600"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因此，房主的最佳選擇是</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，而不是</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a:t>
            </a:r>
          </a:p>
        </p:txBody>
      </p:sp>
      <p:sp>
        <p:nvSpPr>
          <p:cNvPr id="35" name="Text Placeholder 33">
            <a:extLst>
              <a:ext uri="{FF2B5EF4-FFF2-40B4-BE49-F238E27FC236}">
                <a16:creationId xmlns:a16="http://schemas.microsoft.com/office/drawing/2014/main" id="{BD171BA7-131E-BBD9-A4EC-FECB44BD92E7}"/>
              </a:ext>
            </a:extLst>
          </p:cNvPr>
          <p:cNvSpPr txBox="1"/>
          <p:nvPr/>
        </p:nvSpPr>
        <p:spPr>
          <a:xfrm>
            <a:off x="832339" y="1272064"/>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研究結果</a:t>
            </a:r>
            <a:endParaRPr lang="en-US" altLang="zh-CN" sz="1800" b="1" dirty="0">
              <a:solidFill>
                <a:srgbClr val="1F3762"/>
              </a:solidFill>
              <a:latin typeface="+mn-ea"/>
              <a:sym typeface="Arial" panose="020B0604020202020204" pitchFamily="34" charset="0"/>
            </a:endParaRPr>
          </a:p>
        </p:txBody>
      </p:sp>
      <p:sp>
        <p:nvSpPr>
          <p:cNvPr id="39" name="TextBox 23">
            <a:extLst>
              <a:ext uri="{FF2B5EF4-FFF2-40B4-BE49-F238E27FC236}">
                <a16:creationId xmlns:a16="http://schemas.microsoft.com/office/drawing/2014/main" id="{D1ABC2C5-82A7-102E-D4BD-6DFD6AA690B2}"/>
              </a:ext>
            </a:extLst>
          </p:cNvPr>
          <p:cNvSpPr txBox="1"/>
          <p:nvPr/>
        </p:nvSpPr>
        <p:spPr>
          <a:xfrm>
            <a:off x="4173360" y="323206"/>
            <a:ext cx="426655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da-DK" altLang="zh-CN" sz="2800" dirty="0">
                <a:solidFill>
                  <a:srgbClr val="1F3762"/>
                </a:solidFill>
                <a:cs typeface="+mn-ea"/>
                <a:sym typeface="+mn-lt"/>
              </a:rPr>
              <a:t>Hanewald et al. (2016)</a:t>
            </a:r>
            <a:endParaRPr lang="zh-CN" altLang="en-US" sz="2800" dirty="0">
              <a:solidFill>
                <a:srgbClr val="1F3762"/>
              </a:solidFill>
              <a:cs typeface="+mn-ea"/>
              <a:sym typeface="+mn-lt"/>
            </a:endParaRPr>
          </a:p>
        </p:txBody>
      </p:sp>
      <p:sp>
        <p:nvSpPr>
          <p:cNvPr id="40" name="矩形 1">
            <a:extLst>
              <a:ext uri="{FF2B5EF4-FFF2-40B4-BE49-F238E27FC236}">
                <a16:creationId xmlns:a16="http://schemas.microsoft.com/office/drawing/2014/main" id="{DA56A3AB-813D-B6CC-711B-30C57D345B6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參考文獻</a:t>
            </a:r>
          </a:p>
        </p:txBody>
      </p:sp>
      <p:sp>
        <p:nvSpPr>
          <p:cNvPr id="4" name="Text Placeholder 33">
            <a:extLst>
              <a:ext uri="{FF2B5EF4-FFF2-40B4-BE49-F238E27FC236}">
                <a16:creationId xmlns:a16="http://schemas.microsoft.com/office/drawing/2014/main" id="{0A6DB50A-0C1C-9126-E1D0-DD57B559B926}"/>
              </a:ext>
            </a:extLst>
          </p:cNvPr>
          <p:cNvSpPr txBox="1"/>
          <p:nvPr/>
        </p:nvSpPr>
        <p:spPr>
          <a:xfrm>
            <a:off x="832339" y="3028201"/>
            <a:ext cx="1278518"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00" b="1" dirty="0">
                <a:solidFill>
                  <a:srgbClr val="1F3762"/>
                </a:solidFill>
                <a:latin typeface="+mn-ea"/>
                <a:sym typeface="Arial" panose="020B0604020202020204" pitchFamily="34" charset="0"/>
              </a:rPr>
              <a:t>研究不足</a:t>
            </a:r>
            <a:endParaRPr lang="en-AU" sz="1800" b="1" dirty="0">
              <a:solidFill>
                <a:srgbClr val="1F3762"/>
              </a:solidFill>
              <a:latin typeface="+mn-ea"/>
              <a:sym typeface="Arial" panose="020B0604020202020204" pitchFamily="34" charset="0"/>
            </a:endParaRPr>
          </a:p>
        </p:txBody>
      </p:sp>
      <p:sp>
        <p:nvSpPr>
          <p:cNvPr id="6" name="Text Placeholder 32">
            <a:extLst>
              <a:ext uri="{FF2B5EF4-FFF2-40B4-BE49-F238E27FC236}">
                <a16:creationId xmlns:a16="http://schemas.microsoft.com/office/drawing/2014/main" id="{E2641903-7F6E-6734-2AE9-D5E867A4A226}"/>
              </a:ext>
            </a:extLst>
          </p:cNvPr>
          <p:cNvSpPr txBox="1"/>
          <p:nvPr/>
        </p:nvSpPr>
        <p:spPr>
          <a:xfrm>
            <a:off x="832339" y="3429000"/>
            <a:ext cx="10534658" cy="209454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zh-TW" altLang="en-US" sz="1600" dirty="0">
                <a:solidFill>
                  <a:schemeClr val="tx1">
                    <a:lumMod val="95000"/>
                    <a:lumOff val="5000"/>
                  </a:schemeClr>
                </a:solidFill>
                <a:latin typeface="+mn-ea"/>
                <a:sym typeface="Arial" panose="020B0604020202020204" pitchFamily="34" charset="0"/>
              </a:rPr>
              <a:t>此篇論文假設無論在</a:t>
            </a:r>
            <a:r>
              <a:rPr lang="en-US" altLang="zh-TW" sz="1600" dirty="0">
                <a:solidFill>
                  <a:schemeClr val="tx1">
                    <a:lumMod val="95000"/>
                    <a:lumOff val="5000"/>
                  </a:schemeClr>
                </a:solidFill>
                <a:latin typeface="+mn-ea"/>
                <a:sym typeface="Arial" panose="020B0604020202020204" pitchFamily="34" charset="0"/>
              </a:rPr>
              <a:t>t=0</a:t>
            </a:r>
            <a:r>
              <a:rPr lang="zh-TW" altLang="en-US" sz="1600" dirty="0">
                <a:solidFill>
                  <a:schemeClr val="tx1">
                    <a:lumMod val="95000"/>
                    <a:lumOff val="5000"/>
                  </a:schemeClr>
                </a:solidFill>
                <a:latin typeface="+mn-ea"/>
                <a:sym typeface="Arial" panose="020B0604020202020204" pitchFamily="34" charset="0"/>
              </a:rPr>
              <a:t>或</a:t>
            </a:r>
            <a:r>
              <a:rPr lang="en-US" altLang="zh-TW" sz="1600" dirty="0">
                <a:solidFill>
                  <a:schemeClr val="tx1">
                    <a:lumMod val="95000"/>
                    <a:lumOff val="5000"/>
                  </a:schemeClr>
                </a:solidFill>
                <a:latin typeface="+mn-ea"/>
                <a:sym typeface="Arial" panose="020B0604020202020204" pitchFamily="34" charset="0"/>
              </a:rPr>
              <a:t>t=1</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RM</a:t>
            </a:r>
            <a:r>
              <a:rPr lang="zh-TW" altLang="en-US" sz="1600" dirty="0">
                <a:solidFill>
                  <a:schemeClr val="tx1">
                    <a:lumMod val="95000"/>
                    <a:lumOff val="5000"/>
                  </a:schemeClr>
                </a:solidFill>
                <a:latin typeface="+mn-ea"/>
                <a:sym typeface="Arial" panose="020B0604020202020204" pitchFamily="34" charset="0"/>
              </a:rPr>
              <a:t>的</a:t>
            </a:r>
            <a:r>
              <a:rPr lang="en-US" altLang="zh-TW" sz="1600" dirty="0">
                <a:solidFill>
                  <a:schemeClr val="tx1">
                    <a:lumMod val="95000"/>
                    <a:lumOff val="5000"/>
                  </a:schemeClr>
                </a:solidFill>
                <a:latin typeface="+mn-ea"/>
                <a:sym typeface="Arial" panose="020B0604020202020204" pitchFamily="34" charset="0"/>
              </a:rPr>
              <a:t>LTV</a:t>
            </a:r>
            <a:r>
              <a:rPr lang="zh-TW" altLang="en-US" sz="1600" dirty="0">
                <a:solidFill>
                  <a:schemeClr val="tx1">
                    <a:lumMod val="95000"/>
                    <a:lumOff val="5000"/>
                  </a:schemeClr>
                </a:solidFill>
                <a:latin typeface="+mn-ea"/>
                <a:sym typeface="Arial" panose="020B0604020202020204" pitchFamily="34" charset="0"/>
              </a:rPr>
              <a:t>均為</a:t>
            </a:r>
            <a:r>
              <a:rPr lang="en-US" altLang="zh-TW" sz="1600" dirty="0">
                <a:solidFill>
                  <a:schemeClr val="tx1">
                    <a:lumMod val="95000"/>
                    <a:lumOff val="5000"/>
                  </a:schemeClr>
                </a:solidFill>
                <a:latin typeface="+mn-ea"/>
                <a:sym typeface="Arial" panose="020B0604020202020204" pitchFamily="34" charset="0"/>
              </a:rPr>
              <a:t>0.85</a:t>
            </a:r>
            <a:r>
              <a:rPr lang="zh-CN" altLang="en-US" sz="1600"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但實際情況是</a:t>
            </a:r>
            <a:r>
              <a:rPr lang="en-US" altLang="zh-TW" sz="1600" dirty="0">
                <a:solidFill>
                  <a:schemeClr val="tx1">
                    <a:lumMod val="95000"/>
                    <a:lumOff val="5000"/>
                  </a:schemeClr>
                </a:solidFill>
                <a:latin typeface="+mn-ea"/>
                <a:sym typeface="Arial" panose="020B0604020202020204" pitchFamily="34" charset="0"/>
              </a:rPr>
              <a:t>LTV</a:t>
            </a:r>
            <a:r>
              <a:rPr lang="zh-TW" altLang="en-US" sz="1600" dirty="0">
                <a:solidFill>
                  <a:schemeClr val="tx1">
                    <a:lumMod val="95000"/>
                    <a:lumOff val="5000"/>
                  </a:schemeClr>
                </a:solidFill>
                <a:latin typeface="+mn-ea"/>
                <a:sym typeface="Arial" panose="020B0604020202020204" pitchFamily="34" charset="0"/>
              </a:rPr>
              <a:t>會隨著房主貸款時的年齡改變，固定</a:t>
            </a:r>
            <a:r>
              <a:rPr lang="en-US" altLang="zh-TW" sz="1600" dirty="0">
                <a:solidFill>
                  <a:schemeClr val="tx1">
                    <a:lumMod val="95000"/>
                    <a:lumOff val="5000"/>
                  </a:schemeClr>
                </a:solidFill>
                <a:latin typeface="+mn-ea"/>
                <a:sym typeface="Arial" panose="020B0604020202020204" pitchFamily="34" charset="0"/>
              </a:rPr>
              <a:t>LTV</a:t>
            </a:r>
            <a:r>
              <a:rPr lang="zh-TW" altLang="en-US" sz="1600" dirty="0">
                <a:solidFill>
                  <a:schemeClr val="tx1">
                    <a:lumMod val="95000"/>
                    <a:lumOff val="5000"/>
                  </a:schemeClr>
                </a:solidFill>
                <a:latin typeface="+mn-ea"/>
                <a:sym typeface="Arial" panose="020B0604020202020204" pitchFamily="34" charset="0"/>
              </a:rPr>
              <a:t>的設定較不合理。對于</a:t>
            </a:r>
            <a:r>
              <a:rPr lang="en-US" altLang="zh-TW" sz="1600" dirty="0">
                <a:solidFill>
                  <a:schemeClr val="tx1">
                    <a:lumMod val="95000"/>
                    <a:lumOff val="5000"/>
                  </a:schemeClr>
                </a:solidFill>
                <a:latin typeface="+mn-ea"/>
                <a:sym typeface="Arial" panose="020B0604020202020204" pitchFamily="34" charset="0"/>
              </a:rPr>
              <a:t>0.35</a:t>
            </a:r>
            <a:r>
              <a:rPr lang="zh-TW" altLang="en-US" sz="1600" dirty="0">
                <a:solidFill>
                  <a:schemeClr val="tx1">
                    <a:lumMod val="95000"/>
                    <a:lumOff val="5000"/>
                  </a:schemeClr>
                </a:solidFill>
                <a:latin typeface="+mn-ea"/>
                <a:sym typeface="Arial" panose="020B0604020202020204" pitchFamily="34" charset="0"/>
              </a:rPr>
              <a:t>至</a:t>
            </a:r>
            <a:r>
              <a:rPr lang="en-US" altLang="zh-TW" sz="1600" dirty="0">
                <a:solidFill>
                  <a:schemeClr val="tx1">
                    <a:lumMod val="95000"/>
                    <a:lumOff val="5000"/>
                  </a:schemeClr>
                </a:solidFill>
                <a:latin typeface="+mn-ea"/>
                <a:sym typeface="Arial" panose="020B0604020202020204" pitchFamily="34" charset="0"/>
              </a:rPr>
              <a:t>0.85</a:t>
            </a:r>
            <a:r>
              <a:rPr lang="zh-TW" altLang="en-US" sz="1600" dirty="0">
                <a:solidFill>
                  <a:schemeClr val="tx1">
                    <a:lumMod val="95000"/>
                    <a:lumOff val="5000"/>
                  </a:schemeClr>
                </a:solidFill>
                <a:latin typeface="+mn-ea"/>
                <a:sym typeface="Arial" panose="020B0604020202020204" pitchFamily="34" charset="0"/>
              </a:rPr>
              <a:t>之間的</a:t>
            </a:r>
            <a:r>
              <a:rPr lang="en-US" altLang="zh-TW" sz="1600" dirty="0">
                <a:solidFill>
                  <a:schemeClr val="tx1">
                    <a:lumMod val="95000"/>
                    <a:lumOff val="5000"/>
                  </a:schemeClr>
                </a:solidFill>
                <a:latin typeface="+mn-ea"/>
                <a:sym typeface="Arial" panose="020B0604020202020204" pitchFamily="34" charset="0"/>
              </a:rPr>
              <a:t>LTV</a:t>
            </a:r>
            <a:r>
              <a:rPr lang="zh-TW" altLang="en-US" sz="1600" dirty="0">
                <a:solidFill>
                  <a:schemeClr val="tx1">
                    <a:lumMod val="95000"/>
                    <a:lumOff val="5000"/>
                  </a:schemeClr>
                </a:solidFill>
                <a:latin typeface="+mn-ea"/>
                <a:sym typeface="Arial" panose="020B0604020202020204" pitchFamily="34" charset="0"/>
              </a:rPr>
              <a:t>，</a:t>
            </a:r>
            <a:r>
              <a:rPr lang="en-US" altLang="zh-TW" sz="1600" dirty="0">
                <a:solidFill>
                  <a:schemeClr val="tx1">
                    <a:lumMod val="95000"/>
                    <a:lumOff val="5000"/>
                  </a:schemeClr>
                </a:solidFill>
                <a:latin typeface="+mn-ea"/>
                <a:sym typeface="Arial" panose="020B0604020202020204" pitchFamily="34" charset="0"/>
              </a:rPr>
              <a:t>NNEG</a:t>
            </a:r>
            <a:r>
              <a:rPr lang="zh-TW" altLang="en-US" sz="1600" dirty="0">
                <a:solidFill>
                  <a:schemeClr val="tx1">
                    <a:lumMod val="95000"/>
                    <a:lumOff val="5000"/>
                  </a:schemeClr>
                </a:solidFill>
                <a:latin typeface="+mn-ea"/>
                <a:sym typeface="Arial" panose="020B0604020202020204" pitchFamily="34" charset="0"/>
              </a:rPr>
              <a:t>都有可能生效，但該文章只考慮其中一個臨界點，不够完整</a:t>
            </a:r>
            <a:r>
              <a:rPr lang="zh-CN" altLang="en-US" sz="1600"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此外，根據市場情況，</a:t>
            </a:r>
            <a:r>
              <a:rPr lang="en-US" altLang="zh-TW" sz="1600" dirty="0">
                <a:solidFill>
                  <a:schemeClr val="tx1">
                    <a:lumMod val="95000"/>
                    <a:lumOff val="5000"/>
                  </a:schemeClr>
                </a:solidFill>
                <a:latin typeface="+mn-ea"/>
                <a:sym typeface="Arial" panose="020B0604020202020204" pitchFamily="34" charset="0"/>
              </a:rPr>
              <a:t>HR</a:t>
            </a:r>
            <a:r>
              <a:rPr lang="zh-TW" altLang="en-US" sz="1600" dirty="0">
                <a:solidFill>
                  <a:schemeClr val="tx1">
                    <a:lumMod val="95000"/>
                    <a:lumOff val="5000"/>
                  </a:schemeClr>
                </a:solidFill>
                <a:latin typeface="+mn-ea"/>
                <a:sym typeface="Arial" panose="020B0604020202020204" pitchFamily="34" charset="0"/>
              </a:rPr>
              <a:t>合約可獲得的金額通常高于</a:t>
            </a:r>
            <a:r>
              <a:rPr lang="en-US" altLang="zh-TW" sz="1600" dirty="0">
                <a:solidFill>
                  <a:schemeClr val="tx1">
                    <a:lumMod val="95000"/>
                    <a:lumOff val="5000"/>
                  </a:schemeClr>
                </a:solidFill>
                <a:latin typeface="+mn-ea"/>
                <a:sym typeface="Arial" panose="020B0604020202020204" pitchFamily="34" charset="0"/>
              </a:rPr>
              <a:t>RM</a:t>
            </a:r>
            <a:r>
              <a:rPr lang="zh-CN" altLang="en-US" sz="1600" dirty="0">
                <a:solidFill>
                  <a:schemeClr val="tx1">
                    <a:lumMod val="95000"/>
                    <a:lumOff val="5000"/>
                  </a:schemeClr>
                </a:solidFill>
                <a:latin typeface="+mn-ea"/>
                <a:sym typeface="Arial" panose="020B0604020202020204" pitchFamily="34" charset="0"/>
              </a:rPr>
              <a:t>（此篇</a:t>
            </a:r>
            <a:r>
              <a:rPr lang="en-US" altLang="zh-CN" sz="1600" dirty="0">
                <a:solidFill>
                  <a:schemeClr val="tx1">
                    <a:lumMod val="95000"/>
                    <a:lumOff val="5000"/>
                  </a:schemeClr>
                </a:solidFill>
                <a:latin typeface="+mn-ea"/>
                <a:sym typeface="Arial" panose="020B0604020202020204" pitchFamily="34" charset="0"/>
              </a:rPr>
              <a:t>RM:0.85</a:t>
            </a:r>
            <a:r>
              <a:rPr lang="zh-CN" altLang="en-US" sz="1600" dirty="0">
                <a:solidFill>
                  <a:schemeClr val="tx1">
                    <a:lumMod val="95000"/>
                    <a:lumOff val="5000"/>
                  </a:schemeClr>
                </a:solidFill>
                <a:latin typeface="+mn-ea"/>
                <a:sym typeface="Arial" panose="020B0604020202020204" pitchFamily="34" charset="0"/>
              </a:rPr>
              <a:t>，</a:t>
            </a:r>
            <a:r>
              <a:rPr lang="en-US" altLang="zh-CN" sz="1600" dirty="0">
                <a:solidFill>
                  <a:schemeClr val="tx1">
                    <a:lumMod val="95000"/>
                    <a:lumOff val="5000"/>
                  </a:schemeClr>
                </a:solidFill>
                <a:latin typeface="+mn-ea"/>
                <a:sym typeface="Arial" panose="020B0604020202020204" pitchFamily="34" charset="0"/>
              </a:rPr>
              <a:t>HR:0.58</a:t>
            </a:r>
            <a:r>
              <a:rPr lang="zh-CN" altLang="en-US" sz="1600"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，該論文研究結果與實際情況不符。</a:t>
            </a:r>
          </a:p>
          <a:p>
            <a:pPr marL="0" indent="0" algn="just">
              <a:lnSpc>
                <a:spcPct val="130000"/>
              </a:lnSpc>
              <a:buNone/>
            </a:pPr>
            <a:endParaRPr lang="en-US" altLang="zh-CN" sz="1600" b="1" dirty="0">
              <a:solidFill>
                <a:schemeClr val="tx1">
                  <a:lumMod val="95000"/>
                  <a:lumOff val="5000"/>
                </a:schemeClr>
              </a:solidFill>
              <a:latin typeface="+mn-ea"/>
              <a:sym typeface="Arial" panose="020B0604020202020204" pitchFamily="34" charset="0"/>
            </a:endParaRPr>
          </a:p>
          <a:p>
            <a:pPr marL="0" indent="0" algn="just">
              <a:lnSpc>
                <a:spcPct val="130000"/>
              </a:lnSpc>
              <a:buNone/>
            </a:pPr>
            <a:r>
              <a:rPr lang="zh-CN" altLang="en-US" sz="1600" b="1" dirty="0">
                <a:solidFill>
                  <a:schemeClr val="tx1">
                    <a:lumMod val="95000"/>
                    <a:lumOff val="5000"/>
                  </a:schemeClr>
                </a:solidFill>
                <a:latin typeface="+mn-ea"/>
                <a:sym typeface="Arial" panose="020B0604020202020204" pitchFamily="34" charset="0"/>
              </a:rPr>
              <a:t>論文改進</a:t>
            </a:r>
            <a:r>
              <a:rPr lang="zh-CN" altLang="en-US" sz="1600" dirty="0">
                <a:solidFill>
                  <a:schemeClr val="tx1">
                    <a:lumMod val="95000"/>
                    <a:lumOff val="5000"/>
                  </a:schemeClr>
                </a:solidFill>
                <a:latin typeface="+mn-ea"/>
                <a:sym typeface="Arial" panose="020B0604020202020204" pitchFamily="34" charset="0"/>
              </a:rPr>
              <a:t>：</a:t>
            </a:r>
            <a:r>
              <a:rPr lang="zh-TW" altLang="en-US" sz="1600" dirty="0">
                <a:solidFill>
                  <a:schemeClr val="tx1">
                    <a:lumMod val="95000"/>
                    <a:lumOff val="5000"/>
                  </a:schemeClr>
                </a:solidFill>
                <a:latin typeface="+mn-ea"/>
                <a:sym typeface="Arial" panose="020B0604020202020204" pitchFamily="34" charset="0"/>
              </a:rPr>
              <a:t>與該論文外生給定支付比例不同，本篇論文通過公平定價公式，由模型內生計算合約持有人應獲得的公平支付比例，同時還對不同投保年齡的支付比例作敏感性分析，</a:t>
            </a:r>
            <a:r>
              <a:rPr lang="zh-CN" altLang="en-US" sz="1600" dirty="0">
                <a:solidFill>
                  <a:schemeClr val="tx1">
                    <a:lumMod val="95000"/>
                    <a:lumOff val="5000"/>
                  </a:schemeClr>
                </a:solidFill>
                <a:latin typeface="+mn-ea"/>
                <a:sym typeface="Arial" panose="020B0604020202020204" pitchFamily="34" charset="0"/>
              </a:rPr>
              <a:t>計算出的支付比例等</a:t>
            </a:r>
            <a:r>
              <a:rPr lang="zh-TW" altLang="en-US" sz="1600" dirty="0">
                <a:solidFill>
                  <a:schemeClr val="tx1">
                    <a:lumMod val="95000"/>
                    <a:lumOff val="5000"/>
                  </a:schemeClr>
                </a:solidFill>
                <a:latin typeface="+mn-ea"/>
                <a:sym typeface="Arial" panose="020B0604020202020204" pitchFamily="34" charset="0"/>
              </a:rPr>
              <a:t>與市場情况大致相符。</a:t>
            </a:r>
          </a:p>
        </p:txBody>
      </p:sp>
    </p:spTree>
    <p:extLst>
      <p:ext uri="{BB962C8B-B14F-4D97-AF65-F5344CB8AC3E}">
        <p14:creationId xmlns:p14="http://schemas.microsoft.com/office/powerpoint/2010/main" val="194072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C4785-D1AF-25C9-6A52-C735ABB2B55D}"/>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2D1EA561-2A33-67B4-B013-87F646BFE736}"/>
              </a:ext>
            </a:extLst>
          </p:cNvPr>
          <p:cNvGrpSpPr/>
          <p:nvPr/>
        </p:nvGrpSpPr>
        <p:grpSpPr>
          <a:xfrm>
            <a:off x="4" y="969100"/>
            <a:ext cx="12191996" cy="1794132"/>
            <a:chOff x="4" y="977295"/>
            <a:chExt cx="12191996" cy="1794132"/>
          </a:xfrm>
        </p:grpSpPr>
        <p:sp>
          <p:nvSpPr>
            <p:cNvPr id="13" name="弧形 12">
              <a:extLst>
                <a:ext uri="{FF2B5EF4-FFF2-40B4-BE49-F238E27FC236}">
                  <a16:creationId xmlns:a16="http://schemas.microsoft.com/office/drawing/2014/main" id="{BEA0C2E7-733C-C1D5-E110-ACE3AEAC88F5}"/>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823F60C6-9B1C-62E8-C7D2-EEC75E8DC94C}"/>
                </a:ext>
              </a:extLst>
            </p:cNvPr>
            <p:cNvGrpSpPr/>
            <p:nvPr/>
          </p:nvGrpSpPr>
          <p:grpSpPr>
            <a:xfrm>
              <a:off x="4" y="2268060"/>
              <a:ext cx="12191996" cy="5240"/>
              <a:chOff x="4" y="2268060"/>
              <a:chExt cx="12191996" cy="5240"/>
            </a:xfrm>
          </p:grpSpPr>
          <p:cxnSp>
            <p:nvCxnSpPr>
              <p:cNvPr id="15" name="直接连接符 14">
                <a:extLst>
                  <a:ext uri="{FF2B5EF4-FFF2-40B4-BE49-F238E27FC236}">
                    <a16:creationId xmlns:a16="http://schemas.microsoft.com/office/drawing/2014/main" id="{C8AEE578-7293-F4BE-2491-68EFCB7BC6DD}"/>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97519D7-F9F9-9DAD-5400-F638847BD23B}"/>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grpSp>
        <p:nvGrpSpPr>
          <p:cNvPr id="32" name="组合 31">
            <a:extLst>
              <a:ext uri="{FF2B5EF4-FFF2-40B4-BE49-F238E27FC236}">
                <a16:creationId xmlns:a16="http://schemas.microsoft.com/office/drawing/2014/main" id="{1745C8AF-D509-2CD8-956E-8CD138113588}"/>
              </a:ext>
            </a:extLst>
          </p:cNvPr>
          <p:cNvGrpSpPr/>
          <p:nvPr/>
        </p:nvGrpSpPr>
        <p:grpSpPr>
          <a:xfrm>
            <a:off x="5232713" y="1001744"/>
            <a:ext cx="1726574" cy="1726572"/>
            <a:chOff x="5232713" y="1001744"/>
            <a:chExt cx="1726574" cy="1726572"/>
          </a:xfrm>
        </p:grpSpPr>
        <p:grpSp>
          <p:nvGrpSpPr>
            <p:cNvPr id="33" name="组合 32">
              <a:extLst>
                <a:ext uri="{FF2B5EF4-FFF2-40B4-BE49-F238E27FC236}">
                  <a16:creationId xmlns:a16="http://schemas.microsoft.com/office/drawing/2014/main" id="{DD3AF5DC-942F-9B8C-0697-26E3FAE38221}"/>
                </a:ext>
              </a:extLst>
            </p:cNvPr>
            <p:cNvGrpSpPr/>
            <p:nvPr/>
          </p:nvGrpSpPr>
          <p:grpSpPr>
            <a:xfrm>
              <a:off x="5232713" y="1001744"/>
              <a:ext cx="1726574" cy="1726572"/>
              <a:chOff x="5232713" y="1001744"/>
              <a:chExt cx="1726574" cy="1726572"/>
            </a:xfrm>
          </p:grpSpPr>
          <p:sp>
            <p:nvSpPr>
              <p:cNvPr id="36" name="椭圆 35">
                <a:extLst>
                  <a:ext uri="{FF2B5EF4-FFF2-40B4-BE49-F238E27FC236}">
                    <a16:creationId xmlns:a16="http://schemas.microsoft.com/office/drawing/2014/main" id="{BAB1C459-E97C-0AEB-9A97-6F5DC04FD95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BC82F875-326D-23F8-DBCD-1CF26E403C6F}"/>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Picture 4">
              <a:extLst>
                <a:ext uri="{FF2B5EF4-FFF2-40B4-BE49-F238E27FC236}">
                  <a16:creationId xmlns:a16="http://schemas.microsoft.com/office/drawing/2014/main" id="{8DC7E229-F20D-4AD1-1DF8-9AA20B6BD54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矩形 1">
            <a:extLst>
              <a:ext uri="{FF2B5EF4-FFF2-40B4-BE49-F238E27FC236}">
                <a16:creationId xmlns:a16="http://schemas.microsoft.com/office/drawing/2014/main" id="{AF071E6C-48B8-F7B4-6DFC-6B2E91C8295B}"/>
              </a:ext>
            </a:extLst>
          </p:cNvPr>
          <p:cNvSpPr>
            <a:spLocks noChangeArrowheads="1"/>
          </p:cNvSpPr>
          <p:nvPr/>
        </p:nvSpPr>
        <p:spPr bwMode="auto">
          <a:xfrm>
            <a:off x="3871535" y="3328072"/>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66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研究方法</a:t>
            </a:r>
          </a:p>
        </p:txBody>
      </p:sp>
      <p:sp>
        <p:nvSpPr>
          <p:cNvPr id="21" name="TextBox 23">
            <a:extLst>
              <a:ext uri="{FF2B5EF4-FFF2-40B4-BE49-F238E27FC236}">
                <a16:creationId xmlns:a16="http://schemas.microsoft.com/office/drawing/2014/main" id="{7074FEB9-0020-A6FB-7AD6-A5CEF1F3CCCB}"/>
              </a:ext>
            </a:extLst>
          </p:cNvPr>
          <p:cNvSpPr txBox="1"/>
          <p:nvPr/>
        </p:nvSpPr>
        <p:spPr>
          <a:xfrm>
            <a:off x="4096577" y="4892256"/>
            <a:ext cx="1452960"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000" dirty="0">
                <a:solidFill>
                  <a:srgbClr val="1F3762"/>
                </a:solidFill>
                <a:latin typeface="微软雅黑" panose="020B0503020204020204" pitchFamily="34" charset="-122"/>
                <a:ea typeface="微软雅黑" panose="020B0503020204020204" pitchFamily="34" charset="-122"/>
                <a:cs typeface="+mn-ea"/>
                <a:sym typeface="Calibri"/>
              </a:rPr>
              <a:t>數值模型</a:t>
            </a:r>
          </a:p>
        </p:txBody>
      </p:sp>
      <p:sp>
        <p:nvSpPr>
          <p:cNvPr id="2" name="TextBox 23">
            <a:extLst>
              <a:ext uri="{FF2B5EF4-FFF2-40B4-BE49-F238E27FC236}">
                <a16:creationId xmlns:a16="http://schemas.microsoft.com/office/drawing/2014/main" id="{B4ABAF23-64A6-3235-650B-E40F0EEA25D4}"/>
              </a:ext>
            </a:extLst>
          </p:cNvPr>
          <p:cNvSpPr txBox="1"/>
          <p:nvPr/>
        </p:nvSpPr>
        <p:spPr>
          <a:xfrm>
            <a:off x="7423178" y="4892256"/>
            <a:ext cx="1965921"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000" dirty="0">
                <a:solidFill>
                  <a:srgbClr val="1F3762"/>
                </a:solidFill>
                <a:latin typeface="微软雅黑" panose="020B0503020204020204" pitchFamily="34" charset="-122"/>
                <a:ea typeface="微软雅黑" panose="020B0503020204020204" pitchFamily="34" charset="-122"/>
                <a:cs typeface="+mn-ea"/>
                <a:sym typeface="Calibri"/>
              </a:rPr>
              <a:t>風險衡量模型</a:t>
            </a:r>
          </a:p>
        </p:txBody>
      </p:sp>
      <p:sp>
        <p:nvSpPr>
          <p:cNvPr id="3" name="TextBox 23">
            <a:extLst>
              <a:ext uri="{FF2B5EF4-FFF2-40B4-BE49-F238E27FC236}">
                <a16:creationId xmlns:a16="http://schemas.microsoft.com/office/drawing/2014/main" id="{EF2428C2-4C02-873F-235A-F472BD43F1CB}"/>
              </a:ext>
            </a:extLst>
          </p:cNvPr>
          <p:cNvSpPr txBox="1"/>
          <p:nvPr/>
        </p:nvSpPr>
        <p:spPr>
          <a:xfrm>
            <a:off x="5759877" y="4892256"/>
            <a:ext cx="1452960"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000" dirty="0">
                <a:solidFill>
                  <a:srgbClr val="1F3762"/>
                </a:solidFill>
                <a:latin typeface="微软雅黑" panose="020B0503020204020204" pitchFamily="34" charset="-122"/>
                <a:ea typeface="微软雅黑" panose="020B0503020204020204" pitchFamily="34" charset="-122"/>
                <a:cs typeface="+mn-ea"/>
                <a:sym typeface="Calibri"/>
              </a:rPr>
              <a:t>定價模型</a:t>
            </a:r>
          </a:p>
        </p:txBody>
      </p:sp>
      <p:sp>
        <p:nvSpPr>
          <p:cNvPr id="4" name="TextBox 23">
            <a:extLst>
              <a:ext uri="{FF2B5EF4-FFF2-40B4-BE49-F238E27FC236}">
                <a16:creationId xmlns:a16="http://schemas.microsoft.com/office/drawing/2014/main" id="{3226FB60-FE3C-EBAA-9B80-3D07A55D91AD}"/>
              </a:ext>
            </a:extLst>
          </p:cNvPr>
          <p:cNvSpPr txBox="1"/>
          <p:nvPr/>
        </p:nvSpPr>
        <p:spPr>
          <a:xfrm>
            <a:off x="2946238" y="4892256"/>
            <a:ext cx="939999" cy="377024"/>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000" dirty="0">
                <a:solidFill>
                  <a:srgbClr val="1F3762"/>
                </a:solidFill>
                <a:latin typeface="微软雅黑" panose="020B0503020204020204" pitchFamily="34" charset="-122"/>
                <a:ea typeface="微软雅黑" panose="020B0503020204020204" pitchFamily="34" charset="-122"/>
                <a:cs typeface="+mn-ea"/>
                <a:sym typeface="Calibri"/>
              </a:rPr>
              <a:t>總覽</a:t>
            </a:r>
          </a:p>
        </p:txBody>
      </p:sp>
    </p:spTree>
    <p:extLst>
      <p:ext uri="{BB962C8B-B14F-4D97-AF65-F5344CB8AC3E}">
        <p14:creationId xmlns:p14="http://schemas.microsoft.com/office/powerpoint/2010/main" val="2837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FB0C6-C87E-B224-EF34-68E7CDF799A7}"/>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C17FE6E5-D370-9301-5ECE-769F41977E69}"/>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6C21B41F-5D35-7DFC-9182-A83CBD76FBB7}"/>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6BD22831-C260-D984-D2F1-959830ECD8FC}"/>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4DA0F35B-AE31-707E-890E-F914D588D2C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77B5B6F-EC00-604E-7210-5F6F9AA76E4E}"/>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D99B8BCB-8605-A4A8-2776-414A35212D1A}"/>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49872E33-F0B9-B7EC-5D21-AADB49327C1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A62C13E-3978-4F33-66FE-00D76C30CC9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DD2A93A-E338-5AFE-C16E-66CFC356001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1D42657-E46A-B92B-6BE2-E37E70B3305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A2E55E7E-5A3D-D64C-2C71-3DD729E1CE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D9B63082-9AD6-F7C7-E38B-A138AA43824F}"/>
              </a:ext>
            </a:extLst>
          </p:cNvPr>
          <p:cNvSpPr txBox="1"/>
          <p:nvPr/>
        </p:nvSpPr>
        <p:spPr>
          <a:xfrm>
            <a:off x="4173360" y="323206"/>
            <a:ext cx="11676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總覽</a:t>
            </a:r>
          </a:p>
        </p:txBody>
      </p:sp>
      <p:sp>
        <p:nvSpPr>
          <p:cNvPr id="3" name="矩形 1">
            <a:extLst>
              <a:ext uri="{FF2B5EF4-FFF2-40B4-BE49-F238E27FC236}">
                <a16:creationId xmlns:a16="http://schemas.microsoft.com/office/drawing/2014/main" id="{C80CAE9F-4781-288F-B999-F0A65B51AE2C}"/>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44" name="组合 43">
            <a:extLst>
              <a:ext uri="{FF2B5EF4-FFF2-40B4-BE49-F238E27FC236}">
                <a16:creationId xmlns:a16="http://schemas.microsoft.com/office/drawing/2014/main" id="{95B322D9-5A79-96E0-5AFF-0226B50262AF}"/>
              </a:ext>
            </a:extLst>
          </p:cNvPr>
          <p:cNvGrpSpPr/>
          <p:nvPr/>
        </p:nvGrpSpPr>
        <p:grpSpPr>
          <a:xfrm>
            <a:off x="414663" y="1172379"/>
            <a:ext cx="9015087" cy="1617965"/>
            <a:chOff x="977371" y="1409771"/>
            <a:chExt cx="9015087" cy="1617965"/>
          </a:xfrm>
        </p:grpSpPr>
        <p:sp>
          <p:nvSpPr>
            <p:cNvPr id="4" name="椭圆 3">
              <a:extLst>
                <a:ext uri="{FF2B5EF4-FFF2-40B4-BE49-F238E27FC236}">
                  <a16:creationId xmlns:a16="http://schemas.microsoft.com/office/drawing/2014/main" id="{68BB84F3-F9F9-2627-3443-245EA5DD7BD6}"/>
                </a:ext>
              </a:extLst>
            </p:cNvPr>
            <p:cNvSpPr/>
            <p:nvPr/>
          </p:nvSpPr>
          <p:spPr>
            <a:xfrm>
              <a:off x="977371" y="1518834"/>
              <a:ext cx="753299" cy="753299"/>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阿里巴巴普惠体" panose="00020600040101010101" pitchFamily="18" charset="-122"/>
                  <a:ea typeface="阿里巴巴普惠体" panose="00020600040101010101" pitchFamily="18" charset="-122"/>
                </a:rPr>
                <a:t>1</a:t>
              </a:r>
              <a:endParaRPr lang="zh-HK" altLang="en-US" sz="2700" b="1" dirty="0">
                <a:latin typeface="阿里巴巴普惠体" panose="00020600040101010101" pitchFamily="18" charset="-122"/>
                <a:ea typeface="阿里巴巴普惠体" panose="00020600040101010101" pitchFamily="18" charset="-122"/>
              </a:endParaRPr>
            </a:p>
          </p:txBody>
        </p:sp>
        <p:grpSp>
          <p:nvGrpSpPr>
            <p:cNvPr id="21" name="组合 20">
              <a:extLst>
                <a:ext uri="{FF2B5EF4-FFF2-40B4-BE49-F238E27FC236}">
                  <a16:creationId xmlns:a16="http://schemas.microsoft.com/office/drawing/2014/main" id="{9BA7D61F-32F9-B607-254B-2C7E6A2FB14A}"/>
                </a:ext>
              </a:extLst>
            </p:cNvPr>
            <p:cNvGrpSpPr/>
            <p:nvPr/>
          </p:nvGrpSpPr>
          <p:grpSpPr>
            <a:xfrm>
              <a:off x="2008442" y="1409771"/>
              <a:ext cx="7984016" cy="1617965"/>
              <a:chOff x="4012555" y="1375083"/>
              <a:chExt cx="9644920" cy="2157295"/>
            </a:xfrm>
          </p:grpSpPr>
          <p:sp>
            <p:nvSpPr>
              <p:cNvPr id="22" name="矩形 21">
                <a:extLst>
                  <a:ext uri="{FF2B5EF4-FFF2-40B4-BE49-F238E27FC236}">
                    <a16:creationId xmlns:a16="http://schemas.microsoft.com/office/drawing/2014/main" id="{00FC25E3-80DD-3BDC-F5D9-186971C05FFD}"/>
                  </a:ext>
                </a:extLst>
              </p:cNvPr>
              <p:cNvSpPr/>
              <p:nvPr/>
            </p:nvSpPr>
            <p:spPr>
              <a:xfrm>
                <a:off x="4012555" y="1952452"/>
                <a:ext cx="9644920" cy="1579926"/>
              </a:xfrm>
              <a:prstGeom prst="rect">
                <a:avLst/>
              </a:prstGeom>
            </p:spPr>
            <p:txBody>
              <a:bodyPr wrap="square">
                <a:spAutoFit/>
              </a:bodyPr>
              <a:lstStyle/>
              <a:p>
                <a:pPr>
                  <a:lnSpc>
                    <a:spcPct val="130000"/>
                  </a:lnSpc>
                </a:pPr>
                <a:r>
                  <a:rPr lang="zh-CN" altLang="en-US" sz="1400" dirty="0">
                    <a:latin typeface="阿里巴巴普惠体" panose="00020600040101010101" pitchFamily="18" charset="-122"/>
                    <a:ea typeface="阿里巴巴普惠体" panose="00020600040101010101" pitchFamily="18" charset="-122"/>
                  </a:rPr>
                  <a:t>合約類型：</a:t>
                </a:r>
                <a:r>
                  <a:rPr lang="zh-CN" altLang="en-US" sz="1400" b="1" dirty="0">
                    <a:solidFill>
                      <a:srgbClr val="1F3762"/>
                    </a:solidFill>
                    <a:latin typeface="阿里巴巴普惠体" panose="00020600040101010101" pitchFamily="18" charset="-122"/>
                    <a:ea typeface="阿里巴巴普惠体" panose="00020600040101010101" pitchFamily="18" charset="-122"/>
                  </a:rPr>
                  <a:t>有繼承人的</a:t>
                </a:r>
                <a:r>
                  <a:rPr lang="en-US" altLang="zh-CN" sz="1400" b="1" dirty="0">
                    <a:solidFill>
                      <a:srgbClr val="1F3762"/>
                    </a:solidFill>
                    <a:latin typeface="阿里巴巴普惠体" panose="00020600040101010101" pitchFamily="18" charset="-122"/>
                    <a:ea typeface="阿里巴巴普惠体" panose="00020600040101010101" pitchFamily="18" charset="-122"/>
                  </a:rPr>
                  <a:t>RM</a:t>
                </a:r>
                <a:r>
                  <a:rPr lang="zh-CN" altLang="en-US" sz="1400" b="1" dirty="0">
                    <a:solidFill>
                      <a:srgbClr val="1F3762"/>
                    </a:solidFill>
                    <a:latin typeface="阿里巴巴普惠体" panose="00020600040101010101" pitchFamily="18" charset="-122"/>
                    <a:ea typeface="阿里巴巴普惠体" panose="00020600040101010101" pitchFamily="18" charset="-122"/>
                  </a:rPr>
                  <a:t>合約</a:t>
                </a:r>
                <a:r>
                  <a:rPr lang="en-US" altLang="zh-CN" sz="1400" b="1" dirty="0">
                    <a:solidFill>
                      <a:srgbClr val="1F3762"/>
                    </a:solidFill>
                    <a:latin typeface="阿里巴巴普惠体" panose="00020600040101010101" pitchFamily="18" charset="-122"/>
                    <a:ea typeface="阿里巴巴普惠体" panose="00020600040101010101" pitchFamily="18" charset="-122"/>
                  </a:rPr>
                  <a:t>(+LTC)</a:t>
                </a:r>
                <a:r>
                  <a:rPr lang="zh-CN" altLang="en-US" sz="1400" b="1" dirty="0">
                    <a:solidFill>
                      <a:srgbClr val="1F3762"/>
                    </a:solidFill>
                    <a:latin typeface="阿里巴巴普惠体" panose="00020600040101010101" pitchFamily="18" charset="-122"/>
                    <a:ea typeface="阿里巴巴普惠体" panose="00020600040101010101" pitchFamily="18" charset="-122"/>
                  </a:rPr>
                  <a:t>，</a:t>
                </a:r>
                <a:r>
                  <a:rPr lang="zh-TW" altLang="en-US" sz="1400" dirty="0">
                    <a:latin typeface="阿里巴巴普惠体" panose="00020600040101010101" pitchFamily="18" charset="-122"/>
                    <a:ea typeface="阿里巴巴普惠体" panose="00020600040101010101" pitchFamily="18" charset="-122"/>
                  </a:rPr>
                  <a:t>無繼承人的</a:t>
                </a:r>
                <a:r>
                  <a:rPr lang="en-US" altLang="zh-TW" sz="1400" dirty="0">
                    <a:latin typeface="阿里巴巴普惠体" panose="00020600040101010101" pitchFamily="18" charset="-122"/>
                    <a:ea typeface="阿里巴巴普惠体" panose="00020600040101010101" pitchFamily="18" charset="-122"/>
                  </a:rPr>
                  <a:t>RM</a:t>
                </a:r>
                <a:r>
                  <a:rPr lang="zh-TW" altLang="en-US" sz="1400" dirty="0">
                    <a:latin typeface="阿里巴巴普惠体" panose="00020600040101010101" pitchFamily="18" charset="-122"/>
                    <a:ea typeface="阿里巴巴普惠体" panose="00020600040101010101" pitchFamily="18" charset="-122"/>
                  </a:rPr>
                  <a:t>合約</a:t>
                </a:r>
                <a:r>
                  <a:rPr lang="en-US" altLang="zh-TW" sz="1400" dirty="0">
                    <a:latin typeface="阿里巴巴普惠体" panose="00020600040101010101" pitchFamily="18" charset="-122"/>
                    <a:ea typeface="阿里巴巴普惠体" panose="00020600040101010101" pitchFamily="18" charset="-122"/>
                  </a:rPr>
                  <a:t>(+LTC)</a:t>
                </a:r>
                <a:r>
                  <a:rPr lang="zh-TW" altLang="en-US" sz="1400" dirty="0">
                    <a:latin typeface="阿里巴巴普惠体" panose="00020600040101010101" pitchFamily="18" charset="-122"/>
                    <a:ea typeface="阿里巴巴普惠体" panose="00020600040101010101" pitchFamily="18" charset="-122"/>
                  </a:rPr>
                  <a:t>、</a:t>
                </a:r>
                <a:r>
                  <a:rPr lang="en-US" altLang="zh-TW" sz="1400" dirty="0">
                    <a:latin typeface="阿里巴巴普惠体" panose="00020600040101010101" pitchFamily="18" charset="-122"/>
                    <a:ea typeface="阿里巴巴普惠体" panose="00020600040101010101" pitchFamily="18" charset="-122"/>
                  </a:rPr>
                  <a:t>HR</a:t>
                </a:r>
                <a:r>
                  <a:rPr lang="zh-TW" altLang="en-US" sz="1400" dirty="0">
                    <a:latin typeface="阿里巴巴普惠体" panose="00020600040101010101" pitchFamily="18" charset="-122"/>
                    <a:ea typeface="阿里巴巴普惠体" panose="00020600040101010101" pitchFamily="18" charset="-122"/>
                  </a:rPr>
                  <a:t>合約</a:t>
                </a:r>
                <a:r>
                  <a:rPr lang="en-US" altLang="zh-TW" sz="1400" dirty="0">
                    <a:latin typeface="阿里巴巴普惠体" panose="00020600040101010101" pitchFamily="18" charset="-122"/>
                    <a:ea typeface="阿里巴巴普惠体" panose="00020600040101010101" pitchFamily="18" charset="-122"/>
                  </a:rPr>
                  <a:t>(+LTC)</a:t>
                </a:r>
                <a:endParaRPr lang="zh-TW" altLang="en-US" sz="1400" dirty="0">
                  <a:latin typeface="阿里巴巴普惠体" panose="00020600040101010101" pitchFamily="18" charset="-122"/>
                  <a:ea typeface="阿里巴巴普惠体" panose="00020600040101010101" pitchFamily="18" charset="-122"/>
                </a:endParaRPr>
              </a:p>
              <a:p>
                <a:pPr>
                  <a:lnSpc>
                    <a:spcPct val="130000"/>
                  </a:lnSpc>
                </a:pPr>
                <a:r>
                  <a:rPr lang="zh-CN" altLang="en-US" sz="1400" dirty="0">
                    <a:latin typeface="Arial" panose="020B0604020202020204" pitchFamily="34" charset="0"/>
                    <a:ea typeface="阿里巴巴普惠体" panose="00020600040101010101" pitchFamily="18" charset="-122"/>
                    <a:sym typeface="Arial" panose="020B0604020202020204" pitchFamily="34" charset="0"/>
                  </a:rPr>
                  <a:t>支付方式：年金支付、一次性支付</a:t>
                </a:r>
                <a:endParaRPr lang="en-US" altLang="zh-CN" sz="1400" dirty="0">
                  <a:latin typeface="Arial" panose="020B0604020202020204" pitchFamily="34" charset="0"/>
                  <a:ea typeface="阿里巴巴普惠体" panose="00020600040101010101" pitchFamily="18" charset="-122"/>
                  <a:sym typeface="Arial" panose="020B0604020202020204" pitchFamily="34" charset="0"/>
                </a:endParaRPr>
              </a:p>
              <a:p>
                <a:pPr>
                  <a:lnSpc>
                    <a:spcPct val="130000"/>
                  </a:lnSpc>
                </a:pPr>
                <a:r>
                  <a:rPr lang="zh-CN" altLang="en-US" sz="1400" dirty="0">
                    <a:latin typeface="Arial" panose="020B0604020202020204" pitchFamily="34" charset="0"/>
                    <a:ea typeface="阿里巴巴普惠体" panose="00020600040101010101" pitchFamily="18" charset="-122"/>
                    <a:sym typeface="Arial" panose="020B0604020202020204" pitchFamily="34" charset="0"/>
                  </a:rPr>
                  <a:t>利率情境：平穩、上升、波動</a:t>
                </a:r>
                <a:endParaRPr lang="en-US" altLang="zh-CN" sz="1400" dirty="0">
                  <a:latin typeface="Arial" panose="020B0604020202020204" pitchFamily="34" charset="0"/>
                  <a:ea typeface="阿里巴巴普惠体" panose="00020600040101010101" pitchFamily="18" charset="-122"/>
                  <a:sym typeface="Arial" panose="020B0604020202020204" pitchFamily="34" charset="0"/>
                </a:endParaRPr>
              </a:p>
              <a:p>
                <a:pPr>
                  <a:lnSpc>
                    <a:spcPct val="130000"/>
                  </a:lnSpc>
                </a:pPr>
                <a:r>
                  <a:rPr lang="zh-CN" altLang="en-US" sz="1400" dirty="0">
                    <a:latin typeface="Arial" panose="020B0604020202020204" pitchFamily="34" charset="0"/>
                    <a:ea typeface="阿里巴巴普惠体" panose="00020600040101010101" pitchFamily="18" charset="-122"/>
                    <a:sym typeface="Arial" panose="020B0604020202020204" pitchFamily="34" charset="0"/>
                  </a:rPr>
                  <a:t>解約選擇權：均無解約選擇權</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(HR</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爲售後租回性質，所有權轉移</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a:t>
                </a:r>
              </a:p>
            </p:txBody>
          </p:sp>
          <p:sp>
            <p:nvSpPr>
              <p:cNvPr id="23" name="文本框 42">
                <a:extLst>
                  <a:ext uri="{FF2B5EF4-FFF2-40B4-BE49-F238E27FC236}">
                    <a16:creationId xmlns:a16="http://schemas.microsoft.com/office/drawing/2014/main" id="{52FE15FD-90A4-035B-F773-FD955393D00C}"/>
                  </a:ext>
                </a:extLst>
              </p:cNvPr>
              <p:cNvSpPr txBox="1"/>
              <p:nvPr/>
            </p:nvSpPr>
            <p:spPr>
              <a:xfrm>
                <a:off x="4012556" y="1375083"/>
                <a:ext cx="2374014" cy="533482"/>
              </a:xfrm>
              <a:prstGeom prst="rect">
                <a:avLst/>
              </a:prstGeom>
              <a:noFill/>
            </p:spPr>
            <p:txBody>
              <a:bodyPr wrap="square" rtlCol="0">
                <a:spAutoFit/>
              </a:bodyPr>
              <a:lstStyle/>
              <a:p>
                <a:r>
                  <a:rPr lang="en-US" altLang="zh-CN"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1 </a:t>
                </a:r>
                <a:r>
                  <a:rPr lang="zh-CN" altLang="en-US"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評價主體</a:t>
                </a:r>
              </a:p>
            </p:txBody>
          </p:sp>
        </p:grpSp>
      </p:grpSp>
      <p:grpSp>
        <p:nvGrpSpPr>
          <p:cNvPr id="46" name="组合 45">
            <a:extLst>
              <a:ext uri="{FF2B5EF4-FFF2-40B4-BE49-F238E27FC236}">
                <a16:creationId xmlns:a16="http://schemas.microsoft.com/office/drawing/2014/main" id="{6506DC0E-F1C5-4F62-9048-3DC0F29C1244}"/>
              </a:ext>
            </a:extLst>
          </p:cNvPr>
          <p:cNvGrpSpPr/>
          <p:nvPr/>
        </p:nvGrpSpPr>
        <p:grpSpPr>
          <a:xfrm>
            <a:off x="421200" y="3216384"/>
            <a:ext cx="11094524" cy="1338273"/>
            <a:chOff x="983908" y="4453073"/>
            <a:chExt cx="11094524" cy="1338273"/>
          </a:xfrm>
        </p:grpSpPr>
        <p:sp>
          <p:nvSpPr>
            <p:cNvPr id="39" name="椭圆 38">
              <a:extLst>
                <a:ext uri="{FF2B5EF4-FFF2-40B4-BE49-F238E27FC236}">
                  <a16:creationId xmlns:a16="http://schemas.microsoft.com/office/drawing/2014/main" id="{31E1CEE5-6C9E-230A-0B9C-9D2D7CBF9732}"/>
                </a:ext>
              </a:extLst>
            </p:cNvPr>
            <p:cNvSpPr/>
            <p:nvPr/>
          </p:nvSpPr>
          <p:spPr>
            <a:xfrm>
              <a:off x="983908" y="4562136"/>
              <a:ext cx="753299" cy="753299"/>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阿里巴巴普惠体" panose="00020600040101010101" pitchFamily="18" charset="-122"/>
                  <a:ea typeface="阿里巴巴普惠体" panose="00020600040101010101" pitchFamily="18" charset="-122"/>
                </a:rPr>
                <a:t>2</a:t>
              </a:r>
              <a:endParaRPr lang="zh-HK" altLang="en-US" sz="2700" b="1" dirty="0">
                <a:latin typeface="阿里巴巴普惠体" panose="00020600040101010101" pitchFamily="18" charset="-122"/>
                <a:ea typeface="阿里巴巴普惠体" panose="00020600040101010101" pitchFamily="18" charset="-122"/>
              </a:endParaRPr>
            </a:p>
          </p:txBody>
        </p:sp>
        <p:grpSp>
          <p:nvGrpSpPr>
            <p:cNvPr id="40" name="组合 39">
              <a:extLst>
                <a:ext uri="{FF2B5EF4-FFF2-40B4-BE49-F238E27FC236}">
                  <a16:creationId xmlns:a16="http://schemas.microsoft.com/office/drawing/2014/main" id="{F794394B-848E-E98B-5E68-E7F88E3D7D0E}"/>
                </a:ext>
              </a:extLst>
            </p:cNvPr>
            <p:cNvGrpSpPr/>
            <p:nvPr/>
          </p:nvGrpSpPr>
          <p:grpSpPr>
            <a:xfrm>
              <a:off x="2014979" y="4453073"/>
              <a:ext cx="10063453" cy="1338273"/>
              <a:chOff x="4012555" y="1375083"/>
              <a:chExt cx="12156940" cy="1784371"/>
            </a:xfrm>
          </p:grpSpPr>
          <p:sp>
            <p:nvSpPr>
              <p:cNvPr id="42" name="矩形 41">
                <a:extLst>
                  <a:ext uri="{FF2B5EF4-FFF2-40B4-BE49-F238E27FC236}">
                    <a16:creationId xmlns:a16="http://schemas.microsoft.com/office/drawing/2014/main" id="{7AF258CC-9074-25F7-B6C9-CFEA6355250D}"/>
                  </a:ext>
                </a:extLst>
              </p:cNvPr>
              <p:cNvSpPr/>
              <p:nvPr/>
            </p:nvSpPr>
            <p:spPr>
              <a:xfrm>
                <a:off x="4012555" y="1952452"/>
                <a:ext cx="12156940" cy="1207002"/>
              </a:xfrm>
              <a:prstGeom prst="rect">
                <a:avLst/>
              </a:prstGeom>
            </p:spPr>
            <p:txBody>
              <a:bodyPr wrap="square">
                <a:spAutoFit/>
              </a:bodyPr>
              <a:lstStyle/>
              <a:p>
                <a:pPr>
                  <a:lnSpc>
                    <a:spcPct val="130000"/>
                  </a:lnSpc>
                </a:pPr>
                <a:r>
                  <a:rPr lang="zh-CN" altLang="en-US" sz="1400" dirty="0">
                    <a:latin typeface="阿里巴巴普惠体" panose="00020600040101010101" pitchFamily="18" charset="-122"/>
                    <a:ea typeface="阿里巴巴普惠体" panose="00020600040101010101" pitchFamily="18" charset="-122"/>
                  </a:rPr>
                  <a:t>（</a:t>
                </a:r>
                <a:r>
                  <a:rPr lang="en-US" altLang="zh-CN" sz="1400" dirty="0">
                    <a:latin typeface="阿里巴巴普惠体" panose="00020600040101010101" pitchFamily="18" charset="-122"/>
                    <a:ea typeface="阿里巴巴普惠体" panose="00020600040101010101" pitchFamily="18" charset="-122"/>
                  </a:rPr>
                  <a:t>1</a:t>
                </a:r>
                <a:r>
                  <a:rPr lang="zh-CN" altLang="en-US" sz="1400" dirty="0">
                    <a:latin typeface="阿里巴巴普惠体" panose="00020600040101010101" pitchFamily="18" charset="-122"/>
                    <a:ea typeface="阿里巴巴普惠体" panose="00020600040101010101" pitchFamily="18" charset="-122"/>
                  </a:rPr>
                  <a:t>）抵押貸款餘額</a:t>
                </a:r>
                <a:r>
                  <a:rPr lang="en-US" altLang="zh-TW" sz="1400" dirty="0">
                    <a:latin typeface="阿里巴巴普惠体" panose="00020600040101010101" pitchFamily="18" charset="-122"/>
                    <a:ea typeface="阿里巴巴普惠体" panose="00020600040101010101" pitchFamily="18" charset="-122"/>
                  </a:rPr>
                  <a:t>Loan Balance </a:t>
                </a:r>
                <a:r>
                  <a:rPr lang="zh-CN" altLang="en-US" sz="1400" dirty="0">
                    <a:latin typeface="阿里巴巴普惠体" panose="00020600040101010101" pitchFamily="18" charset="-122"/>
                    <a:ea typeface="阿里巴巴普惠体" panose="00020600040101010101" pitchFamily="18" charset="-122"/>
                  </a:rPr>
                  <a:t>：</a:t>
                </a:r>
                <a:r>
                  <a:rPr lang="zh-TW" altLang="en-US" sz="1400" dirty="0">
                    <a:latin typeface="阿里巴巴普惠体" panose="00020600040101010101" pitchFamily="18" charset="-122"/>
                    <a:ea typeface="阿里巴巴普惠体" panose="00020600040101010101" pitchFamily="18" charset="-122"/>
                  </a:rPr>
                  <a:t>年金</a:t>
                </a:r>
                <a:r>
                  <a:rPr lang="zh-CN" altLang="en-US" sz="1400" dirty="0">
                    <a:latin typeface="阿里巴巴普惠体" panose="00020600040101010101" pitchFamily="18" charset="-122"/>
                    <a:ea typeface="阿里巴巴普惠体" panose="00020600040101010101" pitchFamily="18" charset="-122"/>
                  </a:rPr>
                  <a:t>或一次性支付金額需</a:t>
                </a:r>
                <a:r>
                  <a:rPr lang="zh-TW" altLang="en-US" sz="1400" dirty="0">
                    <a:latin typeface="阿里巴巴普惠体" panose="00020600040101010101" pitchFamily="18" charset="-122"/>
                    <a:ea typeface="阿里巴巴普惠体" panose="00020600040101010101" pitchFamily="18" charset="-122"/>
                  </a:rPr>
                  <a:t>進行複利累積</a:t>
                </a:r>
                <a:endParaRPr lang="en-US" altLang="zh-TW" sz="1400" dirty="0">
                  <a:latin typeface="阿里巴巴普惠体" panose="00020600040101010101" pitchFamily="18" charset="-122"/>
                  <a:ea typeface="阿里巴巴普惠体" panose="00020600040101010101" pitchFamily="18" charset="-122"/>
                </a:endParaRPr>
              </a:p>
              <a:p>
                <a:pPr>
                  <a:lnSpc>
                    <a:spcPct val="130000"/>
                  </a:lnSpc>
                </a:pPr>
                <a:r>
                  <a:rPr lang="zh-CN" altLang="en-US" sz="1400" dirty="0">
                    <a:latin typeface="阿里巴巴普惠体" panose="00020600040101010101" pitchFamily="18" charset="-122"/>
                    <a:ea typeface="阿里巴巴普惠体" panose="00020600040101010101" pitchFamily="18" charset="-122"/>
                  </a:rPr>
                  <a:t>（</a:t>
                </a:r>
                <a:r>
                  <a:rPr lang="en-US" altLang="zh-CN" sz="1400" dirty="0">
                    <a:latin typeface="阿里巴巴普惠体" panose="00020600040101010101" pitchFamily="18" charset="-122"/>
                    <a:ea typeface="阿里巴巴普惠体" panose="00020600040101010101" pitchFamily="18" charset="-122"/>
                  </a:rPr>
                  <a:t>2</a:t>
                </a:r>
                <a:r>
                  <a:rPr lang="zh-CN" altLang="en-US" sz="1400" dirty="0">
                    <a:latin typeface="阿里巴巴普惠体" panose="00020600040101010101" pitchFamily="18" charset="-122"/>
                    <a:ea typeface="阿里巴巴普惠体" panose="00020600040101010101" pitchFamily="18" charset="-122"/>
                  </a:rPr>
                  <a:t>）無負資產擔保的貸款保險金</a:t>
                </a:r>
                <a:r>
                  <a:rPr lang="en-US" altLang="zh-TW" sz="1400" dirty="0">
                    <a:latin typeface="阿里巴巴普惠体" panose="00020600040101010101" pitchFamily="18" charset="-122"/>
                    <a:ea typeface="阿里巴巴普惠体" panose="00020600040101010101" pitchFamily="18" charset="-122"/>
                  </a:rPr>
                  <a:t>MIP</a:t>
                </a:r>
                <a:r>
                  <a:rPr lang="zh-CN" altLang="en-US" sz="1400" dirty="0">
                    <a:latin typeface="阿里巴巴普惠体" panose="00020600040101010101" pitchFamily="18" charset="-122"/>
                    <a:ea typeface="阿里巴巴普惠体" panose="00020600040101010101" pitchFamily="18" charset="-122"/>
                  </a:rPr>
                  <a:t>：當</a:t>
                </a:r>
                <a:r>
                  <a:rPr lang="zh-TW" altLang="en-US" sz="1400" dirty="0">
                    <a:latin typeface="阿里巴巴普惠体" panose="00020600040101010101" pitchFamily="18" charset="-122"/>
                    <a:ea typeface="阿里巴巴普惠体" panose="00020600040101010101" pitchFamily="18" charset="-122"/>
                  </a:rPr>
                  <a:t>貸款餘額超過房價時，由抵押保險支付</a:t>
                </a:r>
                <a:endParaRPr lang="en-US" altLang="zh-TW" sz="1400" dirty="0">
                  <a:latin typeface="阿里巴巴普惠体" panose="00020600040101010101" pitchFamily="18" charset="-122"/>
                  <a:ea typeface="阿里巴巴普惠体" panose="00020600040101010101" pitchFamily="18" charset="-122"/>
                </a:endParaRPr>
              </a:p>
              <a:p>
                <a:pPr>
                  <a:lnSpc>
                    <a:spcPct val="130000"/>
                  </a:lnSpc>
                </a:pPr>
                <a:r>
                  <a:rPr lang="zh-CN" altLang="en-US" sz="1400" dirty="0">
                    <a:latin typeface="阿里巴巴普惠体" panose="00020600040101010101" pitchFamily="18" charset="-122"/>
                    <a:ea typeface="阿里巴巴普惠体" panose="00020600040101010101" pitchFamily="18" charset="-122"/>
                  </a:rPr>
                  <a:t>（</a:t>
                </a:r>
                <a:r>
                  <a:rPr lang="en-US" altLang="zh-CN" sz="1400" dirty="0">
                    <a:latin typeface="阿里巴巴普惠体" panose="00020600040101010101" pitchFamily="18" charset="-122"/>
                    <a:ea typeface="阿里巴巴普惠体" panose="00020600040101010101" pitchFamily="18" charset="-122"/>
                  </a:rPr>
                  <a:t>3</a:t>
                </a:r>
                <a:r>
                  <a:rPr lang="zh-CN" altLang="en-US" sz="1400" dirty="0">
                    <a:latin typeface="阿里巴巴普惠体" panose="00020600040101010101" pitchFamily="18" charset="-122"/>
                    <a:ea typeface="阿里巴巴普惠体" panose="00020600040101010101" pitchFamily="18" charset="-122"/>
                  </a:rPr>
                  <a:t>）通過</a:t>
                </a:r>
                <a:r>
                  <a:rPr lang="zh-TW" altLang="en-US" sz="1400" dirty="0">
                    <a:latin typeface="阿里巴巴普惠体" panose="00020600040101010101" pitchFamily="18" charset="-122"/>
                    <a:ea typeface="阿里巴巴普惠体" panose="00020600040101010101" pitchFamily="18" charset="-122"/>
                  </a:rPr>
                  <a:t>貸款損失</a:t>
                </a:r>
                <a:r>
                  <a:rPr lang="en-US" altLang="zh-TW" sz="1400" dirty="0">
                    <a:latin typeface="阿里巴巴普惠体" panose="00020600040101010101" pitchFamily="18" charset="-122"/>
                    <a:ea typeface="阿里巴巴普惠体" panose="00020600040101010101" pitchFamily="18" charset="-122"/>
                  </a:rPr>
                  <a:t>LL </a:t>
                </a:r>
                <a:r>
                  <a:rPr lang="zh-TW" altLang="en-US" sz="1400" dirty="0">
                    <a:latin typeface="阿里巴巴普惠体" panose="00020600040101010101" pitchFamily="18" charset="-122"/>
                    <a:ea typeface="阿里巴巴普惠体" panose="00020600040101010101" pitchFamily="18" charset="-122"/>
                  </a:rPr>
                  <a:t>和 房屋殘值</a:t>
                </a:r>
                <a:r>
                  <a:rPr lang="en-US" altLang="zh-TW" sz="1400" dirty="0">
                    <a:latin typeface="阿里巴巴普惠体" panose="00020600040101010101" pitchFamily="18" charset="-122"/>
                    <a:ea typeface="阿里巴巴普惠体" panose="00020600040101010101" pitchFamily="18" charset="-122"/>
                  </a:rPr>
                  <a:t>NE</a:t>
                </a:r>
                <a:r>
                  <a:rPr lang="zh-CN" altLang="en-US" sz="1400" dirty="0">
                    <a:latin typeface="阿里巴巴普惠体" panose="00020600040101010101" pitchFamily="18" charset="-122"/>
                    <a:ea typeface="阿里巴巴普惠体" panose="00020600040101010101" pitchFamily="18" charset="-122"/>
                  </a:rPr>
                  <a:t>，結合公平定價公式計算公平支付比例（</a:t>
                </a:r>
                <a:r>
                  <a:rPr lang="en-US" altLang="zh-TW" sz="1400" kern="100" dirty="0">
                    <a:effectLst/>
                    <a:latin typeface="Times New Roman" panose="02020603050405020304" pitchFamily="18" charset="0"/>
                    <a:cs typeface="Times New Roman" panose="02020603050405020304" pitchFamily="18" charset="0"/>
                  </a:rPr>
                  <a:t> m or LVR </a:t>
                </a:r>
                <a:r>
                  <a:rPr lang="zh-CN" altLang="en-US" sz="1400" dirty="0">
                    <a:latin typeface="阿里巴巴普惠体" panose="00020600040101010101" pitchFamily="18" charset="-122"/>
                    <a:ea typeface="阿里巴巴普惠体" panose="00020600040101010101" pitchFamily="18" charset="-122"/>
                  </a:rPr>
                  <a:t>）</a:t>
                </a:r>
                <a:endParaRPr lang="en-US" altLang="zh-TW" sz="1400" dirty="0">
                  <a:latin typeface="阿里巴巴普惠体" panose="00020600040101010101" pitchFamily="18" charset="-122"/>
                  <a:ea typeface="阿里巴巴普惠体" panose="00020600040101010101" pitchFamily="18" charset="-122"/>
                </a:endParaRPr>
              </a:p>
            </p:txBody>
          </p:sp>
          <p:sp>
            <p:nvSpPr>
              <p:cNvPr id="43" name="文本框 42">
                <a:extLst>
                  <a:ext uri="{FF2B5EF4-FFF2-40B4-BE49-F238E27FC236}">
                    <a16:creationId xmlns:a16="http://schemas.microsoft.com/office/drawing/2014/main" id="{418C65DD-7A6C-3E42-18FE-DDE6D5B50421}"/>
                  </a:ext>
                </a:extLst>
              </p:cNvPr>
              <p:cNvSpPr txBox="1"/>
              <p:nvPr/>
            </p:nvSpPr>
            <p:spPr>
              <a:xfrm>
                <a:off x="4012556" y="1375083"/>
                <a:ext cx="2374014" cy="533482"/>
              </a:xfrm>
              <a:prstGeom prst="rect">
                <a:avLst/>
              </a:prstGeom>
              <a:noFill/>
            </p:spPr>
            <p:txBody>
              <a:bodyPr wrap="square" rtlCol="0">
                <a:spAutoFit/>
              </a:bodyPr>
              <a:lstStyle/>
              <a:p>
                <a:r>
                  <a:rPr lang="en-US" altLang="zh-CN"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2 RM</a:t>
                </a:r>
                <a:r>
                  <a:rPr lang="zh-CN" altLang="en-US"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定價模型</a:t>
                </a:r>
              </a:p>
            </p:txBody>
          </p:sp>
        </p:grpSp>
      </p:grpSp>
      <p:grpSp>
        <p:nvGrpSpPr>
          <p:cNvPr id="32" name="组合 31">
            <a:extLst>
              <a:ext uri="{FF2B5EF4-FFF2-40B4-BE49-F238E27FC236}">
                <a16:creationId xmlns:a16="http://schemas.microsoft.com/office/drawing/2014/main" id="{39BF8933-3A32-8E5D-C79B-0AD19BA09563}"/>
              </a:ext>
            </a:extLst>
          </p:cNvPr>
          <p:cNvGrpSpPr/>
          <p:nvPr/>
        </p:nvGrpSpPr>
        <p:grpSpPr>
          <a:xfrm>
            <a:off x="1579700" y="4719895"/>
            <a:ext cx="8837043" cy="1814899"/>
            <a:chOff x="1399618" y="4538920"/>
            <a:chExt cx="8837043" cy="1814899"/>
          </a:xfrm>
        </p:grpSpPr>
        <p:sp>
          <p:nvSpPr>
            <p:cNvPr id="33" name="文字方塊 3">
              <a:extLst>
                <a:ext uri="{FF2B5EF4-FFF2-40B4-BE49-F238E27FC236}">
                  <a16:creationId xmlns:a16="http://schemas.microsoft.com/office/drawing/2014/main" id="{D3B4554E-21DB-AB77-CF7A-464D9EB3F375}"/>
                </a:ext>
              </a:extLst>
            </p:cNvPr>
            <p:cNvSpPr txBox="1"/>
            <p:nvPr/>
          </p:nvSpPr>
          <p:spPr>
            <a:xfrm>
              <a:off x="7857555" y="4833661"/>
              <a:ext cx="2379106" cy="1346907"/>
            </a:xfrm>
            <a:prstGeom prst="rect">
              <a:avLst/>
            </a:prstGeom>
            <a:noFill/>
            <a:ln>
              <a:solidFill>
                <a:srgbClr val="1F3762"/>
              </a:solidFill>
            </a:ln>
          </p:spPr>
          <p:txBody>
            <a:bodyPr wrap="square" rtlCol="0">
              <a:spAutoFit/>
            </a:bodyPr>
            <a:lstStyle/>
            <a:p>
              <a:pPr>
                <a:lnSpc>
                  <a:spcPct val="150000"/>
                </a:lnSpc>
              </a:pPr>
              <a:r>
                <a:rPr lang="zh-TW" altLang="en-US" sz="1400" dirty="0">
                  <a:latin typeface="+mn-ea"/>
                </a:rPr>
                <a:t>公平定價公式 </a:t>
              </a:r>
              <a:r>
                <a:rPr lang="en-US" altLang="zh-TW" sz="1400" dirty="0">
                  <a:latin typeface="+mn-ea"/>
                </a:rPr>
                <a:t>: </a:t>
              </a:r>
            </a:p>
            <a:p>
              <a:pPr>
                <a:lnSpc>
                  <a:spcPct val="150000"/>
                </a:lnSpc>
              </a:pPr>
              <a:r>
                <a:rPr lang="zh-TW" altLang="en-US" sz="1400" dirty="0">
                  <a:latin typeface="+mn-ea"/>
                </a:rPr>
                <a:t>無繼承人：</a:t>
              </a:r>
              <a:r>
                <a:rPr lang="en-US" altLang="zh-TW" sz="1400" dirty="0">
                  <a:latin typeface="+mn-ea"/>
                </a:rPr>
                <a:t>LL=MIP+NE</a:t>
              </a:r>
            </a:p>
            <a:p>
              <a:pPr>
                <a:lnSpc>
                  <a:spcPct val="150000"/>
                </a:lnSpc>
              </a:pPr>
              <a:r>
                <a:rPr lang="zh-TW" altLang="en-US" sz="1400" b="1" dirty="0">
                  <a:solidFill>
                    <a:srgbClr val="1F3762"/>
                  </a:solidFill>
                  <a:latin typeface="+mn-ea"/>
                </a:rPr>
                <a:t>有繼承人：</a:t>
              </a:r>
              <a:r>
                <a:rPr lang="en-US" altLang="zh-TW" sz="1400" b="1" dirty="0">
                  <a:solidFill>
                    <a:srgbClr val="1F3762"/>
                  </a:solidFill>
                  <a:latin typeface="+mn-ea"/>
                </a:rPr>
                <a:t>LL=MIP</a:t>
              </a:r>
            </a:p>
            <a:p>
              <a:pPr>
                <a:lnSpc>
                  <a:spcPct val="150000"/>
                </a:lnSpc>
              </a:pPr>
              <a:r>
                <a:rPr lang="zh-CN" altLang="en-US" sz="1400" dirty="0">
                  <a:solidFill>
                    <a:srgbClr val="000000"/>
                  </a:solidFill>
                  <a:latin typeface="+mn-ea"/>
                </a:rPr>
                <a:t>二分法求解支付比例</a:t>
              </a:r>
              <a:endParaRPr lang="en-US" altLang="zh-TW" sz="1400" dirty="0">
                <a:solidFill>
                  <a:srgbClr val="000000"/>
                </a:solidFill>
                <a:latin typeface="+mn-ea"/>
              </a:endParaRPr>
            </a:p>
          </p:txBody>
        </p:sp>
        <p:grpSp>
          <p:nvGrpSpPr>
            <p:cNvPr id="34" name="组合 33">
              <a:extLst>
                <a:ext uri="{FF2B5EF4-FFF2-40B4-BE49-F238E27FC236}">
                  <a16:creationId xmlns:a16="http://schemas.microsoft.com/office/drawing/2014/main" id="{9225495A-ED37-5F38-039E-16A3A745174D}"/>
                </a:ext>
              </a:extLst>
            </p:cNvPr>
            <p:cNvGrpSpPr/>
            <p:nvPr/>
          </p:nvGrpSpPr>
          <p:grpSpPr>
            <a:xfrm>
              <a:off x="4104853" y="5533697"/>
              <a:ext cx="2924728" cy="820122"/>
              <a:chOff x="6589918" y="4655837"/>
              <a:chExt cx="3641982" cy="820122"/>
            </a:xfrm>
          </p:grpSpPr>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CC5C583A-BE18-FE46-B411-890284CB79CE}"/>
                      </a:ext>
                    </a:extLst>
                  </p:cNvPr>
                  <p:cNvSpPr/>
                  <p:nvPr/>
                </p:nvSpPr>
                <p:spPr>
                  <a:xfrm>
                    <a:off x="6605784" y="4841939"/>
                    <a:ext cx="3626116" cy="634020"/>
                  </a:xfrm>
                  <a:prstGeom prst="rect">
                    <a:avLst/>
                  </a:prstGeom>
                </p:spPr>
                <p:txBody>
                  <a:bodyPr wrap="square">
                    <a:spAutoFit/>
                  </a:bodyPr>
                  <a:lstStyle/>
                  <a:p>
                    <a:pPr>
                      <a:lnSpc>
                        <a:spcPct val="160000"/>
                      </a:lnSpc>
                    </a:pPr>
                    <a:r>
                      <a:rPr lang="zh-TW" altLang="en-US" sz="1100" kern="100" dirty="0">
                        <a:effectLst/>
                        <a:latin typeface="+mn-ea"/>
                        <a:cs typeface="Times New Roman" panose="02020603050405020304" pitchFamily="18" charset="0"/>
                      </a:rPr>
                      <a:t>房價超過貸款總額的部分為金融機構的獲利</a:t>
                    </a: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𝑁𝐸</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r>
                            <m:rPr>
                              <m:sty m:val="p"/>
                            </m:rPr>
                            <a:rPr lang="en-US" altLang="zh-CN" sz="1100">
                              <a:latin typeface="Cambria Math" panose="02040503050406030204" pitchFamily="18" charset="0"/>
                            </a:rPr>
                            <m:t>max</m:t>
                          </m:r>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m:t>
                              </m:r>
                              <m:r>
                                <a:rPr lang="en-US" altLang="zh-CN" sz="1100" i="1">
                                  <a:latin typeface="Cambria Math" panose="02040503050406030204" pitchFamily="18" charset="0"/>
                                </a:rPr>
                                <m:t>𝐿</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𝐿𝑇𝐶𝐴</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),0}</m:t>
                          </m:r>
                        </m:oMath>
                      </m:oMathPara>
                    </a14:m>
                    <a:endParaRPr lang="zh-CN" altLang="zh-CN" sz="1100" dirty="0">
                      <a:latin typeface="+mn-ea"/>
                    </a:endParaRPr>
                  </a:p>
                </p:txBody>
              </p:sp>
            </mc:Choice>
            <mc:Fallback xmlns="">
              <p:sp>
                <p:nvSpPr>
                  <p:cNvPr id="49" name="矩形 48">
                    <a:extLst>
                      <a:ext uri="{FF2B5EF4-FFF2-40B4-BE49-F238E27FC236}">
                        <a16:creationId xmlns:a16="http://schemas.microsoft.com/office/drawing/2014/main" id="{CC5C583A-BE18-FE46-B411-890284CB79CE}"/>
                      </a:ext>
                    </a:extLst>
                  </p:cNvPr>
                  <p:cNvSpPr>
                    <a:spLocks noRot="1" noChangeAspect="1" noMove="1" noResize="1" noEditPoints="1" noAdjustHandles="1" noChangeArrowheads="1" noChangeShapeType="1" noTextEdit="1"/>
                  </p:cNvSpPr>
                  <p:nvPr/>
                </p:nvSpPr>
                <p:spPr>
                  <a:xfrm>
                    <a:off x="6605784" y="4841939"/>
                    <a:ext cx="3626116" cy="634020"/>
                  </a:xfrm>
                  <a:prstGeom prst="rect">
                    <a:avLst/>
                  </a:prstGeom>
                  <a:blipFill>
                    <a:blip r:embed="rId5"/>
                    <a:stretch>
                      <a:fillRect/>
                    </a:stretch>
                  </a:blipFill>
                </p:spPr>
                <p:txBody>
                  <a:bodyPr/>
                  <a:lstStyle/>
                  <a:p>
                    <a:r>
                      <a:rPr lang="zh-CN" altLang="en-US">
                        <a:noFill/>
                      </a:rPr>
                      <a:t> </a:t>
                    </a:r>
                  </a:p>
                </p:txBody>
              </p:sp>
            </mc:Fallback>
          </mc:AlternateContent>
          <p:sp>
            <p:nvSpPr>
              <p:cNvPr id="50" name="文本框 38">
                <a:extLst>
                  <a:ext uri="{FF2B5EF4-FFF2-40B4-BE49-F238E27FC236}">
                    <a16:creationId xmlns:a16="http://schemas.microsoft.com/office/drawing/2014/main" id="{2E46C3C4-B191-20F0-87F7-49B68756FAF7}"/>
                  </a:ext>
                </a:extLst>
              </p:cNvPr>
              <p:cNvSpPr txBox="1"/>
              <p:nvPr/>
            </p:nvSpPr>
            <p:spPr>
              <a:xfrm>
                <a:off x="6589918" y="4655837"/>
                <a:ext cx="3256258" cy="307777"/>
              </a:xfrm>
              <a:prstGeom prst="rect">
                <a:avLst/>
              </a:prstGeom>
              <a:noFill/>
            </p:spPr>
            <p:txBody>
              <a:bodyPr wrap="square" rtlCol="0">
                <a:spAutoFit/>
              </a:bodyPr>
              <a:lstStyle/>
              <a:p>
                <a:r>
                  <a:rPr lang="en-US" altLang="zh-CN" sz="1400" b="1" dirty="0">
                    <a:latin typeface="+mn-ea"/>
                    <a:cs typeface="+mn-ea"/>
                    <a:sym typeface="+mn-lt"/>
                  </a:rPr>
                  <a:t>Net Equity</a:t>
                </a:r>
                <a:r>
                  <a:rPr lang="zh-CN" altLang="en-US" sz="1400" b="1" dirty="0">
                    <a:latin typeface="+mn-ea"/>
                    <a:cs typeface="+mn-ea"/>
                    <a:sym typeface="+mn-lt"/>
                  </a:rPr>
                  <a:t>房屋殘值</a:t>
                </a:r>
              </a:p>
            </p:txBody>
          </p:sp>
        </p:grpSp>
        <p:grpSp>
          <p:nvGrpSpPr>
            <p:cNvPr id="35" name="组合 34">
              <a:extLst>
                <a:ext uri="{FF2B5EF4-FFF2-40B4-BE49-F238E27FC236}">
                  <a16:creationId xmlns:a16="http://schemas.microsoft.com/office/drawing/2014/main" id="{96453943-4265-A0A7-B106-00B5ABEEF712}"/>
                </a:ext>
              </a:extLst>
            </p:cNvPr>
            <p:cNvGrpSpPr/>
            <p:nvPr/>
          </p:nvGrpSpPr>
          <p:grpSpPr>
            <a:xfrm>
              <a:off x="4087984" y="4552086"/>
              <a:ext cx="3262306" cy="873667"/>
              <a:chOff x="6553621" y="3702891"/>
              <a:chExt cx="3262306" cy="873667"/>
            </a:xfrm>
          </p:grpSpPr>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5A56690A-8557-061B-7880-DD59867F816E}"/>
                      </a:ext>
                    </a:extLst>
                  </p:cNvPr>
                  <p:cNvSpPr/>
                  <p:nvPr/>
                </p:nvSpPr>
                <p:spPr>
                  <a:xfrm>
                    <a:off x="6592926" y="3942538"/>
                    <a:ext cx="2966073" cy="634020"/>
                  </a:xfrm>
                  <a:prstGeom prst="rect">
                    <a:avLst/>
                  </a:prstGeom>
                </p:spPr>
                <p:txBody>
                  <a:bodyPr wrap="square">
                    <a:spAutoFit/>
                  </a:bodyPr>
                  <a:lstStyle/>
                  <a:p>
                    <a:pPr>
                      <a:lnSpc>
                        <a:spcPct val="160000"/>
                      </a:lnSpc>
                    </a:pPr>
                    <a:r>
                      <a:rPr lang="zh-TW" altLang="en-US" sz="1100" kern="100" dirty="0">
                        <a:effectLst/>
                        <a:latin typeface="+mn-ea"/>
                        <a:cs typeface="Times New Roman" panose="02020603050405020304" pitchFamily="18" charset="0"/>
                      </a:rPr>
                      <a:t>貸款總額超過房價的部分為貸款人的損失</a:t>
                    </a:r>
                    <a:endParaRPr lang="en-US" altLang="zh-CN" sz="1100" kern="100" dirty="0">
                      <a:effectLst/>
                      <a:latin typeface="+mn-ea"/>
                      <a:cs typeface="Times New Roman" panose="02020603050405020304" pitchFamily="18" charset="0"/>
                    </a:endParaRP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100" i="1" kern="100" smtClean="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LL</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r>
                            <m:rPr>
                              <m:sty m:val="p"/>
                            </m:rPr>
                            <a:rPr lang="en-US" altLang="zh-CN" sz="1100" i="0" kern="100" smtClean="0">
                              <a:effectLst/>
                              <a:latin typeface="Cambria Math" panose="02040503050406030204" pitchFamily="18" charset="0"/>
                              <a:cs typeface="Times New Roman" panose="02020603050405020304" pitchFamily="18" charset="0"/>
                            </a:rPr>
                            <m:t>max</m:t>
                          </m:r>
                          <m:r>
                            <a:rPr lang="en-US" altLang="zh-CN" sz="1100" i="1" kern="100" smtClean="0">
                              <a:effectLst/>
                              <a:latin typeface="Cambria Math" panose="02040503050406030204" pitchFamily="18" charset="0"/>
                              <a:cs typeface="Times New Roman" panose="02020603050405020304" pitchFamily="18" charset="0"/>
                            </a:rPr>
                            <m:t> </m:t>
                          </m:r>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LTCA</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H</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,0}</m:t>
                          </m:r>
                        </m:oMath>
                      </m:oMathPara>
                    </a14:m>
                    <a:endParaRPr lang="zh-CN" altLang="zh-CN" sz="1100" kern="100" dirty="0">
                      <a:effectLst/>
                      <a:latin typeface="+mn-ea"/>
                      <a:cs typeface="Times New Roman" panose="02020603050405020304" pitchFamily="18" charset="0"/>
                    </a:endParaRPr>
                  </a:p>
                </p:txBody>
              </p:sp>
            </mc:Choice>
            <mc:Fallback xmlns="">
              <p:sp>
                <p:nvSpPr>
                  <p:cNvPr id="47" name="矩形 46">
                    <a:extLst>
                      <a:ext uri="{FF2B5EF4-FFF2-40B4-BE49-F238E27FC236}">
                        <a16:creationId xmlns:a16="http://schemas.microsoft.com/office/drawing/2014/main" id="{5A56690A-8557-061B-7880-DD59867F816E}"/>
                      </a:ext>
                    </a:extLst>
                  </p:cNvPr>
                  <p:cNvSpPr>
                    <a:spLocks noRot="1" noChangeAspect="1" noMove="1" noResize="1" noEditPoints="1" noAdjustHandles="1" noChangeArrowheads="1" noChangeShapeType="1" noTextEdit="1"/>
                  </p:cNvSpPr>
                  <p:nvPr/>
                </p:nvSpPr>
                <p:spPr>
                  <a:xfrm>
                    <a:off x="6592926" y="3942538"/>
                    <a:ext cx="2966073" cy="634020"/>
                  </a:xfrm>
                  <a:prstGeom prst="rect">
                    <a:avLst/>
                  </a:prstGeom>
                  <a:blipFill>
                    <a:blip r:embed="rId6"/>
                    <a:stretch>
                      <a:fillRect/>
                    </a:stretch>
                  </a:blipFill>
                </p:spPr>
                <p:txBody>
                  <a:bodyPr/>
                  <a:lstStyle/>
                  <a:p>
                    <a:r>
                      <a:rPr lang="zh-CN" altLang="en-US">
                        <a:noFill/>
                      </a:rPr>
                      <a:t> </a:t>
                    </a:r>
                  </a:p>
                </p:txBody>
              </p:sp>
            </mc:Fallback>
          </mc:AlternateContent>
          <p:sp>
            <p:nvSpPr>
              <p:cNvPr id="48" name="文本框 38">
                <a:extLst>
                  <a:ext uri="{FF2B5EF4-FFF2-40B4-BE49-F238E27FC236}">
                    <a16:creationId xmlns:a16="http://schemas.microsoft.com/office/drawing/2014/main" id="{9E3D5D38-0670-352D-63B3-2E0F36734CE4}"/>
                  </a:ext>
                </a:extLst>
              </p:cNvPr>
              <p:cNvSpPr txBox="1"/>
              <p:nvPr/>
            </p:nvSpPr>
            <p:spPr>
              <a:xfrm>
                <a:off x="6553621" y="3702891"/>
                <a:ext cx="3262306" cy="307777"/>
              </a:xfrm>
              <a:prstGeom prst="rect">
                <a:avLst/>
              </a:prstGeom>
              <a:noFill/>
            </p:spPr>
            <p:txBody>
              <a:bodyPr wrap="square" rtlCol="0">
                <a:spAutoFit/>
              </a:bodyPr>
              <a:lstStyle/>
              <a:p>
                <a:r>
                  <a:rPr lang="en-US" altLang="zh-CN" sz="1400" b="1" dirty="0">
                    <a:latin typeface="+mn-ea"/>
                    <a:cs typeface="+mn-ea"/>
                    <a:sym typeface="+mn-lt"/>
                  </a:rPr>
                  <a:t>Lender Loss</a:t>
                </a:r>
                <a:r>
                  <a:rPr lang="zh-CN" altLang="en-US" sz="1400" b="1" dirty="0">
                    <a:latin typeface="+mn-ea"/>
                    <a:cs typeface="+mn-ea"/>
                    <a:sym typeface="+mn-lt"/>
                  </a:rPr>
                  <a:t>貸款人損失</a:t>
                </a:r>
              </a:p>
            </p:txBody>
          </p:sp>
        </p:grpSp>
        <p:sp>
          <p:nvSpPr>
            <p:cNvPr id="36" name="矩形 35">
              <a:extLst>
                <a:ext uri="{FF2B5EF4-FFF2-40B4-BE49-F238E27FC236}">
                  <a16:creationId xmlns:a16="http://schemas.microsoft.com/office/drawing/2014/main" id="{BE3CC9F1-2EE8-2A4E-933C-7520A658563F}"/>
                </a:ext>
              </a:extLst>
            </p:cNvPr>
            <p:cNvSpPr/>
            <p:nvPr/>
          </p:nvSpPr>
          <p:spPr>
            <a:xfrm>
              <a:off x="4112186" y="4538920"/>
              <a:ext cx="2951405" cy="905248"/>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B2BF17EA-B8D5-5FF9-D5C2-39FE3AB96CE8}"/>
                </a:ext>
              </a:extLst>
            </p:cNvPr>
            <p:cNvSpPr/>
            <p:nvPr/>
          </p:nvSpPr>
          <p:spPr>
            <a:xfrm>
              <a:off x="4119521" y="5533697"/>
              <a:ext cx="2951405" cy="82012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2B7B7986-0BF6-7B07-AC99-A8CAFC89C07B}"/>
                </a:ext>
              </a:extLst>
            </p:cNvPr>
            <p:cNvSpPr/>
            <p:nvPr/>
          </p:nvSpPr>
          <p:spPr>
            <a:xfrm>
              <a:off x="1399618" y="4976393"/>
              <a:ext cx="2034689" cy="738279"/>
            </a:xfrm>
            <a:prstGeom prst="rect">
              <a:avLst/>
            </a:prstGeom>
            <a:ln>
              <a:solidFill>
                <a:srgbClr val="1F3762"/>
              </a:solidFill>
            </a:ln>
          </p:spPr>
          <p:txBody>
            <a:bodyPr wrap="square">
              <a:spAutoFit/>
            </a:bodyPr>
            <a:lstStyle/>
            <a:p>
              <a:pPr>
                <a:lnSpc>
                  <a:spcPct val="160000"/>
                </a:lnSpc>
              </a:pPr>
              <a:r>
                <a:rPr lang="zh-TW" altLang="en-US" sz="1400" kern="100" dirty="0">
                  <a:effectLst/>
                  <a:latin typeface="+mn-ea"/>
                  <a:cs typeface="Times New Roman" panose="02020603050405020304" pitchFamily="18" charset="0"/>
                </a:rPr>
                <a:t>支付比例 </a:t>
              </a:r>
              <a:r>
                <a:rPr lang="en-US" altLang="zh-TW" sz="1400" kern="100" dirty="0">
                  <a:effectLst/>
                  <a:latin typeface="Times New Roman" panose="02020603050405020304" pitchFamily="18" charset="0"/>
                  <a:cs typeface="Times New Roman" panose="02020603050405020304" pitchFamily="18" charset="0"/>
                </a:rPr>
                <a:t>m or LVR</a:t>
              </a:r>
            </a:p>
            <a:p>
              <a:pPr>
                <a:lnSpc>
                  <a:spcPct val="160000"/>
                </a:lnSpc>
              </a:pPr>
              <a:r>
                <a:rPr lang="zh-TW" altLang="en-US" sz="1400" kern="100" dirty="0">
                  <a:effectLst/>
                  <a:latin typeface="+mn-ea"/>
                  <a:cs typeface="Times New Roman" panose="02020603050405020304" pitchFamily="18" charset="0"/>
                </a:rPr>
                <a:t>影響累積貸款金額</a:t>
              </a:r>
              <a:r>
                <a:rPr lang="en-US" altLang="zh-TW" sz="1400" kern="100" dirty="0">
                  <a:effectLst/>
                  <a:latin typeface="+mn-ea"/>
                  <a:cs typeface="Times New Roman" panose="02020603050405020304" pitchFamily="18" charset="0"/>
                </a:rPr>
                <a:t>Lt</a:t>
              </a:r>
            </a:p>
          </p:txBody>
        </p:sp>
        <p:sp>
          <p:nvSpPr>
            <p:cNvPr id="41" name="箭头: 下 40">
              <a:extLst>
                <a:ext uri="{FF2B5EF4-FFF2-40B4-BE49-F238E27FC236}">
                  <a16:creationId xmlns:a16="http://schemas.microsoft.com/office/drawing/2014/main" id="{4A64FDED-FFF3-0F4B-53C8-AEB209F3D296}"/>
                </a:ext>
              </a:extLst>
            </p:cNvPr>
            <p:cNvSpPr/>
            <p:nvPr/>
          </p:nvSpPr>
          <p:spPr>
            <a:xfrm rot="16200000">
              <a:off x="3619877" y="5210252"/>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下 44">
              <a:extLst>
                <a:ext uri="{FF2B5EF4-FFF2-40B4-BE49-F238E27FC236}">
                  <a16:creationId xmlns:a16="http://schemas.microsoft.com/office/drawing/2014/main" id="{C3E3C82D-13C8-F313-C7AB-B7C332414CF2}"/>
                </a:ext>
              </a:extLst>
            </p:cNvPr>
            <p:cNvSpPr/>
            <p:nvPr/>
          </p:nvSpPr>
          <p:spPr>
            <a:xfrm rot="16200000">
              <a:off x="7427001" y="5210252"/>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0244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32CD268-4284-4C19-B6C2-A21660A51426}"/>
              </a:ext>
            </a:extLst>
          </p:cNvPr>
          <p:cNvGrpSpPr/>
          <p:nvPr/>
        </p:nvGrpSpPr>
        <p:grpSpPr>
          <a:xfrm rot="16200000" flipH="1">
            <a:off x="-967152" y="2531934"/>
            <a:ext cx="6858000" cy="1794132"/>
            <a:chOff x="2756256" y="977295"/>
            <a:chExt cx="6858000" cy="1794132"/>
          </a:xfrm>
        </p:grpSpPr>
        <p:sp>
          <p:nvSpPr>
            <p:cNvPr id="5" name="弧形 4">
              <a:extLst>
                <a:ext uri="{FF2B5EF4-FFF2-40B4-BE49-F238E27FC236}">
                  <a16:creationId xmlns:a16="http://schemas.microsoft.com/office/drawing/2014/main" id="{5AE37857-40F3-4008-8318-F862DE860095}"/>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E360AE06-3C1A-45C7-9969-61E0C9A42388}"/>
                </a:ext>
              </a:extLst>
            </p:cNvPr>
            <p:cNvGrpSpPr/>
            <p:nvPr/>
          </p:nvGrpSpPr>
          <p:grpSpPr>
            <a:xfrm>
              <a:off x="2756256" y="2268060"/>
              <a:ext cx="6858000" cy="5240"/>
              <a:chOff x="2756256" y="2268060"/>
              <a:chExt cx="6858000" cy="5240"/>
            </a:xfrm>
          </p:grpSpPr>
          <p:cxnSp>
            <p:nvCxnSpPr>
              <p:cNvPr id="7" name="直接连接符 6">
                <a:extLst>
                  <a:ext uri="{FF2B5EF4-FFF2-40B4-BE49-F238E27FC236}">
                    <a16:creationId xmlns:a16="http://schemas.microsoft.com/office/drawing/2014/main" id="{31D4C408-94D4-4866-AA56-DFA1818B0D72}"/>
                  </a:ext>
                </a:extLst>
              </p:cNvPr>
              <p:cNvCxnSpPr>
                <a:cxnSpLocks/>
              </p:cNvCxnSpPr>
              <p:nvPr/>
            </p:nvCxnSpPr>
            <p:spPr>
              <a:xfrm rot="16200000" flipH="1" flipV="1">
                <a:off x="4026078" y="1003478"/>
                <a:ext cx="0" cy="2539644"/>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A96BD61-5D71-46BF-9D84-C07CCB234A64}"/>
                  </a:ext>
                </a:extLst>
              </p:cNvPr>
              <p:cNvCxnSpPr>
                <a:cxnSpLocks/>
              </p:cNvCxnSpPr>
              <p:nvPr/>
            </p:nvCxnSpPr>
            <p:spPr>
              <a:xfrm rot="16200000" flipH="1">
                <a:off x="8251368" y="905172"/>
                <a:ext cx="0" cy="2725776"/>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15" name="文本框 38">
            <a:extLst>
              <a:ext uri="{FF2B5EF4-FFF2-40B4-BE49-F238E27FC236}">
                <a16:creationId xmlns:a16="http://schemas.microsoft.com/office/drawing/2014/main" id="{AD552E3A-7CDE-4C96-9092-CB1F98D9F54D}"/>
              </a:ext>
            </a:extLst>
          </p:cNvPr>
          <p:cNvSpPr txBox="1"/>
          <p:nvPr/>
        </p:nvSpPr>
        <p:spPr>
          <a:xfrm>
            <a:off x="358325" y="2400300"/>
            <a:ext cx="553994" cy="2725776"/>
          </a:xfrm>
          <a:prstGeom prst="rect">
            <a:avLst/>
          </a:prstGeom>
          <a:noFill/>
        </p:spPr>
        <p:txBody>
          <a:bodyPr vert="eaVert" wrap="square" lIns="91438" tIns="45719" rIns="91438" bIns="45719" rtlCol="0">
            <a:spAutoFit/>
          </a:bodyPr>
          <a:lstStyle/>
          <a:p>
            <a:r>
              <a:rPr lang="en-US" altLang="zh-CN" sz="2400" b="1" dirty="0">
                <a:solidFill>
                  <a:srgbClr val="1F3762"/>
                </a:solidFill>
                <a:latin typeface="字体视界-NWE粗楷体" panose="02000500000000000000" pitchFamily="2" charset="-122"/>
                <a:ea typeface="字体视界-NWE粗楷体" panose="02000500000000000000" pitchFamily="2" charset="-122"/>
                <a:cs typeface="+mn-ea"/>
                <a:sym typeface="Calibri"/>
              </a:rPr>
              <a:t>CONTENTS</a:t>
            </a:r>
            <a:endParaRPr lang="zh-CN" altLang="en-US" sz="2400" b="1" dirty="0">
              <a:solidFill>
                <a:srgbClr val="1F3762"/>
              </a:solidFill>
              <a:latin typeface="字体视界-NWE粗楷体" panose="02000500000000000000" pitchFamily="2" charset="-122"/>
              <a:ea typeface="字体视界-NWE粗楷体" panose="02000500000000000000" pitchFamily="2" charset="-122"/>
              <a:cs typeface="+mn-ea"/>
              <a:sym typeface="Calibri"/>
            </a:endParaRPr>
          </a:p>
        </p:txBody>
      </p:sp>
      <p:sp>
        <p:nvSpPr>
          <p:cNvPr id="16" name="文本框 11">
            <a:extLst>
              <a:ext uri="{FF2B5EF4-FFF2-40B4-BE49-F238E27FC236}">
                <a16:creationId xmlns:a16="http://schemas.microsoft.com/office/drawing/2014/main" id="{C359C9FD-2750-41D6-958B-463C10E471D1}"/>
              </a:ext>
            </a:extLst>
          </p:cNvPr>
          <p:cNvSpPr txBox="1"/>
          <p:nvPr/>
        </p:nvSpPr>
        <p:spPr>
          <a:xfrm>
            <a:off x="711050" y="2351260"/>
            <a:ext cx="1015659" cy="1976884"/>
          </a:xfrm>
          <a:prstGeom prst="rect">
            <a:avLst/>
          </a:prstGeom>
          <a:noFill/>
        </p:spPr>
        <p:txBody>
          <a:bodyPr vert="eaVert" wrap="square" lIns="91438" tIns="45719" rIns="91438" bIns="45719" rtlCol="0">
            <a:spAutoFit/>
          </a:bodyPr>
          <a:lstStyle/>
          <a:p>
            <a:pPr algn="dist"/>
            <a:r>
              <a:rPr lang="zh-CN" altLang="en-US" sz="5400" b="1" dirty="0">
                <a:solidFill>
                  <a:srgbClr val="1F3762"/>
                </a:solidFill>
                <a:latin typeface="字体视界-NWE粗楷体" panose="02000500000000000000" pitchFamily="2" charset="-122"/>
                <a:ea typeface="字体视界-NWE粗楷体" panose="02000500000000000000" pitchFamily="2" charset="-122"/>
                <a:cs typeface="+mn-ea"/>
                <a:sym typeface="Calibri"/>
              </a:rPr>
              <a:t>目錄</a:t>
            </a:r>
          </a:p>
        </p:txBody>
      </p:sp>
      <p:sp>
        <p:nvSpPr>
          <p:cNvPr id="17" name="矩形 1">
            <a:extLst>
              <a:ext uri="{FF2B5EF4-FFF2-40B4-BE49-F238E27FC236}">
                <a16:creationId xmlns:a16="http://schemas.microsoft.com/office/drawing/2014/main" id="{14FF2515-918D-40C9-BAB8-D0F7B9B61B8F}"/>
              </a:ext>
            </a:extLst>
          </p:cNvPr>
          <p:cNvSpPr>
            <a:spLocks noChangeArrowheads="1"/>
          </p:cNvSpPr>
          <p:nvPr/>
        </p:nvSpPr>
        <p:spPr bwMode="auto">
          <a:xfrm>
            <a:off x="4412150" y="2268094"/>
            <a:ext cx="811893" cy="3078606"/>
          </a:xfrm>
          <a:prstGeom prst="rect">
            <a:avLst/>
          </a:prstGeom>
          <a:noFill/>
          <a:ln>
            <a:noFill/>
          </a:ln>
        </p:spPr>
        <p:txBody>
          <a:bodyPr vert="eaVert"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0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研究綜述</a:t>
            </a:r>
          </a:p>
        </p:txBody>
      </p:sp>
      <p:pic>
        <p:nvPicPr>
          <p:cNvPr id="23" name="图片 22">
            <a:extLst>
              <a:ext uri="{FF2B5EF4-FFF2-40B4-BE49-F238E27FC236}">
                <a16:creationId xmlns:a16="http://schemas.microsoft.com/office/drawing/2014/main" id="{46A2E07A-6C15-4D9B-A690-A5DF0BC3C01E}"/>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4513750" y="1616134"/>
            <a:ext cx="669942" cy="740276"/>
          </a:xfrm>
          <a:prstGeom prst="rect">
            <a:avLst/>
          </a:prstGeom>
        </p:spPr>
      </p:pic>
      <p:sp>
        <p:nvSpPr>
          <p:cNvPr id="18" name="矩形 25">
            <a:extLst>
              <a:ext uri="{FF2B5EF4-FFF2-40B4-BE49-F238E27FC236}">
                <a16:creationId xmlns:a16="http://schemas.microsoft.com/office/drawing/2014/main" id="{454E773C-5971-433F-9E12-F859CD073295}"/>
              </a:ext>
            </a:extLst>
          </p:cNvPr>
          <p:cNvSpPr>
            <a:spLocks noChangeArrowheads="1"/>
          </p:cNvSpPr>
          <p:nvPr/>
        </p:nvSpPr>
        <p:spPr bwMode="auto">
          <a:xfrm>
            <a:off x="5920553" y="2258134"/>
            <a:ext cx="811893" cy="3078606"/>
          </a:xfrm>
          <a:prstGeom prst="rect">
            <a:avLst/>
          </a:prstGeom>
          <a:noFill/>
          <a:ln>
            <a:noFill/>
          </a:ln>
        </p:spPr>
        <p:txBody>
          <a:bodyPr vert="eaVert"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000" b="1" dirty="0">
                <a:solidFill>
                  <a:srgbClr val="1F3762"/>
                </a:solidFill>
                <a:latin typeface="字体视界-NWE粗楷体" panose="02000500000000000000" pitchFamily="2" charset="-122"/>
                <a:ea typeface="字体视界-NWE粗楷体" panose="02000500000000000000" pitchFamily="2" charset="-122"/>
                <a:cs typeface="+mn-ea"/>
                <a:sym typeface="Calibri"/>
              </a:rPr>
              <a:t>參考文獻</a:t>
            </a:r>
          </a:p>
        </p:txBody>
      </p:sp>
      <p:pic>
        <p:nvPicPr>
          <p:cNvPr id="24" name="图片 23">
            <a:extLst>
              <a:ext uri="{FF2B5EF4-FFF2-40B4-BE49-F238E27FC236}">
                <a16:creationId xmlns:a16="http://schemas.microsoft.com/office/drawing/2014/main" id="{D5B7A71F-88C4-4F60-A4CB-41A2ED327D49}"/>
              </a:ext>
            </a:extLst>
          </p:cNvPr>
          <p:cNvPicPr>
            <a:picLocks noChangeAspect="1"/>
          </p:cNvPicPr>
          <p:nvPr/>
        </p:nvPicPr>
        <p:blipFill rotWithShape="1">
          <a:blip r:embed="rId3">
            <a:extLst>
              <a:ext uri="{28A0092B-C50C-407E-A947-70E740481C1C}">
                <a14:useLocalDpi xmlns:a14="http://schemas.microsoft.com/office/drawing/2010/main" val="0"/>
              </a:ext>
            </a:extLst>
          </a:blip>
          <a:srcRect l="44382" t="39443" r="44445" b="39443"/>
          <a:stretch/>
        </p:blipFill>
        <p:spPr>
          <a:xfrm>
            <a:off x="5998739" y="1626093"/>
            <a:ext cx="669939" cy="711999"/>
          </a:xfrm>
          <a:prstGeom prst="rect">
            <a:avLst/>
          </a:prstGeom>
        </p:spPr>
      </p:pic>
      <p:sp>
        <p:nvSpPr>
          <p:cNvPr id="19" name="矩形 29">
            <a:extLst>
              <a:ext uri="{FF2B5EF4-FFF2-40B4-BE49-F238E27FC236}">
                <a16:creationId xmlns:a16="http://schemas.microsoft.com/office/drawing/2014/main" id="{B00E8340-92FD-4FEC-B0D1-85BF04514364}"/>
              </a:ext>
            </a:extLst>
          </p:cNvPr>
          <p:cNvSpPr>
            <a:spLocks noChangeArrowheads="1"/>
          </p:cNvSpPr>
          <p:nvPr/>
        </p:nvSpPr>
        <p:spPr bwMode="auto">
          <a:xfrm>
            <a:off x="7428956" y="2268094"/>
            <a:ext cx="811893" cy="3078606"/>
          </a:xfrm>
          <a:prstGeom prst="rect">
            <a:avLst/>
          </a:prstGeom>
          <a:noFill/>
          <a:ln>
            <a:noFill/>
          </a:ln>
        </p:spPr>
        <p:txBody>
          <a:bodyPr vert="eaVert"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0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研究方法</a:t>
            </a:r>
          </a:p>
        </p:txBody>
      </p:sp>
      <p:pic>
        <p:nvPicPr>
          <p:cNvPr id="25" name="图片 24">
            <a:extLst>
              <a:ext uri="{FF2B5EF4-FFF2-40B4-BE49-F238E27FC236}">
                <a16:creationId xmlns:a16="http://schemas.microsoft.com/office/drawing/2014/main" id="{B969FE33-33DB-459A-AF7D-DCE01474EAEF}"/>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7483728" y="1616134"/>
            <a:ext cx="669942" cy="740276"/>
          </a:xfrm>
          <a:prstGeom prst="rect">
            <a:avLst/>
          </a:prstGeom>
        </p:spPr>
      </p:pic>
      <p:sp>
        <p:nvSpPr>
          <p:cNvPr id="20" name="矩形 33">
            <a:extLst>
              <a:ext uri="{FF2B5EF4-FFF2-40B4-BE49-F238E27FC236}">
                <a16:creationId xmlns:a16="http://schemas.microsoft.com/office/drawing/2014/main" id="{BC75C053-3CC7-476A-9A1A-7B1B58CC6A40}"/>
              </a:ext>
            </a:extLst>
          </p:cNvPr>
          <p:cNvSpPr>
            <a:spLocks noChangeArrowheads="1"/>
          </p:cNvSpPr>
          <p:nvPr/>
        </p:nvSpPr>
        <p:spPr bwMode="auto">
          <a:xfrm>
            <a:off x="8937359" y="2258134"/>
            <a:ext cx="811893" cy="3078606"/>
          </a:xfrm>
          <a:prstGeom prst="rect">
            <a:avLst/>
          </a:prstGeom>
          <a:noFill/>
          <a:ln>
            <a:noFill/>
          </a:ln>
        </p:spPr>
        <p:txBody>
          <a:bodyPr vert="eaVert"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0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研究結果</a:t>
            </a:r>
          </a:p>
        </p:txBody>
      </p:sp>
      <p:pic>
        <p:nvPicPr>
          <p:cNvPr id="26" name="图片 25">
            <a:extLst>
              <a:ext uri="{FF2B5EF4-FFF2-40B4-BE49-F238E27FC236}">
                <a16:creationId xmlns:a16="http://schemas.microsoft.com/office/drawing/2014/main" id="{3188DD8E-7BA0-41A6-A79E-00C8D9961FBD}"/>
              </a:ext>
            </a:extLst>
          </p:cNvPr>
          <p:cNvPicPr>
            <a:picLocks noChangeAspect="1"/>
          </p:cNvPicPr>
          <p:nvPr/>
        </p:nvPicPr>
        <p:blipFill rotWithShape="1">
          <a:blip r:embed="rId3">
            <a:extLst>
              <a:ext uri="{28A0092B-C50C-407E-A947-70E740481C1C}">
                <a14:useLocalDpi xmlns:a14="http://schemas.microsoft.com/office/drawing/2010/main" val="0"/>
              </a:ext>
            </a:extLst>
          </a:blip>
          <a:srcRect l="44382" t="39443" r="44445" b="39443"/>
          <a:stretch/>
        </p:blipFill>
        <p:spPr>
          <a:xfrm>
            <a:off x="8968717" y="1626093"/>
            <a:ext cx="669939" cy="711999"/>
          </a:xfrm>
          <a:prstGeom prst="rect">
            <a:avLst/>
          </a:prstGeom>
        </p:spPr>
      </p:pic>
      <p:grpSp>
        <p:nvGrpSpPr>
          <p:cNvPr id="9" name="组合 8">
            <a:extLst>
              <a:ext uri="{FF2B5EF4-FFF2-40B4-BE49-F238E27FC236}">
                <a16:creationId xmlns:a16="http://schemas.microsoft.com/office/drawing/2014/main" id="{49ECBCDB-F42E-BBF5-4102-16CA5E3941CF}"/>
              </a:ext>
            </a:extLst>
          </p:cNvPr>
          <p:cNvGrpSpPr/>
          <p:nvPr/>
        </p:nvGrpSpPr>
        <p:grpSpPr>
          <a:xfrm>
            <a:off x="1598561" y="2472648"/>
            <a:ext cx="1726574" cy="1726572"/>
            <a:chOff x="5232713" y="1001744"/>
            <a:chExt cx="1726574" cy="1726572"/>
          </a:xfrm>
        </p:grpSpPr>
        <p:grpSp>
          <p:nvGrpSpPr>
            <p:cNvPr id="13" name="组合 12">
              <a:extLst>
                <a:ext uri="{FF2B5EF4-FFF2-40B4-BE49-F238E27FC236}">
                  <a16:creationId xmlns:a16="http://schemas.microsoft.com/office/drawing/2014/main" id="{2DE76942-62B1-305A-FDFA-25383B457BC9}"/>
                </a:ext>
              </a:extLst>
            </p:cNvPr>
            <p:cNvGrpSpPr/>
            <p:nvPr/>
          </p:nvGrpSpPr>
          <p:grpSpPr>
            <a:xfrm>
              <a:off x="5232713" y="1001744"/>
              <a:ext cx="1726574" cy="1726572"/>
              <a:chOff x="5232713" y="1001744"/>
              <a:chExt cx="1726574" cy="1726572"/>
            </a:xfrm>
          </p:grpSpPr>
          <p:sp>
            <p:nvSpPr>
              <p:cNvPr id="29" name="椭圆 28">
                <a:extLst>
                  <a:ext uri="{FF2B5EF4-FFF2-40B4-BE49-F238E27FC236}">
                    <a16:creationId xmlns:a16="http://schemas.microsoft.com/office/drawing/2014/main" id="{F484980C-3F0C-DFF2-CE65-A75B9F2D1614}"/>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F9A1B8E5-807B-68EC-77B4-132919812815}"/>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4">
              <a:extLst>
                <a:ext uri="{FF2B5EF4-FFF2-40B4-BE49-F238E27FC236}">
                  <a16:creationId xmlns:a16="http://schemas.microsoft.com/office/drawing/2014/main" id="{9EDEA759-D3F5-9713-2D45-2073839963A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815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FB0C6-C87E-B224-EF34-68E7CDF799A7}"/>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C17FE6E5-D370-9301-5ECE-769F41977E69}"/>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6C21B41F-5D35-7DFC-9182-A83CBD76FBB7}"/>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6BD22831-C260-D984-D2F1-959830ECD8FC}"/>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4DA0F35B-AE31-707E-890E-F914D588D2C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77B5B6F-EC00-604E-7210-5F6F9AA76E4E}"/>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D99B8BCB-8605-A4A8-2776-414A35212D1A}"/>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49872E33-F0B9-B7EC-5D21-AADB49327C1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A62C13E-3978-4F33-66FE-00D76C30CC9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DD2A93A-E338-5AFE-C16E-66CFC356001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1D42657-E46A-B92B-6BE2-E37E70B3305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A2E55E7E-5A3D-D64C-2C71-3DD729E1CE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D9B63082-9AD6-F7C7-E38B-A138AA43824F}"/>
              </a:ext>
            </a:extLst>
          </p:cNvPr>
          <p:cNvSpPr txBox="1"/>
          <p:nvPr/>
        </p:nvSpPr>
        <p:spPr>
          <a:xfrm>
            <a:off x="4173360" y="323206"/>
            <a:ext cx="11676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總覽</a:t>
            </a:r>
          </a:p>
        </p:txBody>
      </p:sp>
      <p:sp>
        <p:nvSpPr>
          <p:cNvPr id="3" name="矩形 1">
            <a:extLst>
              <a:ext uri="{FF2B5EF4-FFF2-40B4-BE49-F238E27FC236}">
                <a16:creationId xmlns:a16="http://schemas.microsoft.com/office/drawing/2014/main" id="{C80CAE9F-4781-288F-B999-F0A65B51AE2C}"/>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44" name="组合 43">
            <a:extLst>
              <a:ext uri="{FF2B5EF4-FFF2-40B4-BE49-F238E27FC236}">
                <a16:creationId xmlns:a16="http://schemas.microsoft.com/office/drawing/2014/main" id="{95B322D9-5A79-96E0-5AFF-0226B50262AF}"/>
              </a:ext>
            </a:extLst>
          </p:cNvPr>
          <p:cNvGrpSpPr/>
          <p:nvPr/>
        </p:nvGrpSpPr>
        <p:grpSpPr>
          <a:xfrm>
            <a:off x="414663" y="1172379"/>
            <a:ext cx="10863158" cy="1337888"/>
            <a:chOff x="977371" y="1409771"/>
            <a:chExt cx="10863158" cy="1337888"/>
          </a:xfrm>
        </p:grpSpPr>
        <p:sp>
          <p:nvSpPr>
            <p:cNvPr id="4" name="椭圆 3">
              <a:extLst>
                <a:ext uri="{FF2B5EF4-FFF2-40B4-BE49-F238E27FC236}">
                  <a16:creationId xmlns:a16="http://schemas.microsoft.com/office/drawing/2014/main" id="{68BB84F3-F9F9-2627-3443-245EA5DD7BD6}"/>
                </a:ext>
              </a:extLst>
            </p:cNvPr>
            <p:cNvSpPr/>
            <p:nvPr/>
          </p:nvSpPr>
          <p:spPr>
            <a:xfrm>
              <a:off x="977371" y="1518834"/>
              <a:ext cx="753299" cy="753299"/>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阿里巴巴普惠体" panose="00020600040101010101" pitchFamily="18" charset="-122"/>
                  <a:ea typeface="阿里巴巴普惠体" panose="00020600040101010101" pitchFamily="18" charset="-122"/>
                </a:rPr>
                <a:t>3</a:t>
              </a:r>
              <a:endParaRPr lang="zh-HK" altLang="en-US" sz="2700" b="1" dirty="0">
                <a:latin typeface="阿里巴巴普惠体" panose="00020600040101010101" pitchFamily="18" charset="-122"/>
                <a:ea typeface="阿里巴巴普惠体" panose="00020600040101010101" pitchFamily="18" charset="-122"/>
              </a:endParaRPr>
            </a:p>
          </p:txBody>
        </p:sp>
        <p:grpSp>
          <p:nvGrpSpPr>
            <p:cNvPr id="21" name="组合 20">
              <a:extLst>
                <a:ext uri="{FF2B5EF4-FFF2-40B4-BE49-F238E27FC236}">
                  <a16:creationId xmlns:a16="http://schemas.microsoft.com/office/drawing/2014/main" id="{9BA7D61F-32F9-B607-254B-2C7E6A2FB14A}"/>
                </a:ext>
              </a:extLst>
            </p:cNvPr>
            <p:cNvGrpSpPr/>
            <p:nvPr/>
          </p:nvGrpSpPr>
          <p:grpSpPr>
            <a:xfrm>
              <a:off x="2008442" y="1409771"/>
              <a:ext cx="9832087" cy="1337888"/>
              <a:chOff x="4012555" y="1375083"/>
              <a:chExt cx="11877443" cy="1783858"/>
            </a:xfrm>
          </p:grpSpPr>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00FC25E3-80DD-3BDC-F5D9-186971C05FFD}"/>
                      </a:ext>
                    </a:extLst>
                  </p:cNvPr>
                  <p:cNvSpPr/>
                  <p:nvPr/>
                </p:nvSpPr>
                <p:spPr>
                  <a:xfrm>
                    <a:off x="4012555" y="1952452"/>
                    <a:ext cx="11877443" cy="1206489"/>
                  </a:xfrm>
                  <a:prstGeom prst="rect">
                    <a:avLst/>
                  </a:prstGeom>
                </p:spPr>
                <p:txBody>
                  <a:bodyPr wrap="square">
                    <a:spAutoFit/>
                  </a:bodyPr>
                  <a:lstStyle/>
                  <a:p>
                    <a:pPr>
                      <a:lnSpc>
                        <a:spcPct val="130000"/>
                      </a:lnSpc>
                    </a:pPr>
                    <a:r>
                      <a:rPr lang="zh-CN" altLang="en-US" sz="1400" dirty="0">
                        <a:latin typeface="阿里巴巴普惠体" panose="00020600040101010101" pitchFamily="18" charset="-122"/>
                        <a:ea typeface="阿里巴巴普惠体" panose="00020600040101010101" pitchFamily="18" charset="-122"/>
                      </a:rPr>
                      <a:t>（</a:t>
                    </a:r>
                    <a:r>
                      <a:rPr lang="en-US" altLang="zh-CN" sz="1400" dirty="0">
                        <a:latin typeface="阿里巴巴普惠体" panose="00020600040101010101" pitchFamily="18" charset="-122"/>
                        <a:ea typeface="阿里巴巴普惠体" panose="00020600040101010101" pitchFamily="18" charset="-122"/>
                      </a:rPr>
                      <a:t>1</a:t>
                    </a:r>
                    <a:r>
                      <a:rPr lang="zh-CN" altLang="en-US" sz="1400" dirty="0">
                        <a:latin typeface="阿里巴巴普惠体" panose="00020600040101010101" pitchFamily="18" charset="-122"/>
                        <a:ea typeface="阿里巴巴普惠体" panose="00020600040101010101" pitchFamily="18" charset="-122"/>
                      </a:rPr>
                      <a:t>）支付金額</a:t>
                    </a:r>
                    <a:r>
                      <a:rPr lang="en-US" altLang="zh-CN" sz="1400" dirty="0">
                        <a:latin typeface="阿里巴巴普惠体" panose="00020600040101010101" pitchFamily="18" charset="-122"/>
                        <a:ea typeface="阿里巴巴普惠体" panose="00020600040101010101" pitchFamily="18" charset="-122"/>
                      </a:rPr>
                      <a:t>Payment Amount </a:t>
                    </a:r>
                    <a:r>
                      <a:rPr lang="zh-CN" altLang="en-US" sz="1400" dirty="0">
                        <a:latin typeface="阿里巴巴普惠体" panose="00020600040101010101" pitchFamily="18" charset="-122"/>
                        <a:ea typeface="阿里巴巴普惠体" panose="00020600040101010101" pitchFamily="18" charset="-122"/>
                      </a:rPr>
                      <a:t>：將每年年金或一次性支付金額折現到合約簽訂時的期望折現值</a:t>
                    </a:r>
                    <a:endParaRPr lang="en-US" altLang="zh-CN" sz="1400" dirty="0">
                      <a:latin typeface="阿里巴巴普惠体" panose="00020600040101010101" pitchFamily="18" charset="-122"/>
                      <a:ea typeface="阿里巴巴普惠体" panose="00020600040101010101" pitchFamily="18" charset="-122"/>
                    </a:endParaRPr>
                  </a:p>
                  <a:p>
                    <a:pPr>
                      <a:lnSpc>
                        <a:spcPct val="130000"/>
                      </a:lnSpc>
                    </a:pPr>
                    <a:r>
                      <a:rPr lang="zh-CN" altLang="en-US" sz="1400" dirty="0">
                        <a:latin typeface="Arial" panose="020B0604020202020204" pitchFamily="34" charset="0"/>
                        <a:ea typeface="阿里巴巴普惠体" panose="00020600040101010101" pitchFamily="18" charset="-122"/>
                        <a:sym typeface="Arial" panose="020B0604020202020204" pitchFamily="34" charset="0"/>
                      </a:rPr>
                      <a:t>（</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2</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）房租折現值</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Rental Amount</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a:t>
                    </a:r>
                    <a:r>
                      <a:rPr lang="zh-TW" altLang="en-US" sz="1400" dirty="0">
                        <a:latin typeface="Arial" panose="020B0604020202020204" pitchFamily="34" charset="0"/>
                        <a:ea typeface="阿里巴巴普惠体" panose="00020600040101010101" pitchFamily="18" charset="-122"/>
                        <a:sym typeface="Arial" panose="020B0604020202020204" pitchFamily="34" charset="0"/>
                      </a:rPr>
                      <a:t>由于</a:t>
                    </a:r>
                    <a:r>
                      <a:rPr lang="en-US" altLang="zh-TW" sz="1400" dirty="0">
                        <a:latin typeface="Arial" panose="020B0604020202020204" pitchFamily="34" charset="0"/>
                        <a:ea typeface="阿里巴巴普惠体" panose="00020600040101010101" pitchFamily="18" charset="-122"/>
                        <a:sym typeface="Arial" panose="020B0604020202020204" pitchFamily="34" charset="0"/>
                      </a:rPr>
                      <a:t>HR</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爲售後租回，但供應商未實際收到房租，在期初一次性抵扣未來房租期望折現值</a:t>
                    </a:r>
                    <a:endParaRPr lang="en-US" altLang="zh-CN" sz="1400" dirty="0">
                      <a:latin typeface="Arial" panose="020B0604020202020204" pitchFamily="34" charset="0"/>
                      <a:ea typeface="阿里巴巴普惠体" panose="00020600040101010101" pitchFamily="18" charset="-122"/>
                      <a:sym typeface="Arial" panose="020B0604020202020204" pitchFamily="34" charset="0"/>
                    </a:endParaRPr>
                  </a:p>
                  <a:p>
                    <a:pPr>
                      <a:lnSpc>
                        <a:spcPct val="130000"/>
                      </a:lnSpc>
                    </a:pPr>
                    <a:r>
                      <a:rPr lang="zh-CN" altLang="en-US" sz="1400" dirty="0">
                        <a:latin typeface="Arial" panose="020B0604020202020204" pitchFamily="34" charset="0"/>
                        <a:ea typeface="阿里巴巴普惠体" panose="00020600040101010101" pitchFamily="18" charset="-122"/>
                        <a:sym typeface="Arial" panose="020B0604020202020204" pitchFamily="34" charset="0"/>
                      </a:rPr>
                      <a:t>（</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3</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）通過供應商的收益</a:t>
                    </a:r>
                    <a:r>
                      <a:rPr lang="en-US" altLang="zh-CN" sz="1400" dirty="0">
                        <a:latin typeface="Arial" panose="020B0604020202020204" pitchFamily="34" charset="0"/>
                        <a:ea typeface="阿里巴巴普惠体" panose="00020600040101010101" pitchFamily="18" charset="-122"/>
                        <a:sym typeface="Arial" panose="020B0604020202020204" pitchFamily="34" charset="0"/>
                      </a:rPr>
                      <a:t>=</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支出，計算公平支付比例（</a:t>
                    </a:r>
                    <a:r>
                      <a:rPr lang="zh-TW" altLang="zh-TW" sz="1400" kern="100" dirty="0">
                        <a:cs typeface="Times New Roman" panose="02020603050405020304" pitchFamily="18" charset="0"/>
                      </a:rPr>
                      <a:t> </a:t>
                    </a:r>
                    <a14:m>
                      <m:oMath xmlns:m="http://schemas.openxmlformats.org/officeDocument/2006/math">
                        <m:sSub>
                          <m:sSubPr>
                            <m:ctrlPr>
                              <a:rPr lang="zh-TW" altLang="zh-TW" sz="1400" i="1" kern="100" smtClean="0">
                                <a:latin typeface="Cambria Math" panose="02040503050406030204" pitchFamily="18" charset="0"/>
                                <a:cs typeface="Times New Roman" panose="02020603050405020304" pitchFamily="18" charset="0"/>
                              </a:rPr>
                            </m:ctrlPr>
                          </m:sSubPr>
                          <m:e>
                            <m:r>
                              <a:rPr lang="en-US" altLang="zh-TW" sz="1400" b="0" i="1" kern="100">
                                <a:latin typeface="Cambria Math" panose="02040503050406030204" pitchFamily="18" charset="0"/>
                                <a:cs typeface="Times New Roman" panose="02020603050405020304" pitchFamily="18" charset="0"/>
                              </a:rPr>
                              <m:t>𝑏</m:t>
                            </m:r>
                          </m:e>
                          <m:sub>
                            <m:r>
                              <a:rPr lang="en-US" altLang="zh-TW" sz="1400" b="0" i="1" kern="100">
                                <a:latin typeface="Cambria Math" panose="02040503050406030204" pitchFamily="18" charset="0"/>
                                <a:cs typeface="Times New Roman" panose="02020603050405020304" pitchFamily="18" charset="0"/>
                              </a:rPr>
                              <m:t>𝑎</m:t>
                            </m:r>
                          </m:sub>
                        </m:sSub>
                      </m:oMath>
                    </a14:m>
                    <a:r>
                      <a:rPr lang="en-US" altLang="zh-TW" sz="1400" kern="100" dirty="0">
                        <a:effectLst/>
                        <a:latin typeface="Times New Roman" panose="02020603050405020304" pitchFamily="18" charset="0"/>
                        <a:cs typeface="Times New Roman" panose="02020603050405020304" pitchFamily="18" charset="0"/>
                      </a:rPr>
                      <a:t> or PVR </a:t>
                    </a:r>
                    <a:r>
                      <a:rPr lang="zh-CN" altLang="en-US" sz="1400" dirty="0">
                        <a:latin typeface="Arial" panose="020B0604020202020204" pitchFamily="34" charset="0"/>
                        <a:ea typeface="阿里巴巴普惠体" panose="00020600040101010101" pitchFamily="18" charset="-122"/>
                        <a:sym typeface="Arial" panose="020B0604020202020204" pitchFamily="34" charset="0"/>
                      </a:rPr>
                      <a:t>）</a:t>
                    </a:r>
                    <a:endParaRPr lang="en-US" altLang="zh-CN" sz="1400" dirty="0">
                      <a:latin typeface="Arial" panose="020B0604020202020204" pitchFamily="34" charset="0"/>
                      <a:ea typeface="阿里巴巴普惠体" panose="00020600040101010101" pitchFamily="18" charset="-122"/>
                      <a:sym typeface="Arial" panose="020B0604020202020204" pitchFamily="34" charset="0"/>
                    </a:endParaRPr>
                  </a:p>
                </p:txBody>
              </p:sp>
            </mc:Choice>
            <mc:Fallback xmlns="">
              <p:sp>
                <p:nvSpPr>
                  <p:cNvPr id="22" name="矩形 21">
                    <a:extLst>
                      <a:ext uri="{FF2B5EF4-FFF2-40B4-BE49-F238E27FC236}">
                        <a16:creationId xmlns:a16="http://schemas.microsoft.com/office/drawing/2014/main" id="{00FC25E3-80DD-3BDC-F5D9-186971C05FFD}"/>
                      </a:ext>
                    </a:extLst>
                  </p:cNvPr>
                  <p:cNvSpPr>
                    <a:spLocks noRot="1" noChangeAspect="1" noMove="1" noResize="1" noEditPoints="1" noAdjustHandles="1" noChangeArrowheads="1" noChangeShapeType="1" noTextEdit="1"/>
                  </p:cNvSpPr>
                  <p:nvPr/>
                </p:nvSpPr>
                <p:spPr>
                  <a:xfrm>
                    <a:off x="4012555" y="1952452"/>
                    <a:ext cx="11877443" cy="1206489"/>
                  </a:xfrm>
                  <a:prstGeom prst="rect">
                    <a:avLst/>
                  </a:prstGeom>
                  <a:blipFill>
                    <a:blip r:embed="rId5"/>
                    <a:stretch>
                      <a:fillRect l="-186" b="-6040"/>
                    </a:stretch>
                  </a:blipFill>
                </p:spPr>
                <p:txBody>
                  <a:bodyPr/>
                  <a:lstStyle/>
                  <a:p>
                    <a:r>
                      <a:rPr lang="zh-CN" altLang="en-US">
                        <a:noFill/>
                      </a:rPr>
                      <a:t> </a:t>
                    </a:r>
                  </a:p>
                </p:txBody>
              </p:sp>
            </mc:Fallback>
          </mc:AlternateContent>
          <p:sp>
            <p:nvSpPr>
              <p:cNvPr id="23" name="文本框 42">
                <a:extLst>
                  <a:ext uri="{FF2B5EF4-FFF2-40B4-BE49-F238E27FC236}">
                    <a16:creationId xmlns:a16="http://schemas.microsoft.com/office/drawing/2014/main" id="{52FE15FD-90A4-035B-F773-FD955393D00C}"/>
                  </a:ext>
                </a:extLst>
              </p:cNvPr>
              <p:cNvSpPr txBox="1"/>
              <p:nvPr/>
            </p:nvSpPr>
            <p:spPr>
              <a:xfrm>
                <a:off x="4012556" y="1375083"/>
                <a:ext cx="2374014" cy="533482"/>
              </a:xfrm>
              <a:prstGeom prst="rect">
                <a:avLst/>
              </a:prstGeom>
              <a:noFill/>
            </p:spPr>
            <p:txBody>
              <a:bodyPr wrap="square" rtlCol="0">
                <a:spAutoFit/>
              </a:bodyPr>
              <a:lstStyle/>
              <a:p>
                <a:r>
                  <a:rPr lang="en-US" altLang="zh-CN"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3 HR</a:t>
                </a:r>
                <a:r>
                  <a:rPr lang="zh-CN" altLang="en-US"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定價模型</a:t>
                </a:r>
              </a:p>
            </p:txBody>
          </p:sp>
        </p:grpSp>
      </p:grpSp>
      <p:grpSp>
        <p:nvGrpSpPr>
          <p:cNvPr id="36" name="组合 35">
            <a:extLst>
              <a:ext uri="{FF2B5EF4-FFF2-40B4-BE49-F238E27FC236}">
                <a16:creationId xmlns:a16="http://schemas.microsoft.com/office/drawing/2014/main" id="{5E2EE2D9-B2C7-750A-E99D-DF803950D86E}"/>
              </a:ext>
            </a:extLst>
          </p:cNvPr>
          <p:cNvGrpSpPr/>
          <p:nvPr/>
        </p:nvGrpSpPr>
        <p:grpSpPr>
          <a:xfrm>
            <a:off x="1226786" y="2653353"/>
            <a:ext cx="9555185" cy="2159913"/>
            <a:chOff x="1197657" y="3717905"/>
            <a:chExt cx="9555185" cy="2159913"/>
          </a:xfrm>
        </p:grpSpPr>
        <mc:AlternateContent xmlns:mc="http://schemas.openxmlformats.org/markup-compatibility/2006" xmlns:a14="http://schemas.microsoft.com/office/drawing/2010/main">
          <mc:Choice Requires="a14">
            <p:sp>
              <p:nvSpPr>
                <p:cNvPr id="27" name="文字方塊 3">
                  <a:extLst>
                    <a:ext uri="{FF2B5EF4-FFF2-40B4-BE49-F238E27FC236}">
                      <a16:creationId xmlns:a16="http://schemas.microsoft.com/office/drawing/2014/main" id="{647EC453-B494-3C01-7482-3CBB7BBF9396}"/>
                    </a:ext>
                  </a:extLst>
                </p:cNvPr>
                <p:cNvSpPr txBox="1"/>
                <p:nvPr/>
              </p:nvSpPr>
              <p:spPr>
                <a:xfrm>
                  <a:off x="3553670" y="3717905"/>
                  <a:ext cx="3453223" cy="936860"/>
                </a:xfrm>
                <a:prstGeom prst="rect">
                  <a:avLst/>
                </a:prstGeom>
                <a:noFill/>
                <a:ln>
                  <a:noFill/>
                </a:ln>
              </p:spPr>
              <p:txBody>
                <a:bodyPr wrap="square" rtlCol="0">
                  <a:spAutoFit/>
                </a:bodyPr>
                <a:lstStyle/>
                <a:p>
                  <a:pPr>
                    <a:lnSpc>
                      <a:spcPct val="150000"/>
                    </a:lnSpc>
                  </a:pPr>
                  <a:r>
                    <a:rPr lang="zh-TW" altLang="en-US" sz="1400" b="1" i="0" u="none" strike="noStrike" dirty="0">
                      <a:effectLst/>
                      <a:latin typeface="+mn-ea"/>
                    </a:rPr>
                    <a:t>合約提供者</a:t>
                  </a:r>
                  <a:r>
                    <a:rPr lang="zh-CN" altLang="en-US" sz="1400" b="1" i="0" u="none" strike="noStrike" dirty="0">
                      <a:effectLst/>
                      <a:latin typeface="+mn-ea"/>
                    </a:rPr>
                    <a:t>的收益 </a:t>
                  </a:r>
                  <a:endParaRPr lang="en-US" altLang="zh-CN" sz="1400" b="1" i="0" u="none" strike="noStrike" dirty="0">
                    <a:effectLst/>
                    <a:latin typeface="+mn-ea"/>
                  </a:endParaRPr>
                </a:p>
                <a:p>
                  <a:pPr>
                    <a:lnSpc>
                      <a:spcPct val="150000"/>
                    </a:lnSpc>
                  </a:pP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房産價值 </a:t>
                  </a:r>
                  <a:r>
                    <a:rPr lang="en-US" altLang="zh-CN" sz="1200" i="0" u="none" strike="noStrike" dirty="0">
                      <a:solidFill>
                        <a:srgbClr val="000000"/>
                      </a:solidFill>
                      <a:effectLst/>
                      <a:latin typeface="+mn-ea"/>
                    </a:rPr>
                    <a:t>x </a:t>
                  </a:r>
                  <a:r>
                    <a:rPr lang="zh-CN" altLang="en-US" sz="1200" i="0" u="none" strike="noStrike" dirty="0">
                      <a:solidFill>
                        <a:srgbClr val="000000"/>
                      </a:solidFill>
                      <a:effectLst/>
                      <a:latin typeface="+mn-ea"/>
                    </a:rPr>
                    <a:t>出售比例（設定爲</a:t>
                  </a:r>
                  <a:r>
                    <a:rPr lang="en-US" altLang="zh-CN" sz="1200" i="0" u="none" strike="noStrike" dirty="0">
                      <a:solidFill>
                        <a:srgbClr val="000000"/>
                      </a:solidFill>
                      <a:effectLst/>
                      <a:latin typeface="+mn-ea"/>
                    </a:rPr>
                    <a:t>100%</a:t>
                  </a:r>
                  <a:r>
                    <a:rPr lang="zh-CN" altLang="en-US" sz="1200" i="0" u="none" strike="noStrike" dirty="0">
                      <a:solidFill>
                        <a:srgbClr val="000000"/>
                      </a:solidFill>
                      <a:effectLst/>
                      <a:latin typeface="+mn-ea"/>
                    </a:rPr>
                    <a:t>） </a:t>
                  </a:r>
                  <a:endParaRPr lang="en-US" altLang="zh-CN" sz="1200" i="0" u="none" strike="noStrike" dirty="0">
                    <a:solidFill>
                      <a:srgbClr val="000000"/>
                    </a:solidFill>
                    <a:effectLst/>
                    <a:latin typeface="+mn-ea"/>
                  </a:endParaRPr>
                </a:p>
                <a:p>
                  <a:pPr>
                    <a:lnSpc>
                      <a:spcPct val="150000"/>
                    </a:lnSpc>
                  </a:pPr>
                  <a:r>
                    <a:rPr lang="en-US" altLang="zh-CN" sz="1200" i="0" u="none" strike="noStrike" dirty="0">
                      <a:solidFill>
                        <a:srgbClr val="000000"/>
                      </a:solidFill>
                      <a:effectLst/>
                      <a:latin typeface="+mn-ea"/>
                    </a:rPr>
                    <a:t>= </a:t>
                  </a:r>
                  <a14:m>
                    <m:oMath xmlns:m="http://schemas.openxmlformats.org/officeDocument/2006/math">
                      <m:sSub>
                        <m:sSubPr>
                          <m:ctrlPr>
                            <a:rPr lang="zh-TW" altLang="zh-TW" sz="12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200" b="0" i="1" kern="100" smtClean="0">
                              <a:solidFill>
                                <a:schemeClr val="tx1"/>
                              </a:solidFill>
                              <a:effectLst/>
                              <a:latin typeface="Cambria Math" panose="02040503050406030204" pitchFamily="18" charset="0"/>
                              <a:cs typeface="Times New Roman" panose="02020603050405020304" pitchFamily="18" charset="0"/>
                            </a:rPr>
                            <m:t>𝐻</m:t>
                          </m:r>
                        </m:e>
                        <m:sub>
                          <m:r>
                            <a:rPr lang="en-US" altLang="zh-TW" sz="1200" b="0" i="1" kern="100" smtClean="0">
                              <a:solidFill>
                                <a:schemeClr val="tx1"/>
                              </a:solidFill>
                              <a:effectLst/>
                              <a:latin typeface="Cambria Math" panose="02040503050406030204" pitchFamily="18" charset="0"/>
                              <a:cs typeface="Times New Roman" panose="02020603050405020304" pitchFamily="18" charset="0"/>
                            </a:rPr>
                            <m:t>𝑜</m:t>
                          </m:r>
                        </m:sub>
                      </m:sSub>
                      <m:r>
                        <a:rPr lang="en-US" altLang="zh-TW" sz="1200" b="0" i="1" kern="100" smtClean="0">
                          <a:solidFill>
                            <a:schemeClr val="tx1"/>
                          </a:solidFill>
                          <a:effectLst/>
                          <a:latin typeface="Cambria Math" panose="02040503050406030204" pitchFamily="18" charset="0"/>
                          <a:cs typeface="Times New Roman" panose="02020603050405020304" pitchFamily="18" charset="0"/>
                        </a:rPr>
                        <m:t>×</m:t>
                      </m:r>
                      <m:r>
                        <a:rPr lang="en-US" altLang="zh-TW" sz="1200" b="0" i="1" kern="100" smtClean="0">
                          <a:solidFill>
                            <a:schemeClr val="tx1"/>
                          </a:solidFill>
                          <a:effectLst/>
                          <a:latin typeface="Cambria Math" panose="02040503050406030204" pitchFamily="18" charset="0"/>
                          <a:cs typeface="Times New Roman" panose="02020603050405020304" pitchFamily="18" charset="0"/>
                        </a:rPr>
                        <m:t>𝐴𝑅</m:t>
                      </m:r>
                    </m:oMath>
                  </a14:m>
                  <a:endParaRPr lang="en-US" altLang="zh-CN" sz="1200" i="0" u="none" strike="noStrike" dirty="0">
                    <a:solidFill>
                      <a:srgbClr val="000000"/>
                    </a:solidFill>
                    <a:effectLst/>
                    <a:latin typeface="+mn-ea"/>
                  </a:endParaRPr>
                </a:p>
              </p:txBody>
            </p:sp>
          </mc:Choice>
          <mc:Fallback xmlns="">
            <p:sp>
              <p:nvSpPr>
                <p:cNvPr id="27" name="文字方塊 3">
                  <a:extLst>
                    <a:ext uri="{FF2B5EF4-FFF2-40B4-BE49-F238E27FC236}">
                      <a16:creationId xmlns:a16="http://schemas.microsoft.com/office/drawing/2014/main" id="{647EC453-B494-3C01-7482-3CBB7BBF9396}"/>
                    </a:ext>
                  </a:extLst>
                </p:cNvPr>
                <p:cNvSpPr txBox="1">
                  <a:spLocks noRot="1" noChangeAspect="1" noMove="1" noResize="1" noEditPoints="1" noAdjustHandles="1" noChangeArrowheads="1" noChangeShapeType="1" noTextEdit="1"/>
                </p:cNvSpPr>
                <p:nvPr/>
              </p:nvSpPr>
              <p:spPr>
                <a:xfrm>
                  <a:off x="3553670" y="3717905"/>
                  <a:ext cx="3453223" cy="936860"/>
                </a:xfrm>
                <a:prstGeom prst="rect">
                  <a:avLst/>
                </a:prstGeom>
                <a:blipFill>
                  <a:blip r:embed="rId6"/>
                  <a:stretch>
                    <a:fillRect l="-530" b="-389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字方塊 3">
                  <a:extLst>
                    <a:ext uri="{FF2B5EF4-FFF2-40B4-BE49-F238E27FC236}">
                      <a16:creationId xmlns:a16="http://schemas.microsoft.com/office/drawing/2014/main" id="{BA958845-8754-E1F1-E8AA-E1DAE97CB444}"/>
                    </a:ext>
                  </a:extLst>
                </p:cNvPr>
                <p:cNvSpPr txBox="1"/>
                <p:nvPr/>
              </p:nvSpPr>
              <p:spPr>
                <a:xfrm>
                  <a:off x="3553670" y="4900563"/>
                  <a:ext cx="3861600" cy="977255"/>
                </a:xfrm>
                <a:prstGeom prst="rect">
                  <a:avLst/>
                </a:prstGeom>
                <a:noFill/>
                <a:ln>
                  <a:noFill/>
                </a:ln>
              </p:spPr>
              <p:txBody>
                <a:bodyPr wrap="square" rtlCol="0">
                  <a:spAutoFit/>
                </a:bodyPr>
                <a:lstStyle/>
                <a:p>
                  <a:pPr>
                    <a:lnSpc>
                      <a:spcPct val="150000"/>
                    </a:lnSpc>
                  </a:pPr>
                  <a:r>
                    <a:rPr lang="zh-TW" altLang="en-US" sz="1400" b="1" i="0" u="none" strike="noStrike" dirty="0">
                      <a:effectLst/>
                      <a:latin typeface="+mn-ea"/>
                    </a:rPr>
                    <a:t>合約提供者</a:t>
                  </a:r>
                  <a:r>
                    <a:rPr lang="zh-CN" altLang="en-US" sz="1400" b="1" i="0" u="none" strike="noStrike" dirty="0">
                      <a:effectLst/>
                      <a:latin typeface="+mn-ea"/>
                    </a:rPr>
                    <a:t>的支出 </a:t>
                  </a:r>
                  <a:endParaRPr lang="en-US" altLang="zh-CN" sz="1400" b="1" i="0" u="none" strike="noStrike" dirty="0">
                    <a:effectLst/>
                    <a:latin typeface="+mn-ea"/>
                  </a:endParaRPr>
                </a:p>
                <a:p>
                  <a:pPr>
                    <a:lnSpc>
                      <a:spcPct val="150000"/>
                    </a:lnSpc>
                  </a:pP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合約持有者得到的金額 </a:t>
                  </a: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損失的房租 </a:t>
                  </a: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長照費用</a:t>
                  </a:r>
                  <a:endParaRPr lang="en-US" altLang="zh-CN" sz="1200" i="0" u="none" strike="noStrike" dirty="0">
                    <a:solidFill>
                      <a:srgbClr val="000000"/>
                    </a:solidFill>
                    <a:effectLst/>
                    <a:latin typeface="+mn-ea"/>
                  </a:endParaRPr>
                </a:p>
                <a:p>
                  <a:pPr>
                    <a:lnSpc>
                      <a:spcPct val="150000"/>
                    </a:lnSpc>
                  </a:pPr>
                  <a:r>
                    <a:rPr lang="en-US" altLang="zh-CN" sz="1400" dirty="0">
                      <a:solidFill>
                        <a:srgbClr val="000000"/>
                      </a:solidFill>
                      <a:latin typeface="+mn-ea"/>
                    </a:rPr>
                    <a:t>= </a:t>
                  </a:r>
                  <a14:m>
                    <m:oMath xmlns:m="http://schemas.openxmlformats.org/officeDocument/2006/math">
                      <m:sSub>
                        <m:sSubPr>
                          <m:ctrlPr>
                            <a:rPr lang="zh-TW" altLang="zh-TW" sz="140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b="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𝑃𝐴</m:t>
                          </m:r>
                        </m:e>
                        <m:sub>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4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i="1" kern="100">
                              <a:latin typeface="Cambria Math" panose="02040503050406030204" pitchFamily="18" charset="0"/>
                              <a:ea typeface="標楷體" panose="03000509000000000000" pitchFamily="65" charset="-120"/>
                              <a:cs typeface="Times New Roman" panose="02020603050405020304" pitchFamily="18" charset="0"/>
                            </a:rPr>
                            <m:t>𝑅𝐴</m:t>
                          </m:r>
                        </m:e>
                        <m:sub>
                          <m:r>
                            <a:rPr lang="en-US" altLang="zh-TW" sz="1400" i="1" kern="100">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kern="10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CN" sz="1400" i="1" kern="100">
                          <a:latin typeface="Cambria Math" panose="02040503050406030204" pitchFamily="18" charset="0"/>
                          <a:ea typeface="標楷體" panose="03000509000000000000" pitchFamily="65" charset="-120"/>
                          <a:cs typeface="Times New Roman" panose="02020603050405020304" pitchFamily="18" charset="0"/>
                        </a:rPr>
                        <m:t>+</m:t>
                      </m:r>
                      <m:r>
                        <a:rPr lang="en-US" altLang="zh-CN" sz="1400" b="0" i="1" kern="10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𝐿𝑇𝐶𝐴</m:t>
                          </m:r>
                        </m:e>
                        <m:sub>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m:t>
                      </m:r>
                    </m:oMath>
                  </a14:m>
                  <a:endParaRPr lang="en-US" altLang="zh-TW" sz="1400" i="1" kern="100" dirty="0">
                    <a:solidFill>
                      <a:srgbClr val="0070C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mc:Choice>
          <mc:Fallback xmlns="">
            <p:sp>
              <p:nvSpPr>
                <p:cNvPr id="28" name="文字方塊 3">
                  <a:extLst>
                    <a:ext uri="{FF2B5EF4-FFF2-40B4-BE49-F238E27FC236}">
                      <a16:creationId xmlns:a16="http://schemas.microsoft.com/office/drawing/2014/main" id="{BA958845-8754-E1F1-E8AA-E1DAE97CB444}"/>
                    </a:ext>
                  </a:extLst>
                </p:cNvPr>
                <p:cNvSpPr txBox="1">
                  <a:spLocks noRot="1" noChangeAspect="1" noMove="1" noResize="1" noEditPoints="1" noAdjustHandles="1" noChangeArrowheads="1" noChangeShapeType="1" noTextEdit="1"/>
                </p:cNvSpPr>
                <p:nvPr/>
              </p:nvSpPr>
              <p:spPr>
                <a:xfrm>
                  <a:off x="3553670" y="4900563"/>
                  <a:ext cx="3861600" cy="977255"/>
                </a:xfrm>
                <a:prstGeom prst="rect">
                  <a:avLst/>
                </a:prstGeom>
                <a:blipFill>
                  <a:blip r:embed="rId7"/>
                  <a:stretch>
                    <a:fillRect l="-474" b="-5590"/>
                  </a:stretch>
                </a:blipFill>
                <a:ln>
                  <a:noFill/>
                </a:ln>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ED57D88A-2734-8DEA-3288-F2FB6902B505}"/>
                </a:ext>
              </a:extLst>
            </p:cNvPr>
            <p:cNvSpPr/>
            <p:nvPr/>
          </p:nvSpPr>
          <p:spPr>
            <a:xfrm>
              <a:off x="3582187" y="3753185"/>
              <a:ext cx="3666031" cy="901580"/>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E37774DA-BA7D-5673-1AA9-0FFE721D8FB3}"/>
                </a:ext>
              </a:extLst>
            </p:cNvPr>
            <p:cNvSpPr/>
            <p:nvPr/>
          </p:nvSpPr>
          <p:spPr>
            <a:xfrm>
              <a:off x="3582188" y="4948936"/>
              <a:ext cx="3666030" cy="92888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a:extLst>
                <a:ext uri="{FF2B5EF4-FFF2-40B4-BE49-F238E27FC236}">
                  <a16:creationId xmlns:a16="http://schemas.microsoft.com/office/drawing/2014/main" id="{A92E7B89-2D6C-47B4-0492-20CD391AA0FF}"/>
                </a:ext>
              </a:extLst>
            </p:cNvPr>
            <p:cNvSpPr/>
            <p:nvPr/>
          </p:nvSpPr>
          <p:spPr>
            <a:xfrm rot="16200000">
              <a:off x="7465722" y="4674375"/>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內容版面配置區 2">
                  <a:extLst>
                    <a:ext uri="{FF2B5EF4-FFF2-40B4-BE49-F238E27FC236}">
                      <a16:creationId xmlns:a16="http://schemas.microsoft.com/office/drawing/2014/main" id="{FA408A22-7FA5-062F-CEC6-B4E5559E582C}"/>
                    </a:ext>
                  </a:extLst>
                </p:cNvPr>
                <p:cNvSpPr txBox="1">
                  <a:spLocks/>
                </p:cNvSpPr>
                <p:nvPr/>
              </p:nvSpPr>
              <p:spPr>
                <a:xfrm>
                  <a:off x="7891365" y="4433675"/>
                  <a:ext cx="2861477" cy="11151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zh-TW" altLang="en-US" sz="1400" dirty="0">
                      <a:solidFill>
                        <a:schemeClr val="tx1"/>
                      </a:solidFill>
                      <a:latin typeface="+mn-ea"/>
                    </a:rPr>
                    <a:t>公平定價公式 </a:t>
                  </a:r>
                  <a:r>
                    <a:rPr lang="en-US" altLang="zh-TW" sz="1400" dirty="0">
                      <a:solidFill>
                        <a:schemeClr val="tx1"/>
                      </a:solidFill>
                      <a:latin typeface="+mn-ea"/>
                    </a:rPr>
                    <a:t>: </a:t>
                  </a:r>
                </a:p>
                <a:p>
                  <a:pPr marL="0" indent="0">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zh-TW" altLang="zh-TW" sz="14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400" i="1" kern="100">
                                <a:solidFill>
                                  <a:schemeClr val="tx1"/>
                                </a:solidFill>
                                <a:effectLst/>
                                <a:latin typeface="Cambria Math" panose="02040503050406030204" pitchFamily="18" charset="0"/>
                                <a:cs typeface="Times New Roman" panose="02020603050405020304" pitchFamily="18" charset="0"/>
                              </a:rPr>
                              <m:t>𝐻</m:t>
                            </m:r>
                          </m:e>
                          <m:sub>
                            <m:r>
                              <a:rPr lang="en-US" altLang="zh-TW" sz="1400" i="1" kern="100">
                                <a:solidFill>
                                  <a:schemeClr val="tx1"/>
                                </a:solidFill>
                                <a:effectLst/>
                                <a:latin typeface="Cambria Math" panose="02040503050406030204" pitchFamily="18" charset="0"/>
                                <a:cs typeface="Times New Roman" panose="02020603050405020304" pitchFamily="18" charset="0"/>
                              </a:rPr>
                              <m:t>𝑜</m:t>
                            </m:r>
                          </m:sub>
                        </m:sSub>
                        <m:r>
                          <a:rPr lang="en-US" altLang="zh-TW" sz="1400" i="1" kern="100">
                            <a:solidFill>
                              <a:schemeClr val="tx1"/>
                            </a:solidFill>
                            <a:effectLst/>
                            <a:latin typeface="Cambria Math" panose="02040503050406030204" pitchFamily="18" charset="0"/>
                            <a:cs typeface="Times New Roman" panose="02020603050405020304" pitchFamily="18" charset="0"/>
                          </a:rPr>
                          <m:t>×</m:t>
                        </m:r>
                        <m:r>
                          <a:rPr lang="en-US" altLang="zh-TW" sz="1400" i="1" kern="100">
                            <a:solidFill>
                              <a:schemeClr val="tx1"/>
                            </a:solidFill>
                            <a:effectLst/>
                            <a:latin typeface="Cambria Math" panose="02040503050406030204" pitchFamily="18" charset="0"/>
                            <a:cs typeface="Times New Roman" panose="02020603050405020304" pitchFamily="18" charset="0"/>
                          </a:rPr>
                          <m:t>𝐴𝑅</m:t>
                        </m:r>
                        <m:r>
                          <a:rPr lang="en-US" altLang="zh-TW" sz="1400" i="1" kern="100">
                            <a:solidFill>
                              <a:schemeClr val="tx1"/>
                            </a:solidFill>
                            <a:effectLst/>
                            <a:latin typeface="Cambria Math" panose="02040503050406030204" pitchFamily="18" charset="0"/>
                            <a:cs typeface="Times New Roman" panose="02020603050405020304" pitchFamily="18" charset="0"/>
                          </a:rPr>
                          <m:t>=</m:t>
                        </m:r>
                        <m:sSub>
                          <m:sSubPr>
                            <m:ctrlPr>
                              <a:rPr lang="zh-TW" altLang="zh-TW" sz="1400" i="1" kern="100" smtClean="0">
                                <a:solidFill>
                                  <a:srgbClr val="C00000"/>
                                </a:solidFill>
                                <a:effectLst/>
                                <a:latin typeface="Cambria Math" panose="02040503050406030204" pitchFamily="18" charset="0"/>
                                <a:cs typeface="Times New Roman" panose="02020603050405020304" pitchFamily="18" charset="0"/>
                              </a:rPr>
                            </m:ctrlPr>
                          </m:sSubPr>
                          <m:e>
                            <m:r>
                              <a:rPr lang="en-US" altLang="zh-TW" sz="1400" i="1" kern="100">
                                <a:solidFill>
                                  <a:srgbClr val="C00000"/>
                                </a:solidFill>
                                <a:effectLst/>
                                <a:latin typeface="Cambria Math" panose="02040503050406030204" pitchFamily="18" charset="0"/>
                                <a:cs typeface="Times New Roman" panose="02020603050405020304" pitchFamily="18" charset="0"/>
                              </a:rPr>
                              <m:t>𝑃𝐴</m:t>
                            </m:r>
                          </m:e>
                          <m:sub>
                            <m:r>
                              <a:rPr lang="en-US" altLang="zh-TW" sz="1400" i="1" kern="100">
                                <a:solidFill>
                                  <a:srgbClr val="C00000"/>
                                </a:solidFill>
                                <a:effectLst/>
                                <a:latin typeface="Cambria Math" panose="02040503050406030204" pitchFamily="18" charset="0"/>
                                <a:cs typeface="Times New Roman" panose="02020603050405020304" pitchFamily="18" charset="0"/>
                              </a:rPr>
                              <m:t>0</m:t>
                            </m:r>
                          </m:sub>
                        </m:sSub>
                        <m:r>
                          <a:rPr lang="en-US" altLang="zh-TW" sz="1400" b="0" i="1"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400" i="1" kern="100">
                                <a:solidFill>
                                  <a:schemeClr val="tx1"/>
                                </a:solidFill>
                                <a:latin typeface="Cambria Math" panose="02040503050406030204" pitchFamily="18" charset="0"/>
                                <a:cs typeface="Times New Roman" panose="02020603050405020304" pitchFamily="18" charset="0"/>
                              </a:rPr>
                            </m:ctrlPr>
                          </m:sSubPr>
                          <m:e>
                            <m:r>
                              <a:rPr lang="en-US" altLang="zh-TW" sz="1400" i="1" kern="100">
                                <a:solidFill>
                                  <a:schemeClr val="tx1"/>
                                </a:solidFill>
                                <a:latin typeface="Cambria Math" panose="02040503050406030204" pitchFamily="18" charset="0"/>
                                <a:cs typeface="Times New Roman" panose="02020603050405020304" pitchFamily="18" charset="0"/>
                              </a:rPr>
                              <m:t>𝑅𝐴</m:t>
                            </m:r>
                          </m:e>
                          <m:sub>
                            <m:r>
                              <a:rPr lang="en-US" altLang="zh-TW" sz="1400" i="1" kern="100">
                                <a:solidFill>
                                  <a:schemeClr val="tx1"/>
                                </a:solidFill>
                                <a:latin typeface="Cambria Math" panose="02040503050406030204" pitchFamily="18" charset="0"/>
                                <a:cs typeface="Times New Roman" panose="02020603050405020304" pitchFamily="18" charset="0"/>
                              </a:rPr>
                              <m:t>0</m:t>
                            </m:r>
                          </m:sub>
                        </m:sSub>
                        <m:r>
                          <a:rPr lang="en-US" altLang="zh-TW" sz="1400" i="1" kern="100">
                            <a:solidFill>
                              <a:schemeClr val="tx1"/>
                            </a:solidFill>
                            <a:latin typeface="Cambria Math" panose="02040503050406030204" pitchFamily="18" charset="0"/>
                            <a:cs typeface="Times New Roman" panose="02020603050405020304" pitchFamily="18" charset="0"/>
                          </a:rPr>
                          <m:t>+(</m:t>
                        </m:r>
                        <m:sSub>
                          <m:sSubPr>
                            <m:ctrlPr>
                              <a:rPr lang="zh-TW" altLang="zh-TW" sz="1400" i="1">
                                <a:solidFill>
                                  <a:schemeClr val="tx1"/>
                                </a:solidFill>
                                <a:latin typeface="Cambria Math" panose="02040503050406030204" pitchFamily="18" charset="0"/>
                                <a:cs typeface="Times New Roman" panose="02020603050405020304" pitchFamily="18" charset="0"/>
                              </a:rPr>
                            </m:ctrlPr>
                          </m:sSubPr>
                          <m:e>
                            <m:r>
                              <a:rPr lang="en-US" altLang="zh-TW" sz="1400" i="1">
                                <a:solidFill>
                                  <a:schemeClr val="tx1"/>
                                </a:solidFill>
                                <a:latin typeface="Cambria Math" panose="02040503050406030204" pitchFamily="18" charset="0"/>
                                <a:cs typeface="Times New Roman" panose="02020603050405020304" pitchFamily="18" charset="0"/>
                              </a:rPr>
                              <m:t>𝐿𝑇𝐶𝐴</m:t>
                            </m:r>
                          </m:e>
                          <m:sub>
                            <m:r>
                              <a:rPr lang="en-US" altLang="zh-TW" sz="1400" i="1">
                                <a:solidFill>
                                  <a:schemeClr val="tx1"/>
                                </a:solidFill>
                                <a:latin typeface="Cambria Math" panose="02040503050406030204" pitchFamily="18" charset="0"/>
                                <a:cs typeface="Times New Roman" panose="02020603050405020304" pitchFamily="18" charset="0"/>
                              </a:rPr>
                              <m:t>0</m:t>
                            </m:r>
                          </m:sub>
                        </m:sSub>
                        <m:r>
                          <a:rPr lang="en-US" altLang="zh-TW" sz="1400" i="1">
                            <a:solidFill>
                              <a:schemeClr val="tx1"/>
                            </a:solidFill>
                            <a:latin typeface="Cambria Math" panose="02040503050406030204" pitchFamily="18" charset="0"/>
                            <a:cs typeface="Times New Roman" panose="02020603050405020304" pitchFamily="18" charset="0"/>
                          </a:rPr>
                          <m:t>)</m:t>
                        </m:r>
                      </m:oMath>
                    </m:oMathPara>
                  </a14:m>
                  <a:endParaRPr lang="en-US" altLang="zh-TW" sz="1400" i="1" kern="100" dirty="0">
                    <a:solidFill>
                      <a:schemeClr val="tx1"/>
                    </a:solidFill>
                    <a:latin typeface="+mn-ea"/>
                    <a:cs typeface="Times New Roman" panose="02020603050405020304" pitchFamily="18" charset="0"/>
                  </a:endParaRPr>
                </a:p>
                <a:p>
                  <a:pPr marL="0" indent="0">
                    <a:lnSpc>
                      <a:spcPct val="150000"/>
                    </a:lnSpc>
                    <a:spcBef>
                      <a:spcPts val="0"/>
                    </a:spcBef>
                    <a:buNone/>
                  </a:pPr>
                  <a:r>
                    <a:rPr lang="zh-CN" altLang="en-US" sz="1400" kern="100" dirty="0">
                      <a:solidFill>
                        <a:schemeClr val="tx1"/>
                      </a:solidFill>
                      <a:latin typeface="+mn-ea"/>
                      <a:cs typeface="Times New Roman" panose="02020603050405020304" pitchFamily="18" charset="0"/>
                    </a:rPr>
                    <a:t>二分法求解支付比例</a:t>
                  </a:r>
                </a:p>
              </p:txBody>
            </p:sp>
          </mc:Choice>
          <mc:Fallback xmlns="">
            <p:sp>
              <p:nvSpPr>
                <p:cNvPr id="32" name="內容版面配置區 2">
                  <a:extLst>
                    <a:ext uri="{FF2B5EF4-FFF2-40B4-BE49-F238E27FC236}">
                      <a16:creationId xmlns:a16="http://schemas.microsoft.com/office/drawing/2014/main" id="{FA408A22-7FA5-062F-CEC6-B4E5559E582C}"/>
                    </a:ext>
                  </a:extLst>
                </p:cNvPr>
                <p:cNvSpPr txBox="1">
                  <a:spLocks noRot="1" noChangeAspect="1" noMove="1" noResize="1" noEditPoints="1" noAdjustHandles="1" noChangeArrowheads="1" noChangeShapeType="1" noTextEdit="1"/>
                </p:cNvSpPr>
                <p:nvPr/>
              </p:nvSpPr>
              <p:spPr>
                <a:xfrm>
                  <a:off x="7891365" y="4433675"/>
                  <a:ext cx="2861477" cy="1115105"/>
                </a:xfrm>
                <a:prstGeom prst="rect">
                  <a:avLst/>
                </a:prstGeom>
                <a:blipFill>
                  <a:blip r:embed="rId8"/>
                  <a:stretch>
                    <a:fillRect l="-638"/>
                  </a:stretch>
                </a:blipFill>
              </p:spPr>
              <p:txBody>
                <a:bodyPr/>
                <a:lstStyle/>
                <a:p>
                  <a:r>
                    <a:rPr lang="zh-CN" altLang="en-US">
                      <a:noFill/>
                    </a:rPr>
                    <a:t> </a:t>
                  </a:r>
                </a:p>
              </p:txBody>
            </p:sp>
          </mc:Fallback>
        </mc:AlternateContent>
        <p:sp>
          <p:nvSpPr>
            <p:cNvPr id="33" name="矩形 32">
              <a:extLst>
                <a:ext uri="{FF2B5EF4-FFF2-40B4-BE49-F238E27FC236}">
                  <a16:creationId xmlns:a16="http://schemas.microsoft.com/office/drawing/2014/main" id="{A67FF5B3-79E0-C8E6-3E8F-687D66464712}"/>
                </a:ext>
              </a:extLst>
            </p:cNvPr>
            <p:cNvSpPr/>
            <p:nvPr/>
          </p:nvSpPr>
          <p:spPr>
            <a:xfrm>
              <a:off x="7891366" y="4390793"/>
              <a:ext cx="2778257" cy="1115105"/>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83575D0F-F8D0-1810-396F-FE7EB62D0953}"/>
                    </a:ext>
                  </a:extLst>
                </p:cNvPr>
                <p:cNvSpPr/>
                <p:nvPr/>
              </p:nvSpPr>
              <p:spPr>
                <a:xfrm>
                  <a:off x="1197657" y="4297764"/>
                  <a:ext cx="1823383" cy="1082989"/>
                </a:xfrm>
                <a:prstGeom prst="rect">
                  <a:avLst/>
                </a:prstGeom>
                <a:ln>
                  <a:solidFill>
                    <a:srgbClr val="1F3762"/>
                  </a:solidFill>
                </a:ln>
              </p:spPr>
              <p:txBody>
                <a:bodyPr wrap="square">
                  <a:spAutoFit/>
                </a:bodyPr>
                <a:lstStyle/>
                <a:p>
                  <a:pPr>
                    <a:lnSpc>
                      <a:spcPct val="160000"/>
                    </a:lnSpc>
                  </a:pPr>
                  <a:r>
                    <a:rPr lang="zh-TW" altLang="en-US" sz="1400" kern="100" dirty="0">
                      <a:effectLst/>
                      <a:latin typeface="+mn-ea"/>
                      <a:cs typeface="Times New Roman" panose="02020603050405020304" pitchFamily="18" charset="0"/>
                    </a:rPr>
                    <a:t>支付比例 </a:t>
                  </a:r>
                  <a14:m>
                    <m:oMath xmlns:m="http://schemas.openxmlformats.org/officeDocument/2006/math">
                      <m:sSub>
                        <m:sSubPr>
                          <m:ctrlPr>
                            <a:rPr lang="zh-TW" altLang="zh-TW" sz="1400" i="1" kern="100" smtClean="0">
                              <a:latin typeface="Cambria Math" panose="02040503050406030204" pitchFamily="18" charset="0"/>
                              <a:cs typeface="Times New Roman" panose="02020603050405020304" pitchFamily="18" charset="0"/>
                            </a:rPr>
                          </m:ctrlPr>
                        </m:sSubPr>
                        <m:e>
                          <m:r>
                            <a:rPr lang="en-US" altLang="zh-TW" sz="1400" b="0" i="1" kern="100">
                              <a:latin typeface="Cambria Math" panose="02040503050406030204" pitchFamily="18" charset="0"/>
                              <a:cs typeface="Times New Roman" panose="02020603050405020304" pitchFamily="18" charset="0"/>
                            </a:rPr>
                            <m:t>𝑏</m:t>
                          </m:r>
                        </m:e>
                        <m:sub>
                          <m:r>
                            <a:rPr lang="en-US" altLang="zh-TW" sz="1400" b="0" i="1" kern="100">
                              <a:latin typeface="Cambria Math" panose="02040503050406030204" pitchFamily="18" charset="0"/>
                              <a:cs typeface="Times New Roman" panose="02020603050405020304" pitchFamily="18" charset="0"/>
                            </a:rPr>
                            <m:t>𝑎</m:t>
                          </m:r>
                        </m:sub>
                      </m:sSub>
                    </m:oMath>
                  </a14:m>
                  <a:r>
                    <a:rPr lang="en-US" altLang="zh-TW" sz="1400" kern="100" dirty="0">
                      <a:effectLst/>
                      <a:latin typeface="Times New Roman" panose="02020603050405020304" pitchFamily="18" charset="0"/>
                      <a:cs typeface="Times New Roman" panose="02020603050405020304" pitchFamily="18" charset="0"/>
                    </a:rPr>
                    <a:t> or PVR</a:t>
                  </a:r>
                </a:p>
                <a:p>
                  <a:pPr>
                    <a:lnSpc>
                      <a:spcPct val="160000"/>
                    </a:lnSpc>
                  </a:pPr>
                  <a:r>
                    <a:rPr lang="zh-TW" altLang="en-US" sz="1400" kern="100" dirty="0">
                      <a:effectLst/>
                      <a:latin typeface="+mn-ea"/>
                      <a:cs typeface="Times New Roman" panose="02020603050405020304" pitchFamily="18" charset="0"/>
                    </a:rPr>
                    <a:t>影響</a:t>
                  </a:r>
                  <a:r>
                    <a:rPr lang="zh-CN" altLang="en-US" sz="1400" kern="100" dirty="0">
                      <a:effectLst/>
                      <a:latin typeface="+mn-ea"/>
                      <a:cs typeface="Times New Roman" panose="02020603050405020304" pitchFamily="18" charset="0"/>
                    </a:rPr>
                    <a:t>支付金額折現值</a:t>
                  </a:r>
                  <a:endParaRPr lang="en-US" altLang="zh-CN" sz="1400" kern="100" dirty="0">
                    <a:effectLst/>
                    <a:latin typeface="+mn-ea"/>
                    <a:cs typeface="Times New Roman" panose="02020603050405020304" pitchFamily="18" charset="0"/>
                  </a:endParaRPr>
                </a:p>
                <a:p>
                  <a:pPr>
                    <a:lnSpc>
                      <a:spcPct val="160000"/>
                    </a:lnSpc>
                  </a:pPr>
                  <a:r>
                    <a:rPr lang="zh-CN" altLang="en-US" sz="1400" kern="100" dirty="0">
                      <a:latin typeface="+mn-ea"/>
                      <a:cs typeface="Times New Roman" panose="02020603050405020304" pitchFamily="18" charset="0"/>
                    </a:rPr>
                    <a:t>房租使用費折現值</a:t>
                  </a:r>
                  <a:endParaRPr lang="en-US" altLang="zh-TW" sz="1400" kern="100" dirty="0">
                    <a:effectLst/>
                    <a:latin typeface="+mn-ea"/>
                    <a:cs typeface="Times New Roman" panose="02020603050405020304" pitchFamily="18" charset="0"/>
                  </a:endParaRPr>
                </a:p>
              </p:txBody>
            </p:sp>
          </mc:Choice>
          <mc:Fallback xmlns="">
            <p:sp>
              <p:nvSpPr>
                <p:cNvPr id="34" name="矩形 33">
                  <a:extLst>
                    <a:ext uri="{FF2B5EF4-FFF2-40B4-BE49-F238E27FC236}">
                      <a16:creationId xmlns:a16="http://schemas.microsoft.com/office/drawing/2014/main" id="{83575D0F-F8D0-1810-396F-FE7EB62D0953}"/>
                    </a:ext>
                  </a:extLst>
                </p:cNvPr>
                <p:cNvSpPr>
                  <a:spLocks noRot="1" noChangeAspect="1" noMove="1" noResize="1" noEditPoints="1" noAdjustHandles="1" noChangeArrowheads="1" noChangeShapeType="1" noTextEdit="1"/>
                </p:cNvSpPr>
                <p:nvPr/>
              </p:nvSpPr>
              <p:spPr>
                <a:xfrm>
                  <a:off x="1197657" y="4297764"/>
                  <a:ext cx="1823383" cy="1082989"/>
                </a:xfrm>
                <a:prstGeom prst="rect">
                  <a:avLst/>
                </a:prstGeom>
                <a:blipFill>
                  <a:blip r:embed="rId9"/>
                  <a:stretch>
                    <a:fillRect l="-664" b="-4444"/>
                  </a:stretch>
                </a:blipFill>
                <a:ln>
                  <a:solidFill>
                    <a:srgbClr val="1F3762"/>
                  </a:solidFill>
                </a:ln>
              </p:spPr>
              <p:txBody>
                <a:bodyPr/>
                <a:lstStyle/>
                <a:p>
                  <a:r>
                    <a:rPr lang="zh-CN" altLang="en-US">
                      <a:noFill/>
                    </a:rPr>
                    <a:t> </a:t>
                  </a:r>
                </a:p>
              </p:txBody>
            </p:sp>
          </mc:Fallback>
        </mc:AlternateContent>
        <p:sp>
          <p:nvSpPr>
            <p:cNvPr id="35" name="箭头: 下 34">
              <a:extLst>
                <a:ext uri="{FF2B5EF4-FFF2-40B4-BE49-F238E27FC236}">
                  <a16:creationId xmlns:a16="http://schemas.microsoft.com/office/drawing/2014/main" id="{AD94FB9D-475C-5BB0-183E-CF0C35789BF9}"/>
                </a:ext>
              </a:extLst>
            </p:cNvPr>
            <p:cNvSpPr/>
            <p:nvPr/>
          </p:nvSpPr>
          <p:spPr>
            <a:xfrm rot="16200000">
              <a:off x="3183285" y="4674375"/>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BE51F27F-7225-D40C-C1D4-09A9DDF40F09}"/>
              </a:ext>
            </a:extLst>
          </p:cNvPr>
          <p:cNvGrpSpPr/>
          <p:nvPr/>
        </p:nvGrpSpPr>
        <p:grpSpPr>
          <a:xfrm>
            <a:off x="421200" y="5209296"/>
            <a:ext cx="10856620" cy="1058196"/>
            <a:chOff x="983908" y="4453073"/>
            <a:chExt cx="10856620" cy="1058196"/>
          </a:xfrm>
        </p:grpSpPr>
        <p:sp>
          <p:nvSpPr>
            <p:cNvPr id="38" name="椭圆 37">
              <a:extLst>
                <a:ext uri="{FF2B5EF4-FFF2-40B4-BE49-F238E27FC236}">
                  <a16:creationId xmlns:a16="http://schemas.microsoft.com/office/drawing/2014/main" id="{0B637EFB-17A5-02C0-C793-DE2DEE9E8660}"/>
                </a:ext>
              </a:extLst>
            </p:cNvPr>
            <p:cNvSpPr/>
            <p:nvPr/>
          </p:nvSpPr>
          <p:spPr>
            <a:xfrm>
              <a:off x="983908" y="4562136"/>
              <a:ext cx="753299" cy="753299"/>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阿里巴巴普惠体" panose="00020600040101010101" pitchFamily="18" charset="-122"/>
                  <a:ea typeface="阿里巴巴普惠体" panose="00020600040101010101" pitchFamily="18" charset="-122"/>
                </a:rPr>
                <a:t>4</a:t>
              </a:r>
              <a:endParaRPr lang="zh-HK" altLang="en-US" sz="2700" b="1" dirty="0">
                <a:latin typeface="阿里巴巴普惠体" panose="00020600040101010101" pitchFamily="18" charset="-122"/>
                <a:ea typeface="阿里巴巴普惠体" panose="00020600040101010101" pitchFamily="18" charset="-122"/>
              </a:endParaRPr>
            </a:p>
          </p:txBody>
        </p:sp>
        <p:grpSp>
          <p:nvGrpSpPr>
            <p:cNvPr id="39" name="组合 38">
              <a:extLst>
                <a:ext uri="{FF2B5EF4-FFF2-40B4-BE49-F238E27FC236}">
                  <a16:creationId xmlns:a16="http://schemas.microsoft.com/office/drawing/2014/main" id="{1D4D2DA9-3C0A-7D67-2C24-10E6039FE654}"/>
                </a:ext>
              </a:extLst>
            </p:cNvPr>
            <p:cNvGrpSpPr/>
            <p:nvPr/>
          </p:nvGrpSpPr>
          <p:grpSpPr>
            <a:xfrm>
              <a:off x="2014979" y="4453073"/>
              <a:ext cx="9825549" cy="1058196"/>
              <a:chOff x="4012555" y="1375083"/>
              <a:chExt cx="11869546" cy="1410934"/>
            </a:xfrm>
          </p:grpSpPr>
          <p:sp>
            <p:nvSpPr>
              <p:cNvPr id="40" name="矩形 39">
                <a:extLst>
                  <a:ext uri="{FF2B5EF4-FFF2-40B4-BE49-F238E27FC236}">
                    <a16:creationId xmlns:a16="http://schemas.microsoft.com/office/drawing/2014/main" id="{729B86FE-12D8-A84B-8785-B4735DF3D2E9}"/>
                  </a:ext>
                </a:extLst>
              </p:cNvPr>
              <p:cNvSpPr/>
              <p:nvPr/>
            </p:nvSpPr>
            <p:spPr>
              <a:xfrm>
                <a:off x="4012555" y="1952452"/>
                <a:ext cx="11869546" cy="833565"/>
              </a:xfrm>
              <a:prstGeom prst="rect">
                <a:avLst/>
              </a:prstGeom>
            </p:spPr>
            <p:txBody>
              <a:bodyPr wrap="square">
                <a:spAutoFit/>
              </a:bodyPr>
              <a:lstStyle/>
              <a:p>
                <a:pPr>
                  <a:lnSpc>
                    <a:spcPct val="130000"/>
                  </a:lnSpc>
                </a:pPr>
                <a:r>
                  <a:rPr lang="zh-TW" altLang="en-US" sz="1400" dirty="0">
                    <a:latin typeface="+mn-ea"/>
                  </a:rPr>
                  <a:t>對比公平定價公式下，二者的支付比例</a:t>
                </a:r>
                <a:r>
                  <a:rPr lang="zh-CN" altLang="en-US" sz="1400" dirty="0">
                    <a:latin typeface="+mn-ea"/>
                  </a:rPr>
                  <a:t>，衡量供應商支付或持有人獲得的金額</a:t>
                </a:r>
                <a:endParaRPr lang="en-US" altLang="zh-TW" sz="1400" dirty="0">
                  <a:latin typeface="+mn-ea"/>
                </a:endParaRPr>
              </a:p>
              <a:p>
                <a:pPr>
                  <a:lnSpc>
                    <a:spcPct val="130000"/>
                  </a:lnSpc>
                </a:pPr>
                <a:r>
                  <a:rPr lang="zh-CN" altLang="en-US" sz="1400" b="1" dirty="0">
                    <a:solidFill>
                      <a:srgbClr val="1F3762"/>
                    </a:solidFill>
                    <a:latin typeface="+mn-ea"/>
                    <a:sym typeface="Arial" panose="020B0604020202020204" pitchFamily="34" charset="0"/>
                  </a:rPr>
                  <a:t>運用風險衡量方法，增加對合約供應商風險的衡量，比較在同一個合約結算時點，給定置信水平下，合約的風險情况</a:t>
                </a:r>
                <a:endParaRPr lang="en-US" altLang="zh-CN" sz="1400" b="1" dirty="0">
                  <a:solidFill>
                    <a:srgbClr val="1F3762"/>
                  </a:solidFill>
                  <a:latin typeface="+mn-ea"/>
                  <a:sym typeface="Arial" panose="020B0604020202020204" pitchFamily="34" charset="0"/>
                </a:endParaRPr>
              </a:p>
            </p:txBody>
          </p:sp>
          <p:sp>
            <p:nvSpPr>
              <p:cNvPr id="41" name="文本框 40">
                <a:extLst>
                  <a:ext uri="{FF2B5EF4-FFF2-40B4-BE49-F238E27FC236}">
                    <a16:creationId xmlns:a16="http://schemas.microsoft.com/office/drawing/2014/main" id="{1BD05D57-AB18-889A-06B3-9FDC40539BA7}"/>
                  </a:ext>
                </a:extLst>
              </p:cNvPr>
              <p:cNvSpPr txBox="1"/>
              <p:nvPr/>
            </p:nvSpPr>
            <p:spPr>
              <a:xfrm>
                <a:off x="4012556" y="1375083"/>
                <a:ext cx="2374014" cy="533482"/>
              </a:xfrm>
              <a:prstGeom prst="rect">
                <a:avLst/>
              </a:prstGeom>
              <a:noFill/>
            </p:spPr>
            <p:txBody>
              <a:bodyPr wrap="square" rtlCol="0">
                <a:spAutoFit/>
              </a:bodyPr>
              <a:lstStyle/>
              <a:p>
                <a:r>
                  <a:rPr lang="en-US" altLang="zh-CN"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4 </a:t>
                </a:r>
                <a:r>
                  <a:rPr lang="zh-CN" altLang="en-US"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比較方法</a:t>
                </a:r>
              </a:p>
            </p:txBody>
          </p:sp>
        </p:grpSp>
      </p:grpSp>
    </p:spTree>
    <p:extLst>
      <p:ext uri="{BB962C8B-B14F-4D97-AF65-F5344CB8AC3E}">
        <p14:creationId xmlns:p14="http://schemas.microsoft.com/office/powerpoint/2010/main" val="50624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FB0C6-C87E-B224-EF34-68E7CDF799A7}"/>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C17FE6E5-D370-9301-5ECE-769F41977E69}"/>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6C21B41F-5D35-7DFC-9182-A83CBD76FBB7}"/>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6BD22831-C260-D984-D2F1-959830ECD8FC}"/>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4DA0F35B-AE31-707E-890E-F914D588D2C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77B5B6F-EC00-604E-7210-5F6F9AA76E4E}"/>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D99B8BCB-8605-A4A8-2776-414A35212D1A}"/>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49872E33-F0B9-B7EC-5D21-AADB49327C1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A62C13E-3978-4F33-66FE-00D76C30CC9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DD2A93A-E338-5AFE-C16E-66CFC356001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1D42657-E46A-B92B-6BE2-E37E70B3305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A2E55E7E-5A3D-D64C-2C71-3DD729E1CE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D9B63082-9AD6-F7C7-E38B-A138AA43824F}"/>
              </a:ext>
            </a:extLst>
          </p:cNvPr>
          <p:cNvSpPr txBox="1"/>
          <p:nvPr/>
        </p:nvSpPr>
        <p:spPr>
          <a:xfrm>
            <a:off x="4173360" y="323206"/>
            <a:ext cx="11676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總覽</a:t>
            </a:r>
          </a:p>
        </p:txBody>
      </p:sp>
      <p:sp>
        <p:nvSpPr>
          <p:cNvPr id="3" name="矩形 1">
            <a:extLst>
              <a:ext uri="{FF2B5EF4-FFF2-40B4-BE49-F238E27FC236}">
                <a16:creationId xmlns:a16="http://schemas.microsoft.com/office/drawing/2014/main" id="{C80CAE9F-4781-288F-B999-F0A65B51AE2C}"/>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sp>
        <p:nvSpPr>
          <p:cNvPr id="34" name="椭圆 33">
            <a:extLst>
              <a:ext uri="{FF2B5EF4-FFF2-40B4-BE49-F238E27FC236}">
                <a16:creationId xmlns:a16="http://schemas.microsoft.com/office/drawing/2014/main" id="{0C1BCE8C-1639-0D73-9071-FD5DDB97C14B}"/>
              </a:ext>
            </a:extLst>
          </p:cNvPr>
          <p:cNvSpPr/>
          <p:nvPr/>
        </p:nvSpPr>
        <p:spPr>
          <a:xfrm>
            <a:off x="421200" y="1314514"/>
            <a:ext cx="753299" cy="753299"/>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阿里巴巴普惠体" panose="00020600040101010101" pitchFamily="18" charset="-122"/>
                <a:ea typeface="阿里巴巴普惠体" panose="00020600040101010101" pitchFamily="18" charset="-122"/>
              </a:rPr>
              <a:t>5</a:t>
            </a:r>
            <a:endParaRPr lang="zh-HK" altLang="en-US" sz="2700" b="1" dirty="0">
              <a:latin typeface="阿里巴巴普惠体" panose="00020600040101010101" pitchFamily="18" charset="-122"/>
              <a:ea typeface="阿里巴巴普惠体" panose="00020600040101010101" pitchFamily="18" charset="-122"/>
            </a:endParaRPr>
          </a:p>
        </p:txBody>
      </p:sp>
      <p:sp>
        <p:nvSpPr>
          <p:cNvPr id="37" name="矩形 36">
            <a:extLst>
              <a:ext uri="{FF2B5EF4-FFF2-40B4-BE49-F238E27FC236}">
                <a16:creationId xmlns:a16="http://schemas.microsoft.com/office/drawing/2014/main" id="{68C8168B-EB6F-A7FC-F751-ED42238B6651}"/>
              </a:ext>
            </a:extLst>
          </p:cNvPr>
          <p:cNvSpPr/>
          <p:nvPr/>
        </p:nvSpPr>
        <p:spPr>
          <a:xfrm>
            <a:off x="1452273" y="4124501"/>
            <a:ext cx="9053802" cy="1023742"/>
          </a:xfrm>
          <a:prstGeom prst="rect">
            <a:avLst/>
          </a:prstGeom>
        </p:spPr>
        <p:txBody>
          <a:bodyPr wrap="square">
            <a:spAutoFit/>
          </a:bodyPr>
          <a:lstStyle/>
          <a:p>
            <a:pPr>
              <a:lnSpc>
                <a:spcPct val="150000"/>
              </a:lnSpc>
            </a:pPr>
            <a:r>
              <a:rPr lang="zh-CN" altLang="en-US" sz="1400" dirty="0">
                <a:latin typeface="阿里巴巴普惠体" panose="00020600040101010101" pitchFamily="18" charset="-122"/>
                <a:ea typeface="阿里巴巴普惠体" panose="00020600040101010101" pitchFamily="18" charset="-122"/>
              </a:rPr>
              <a:t>模型構建方法：通過房價利率正交化 構建 房價利率立體樹</a:t>
            </a:r>
            <a:endParaRPr lang="en-US" altLang="zh-CN" sz="1400" dirty="0">
              <a:latin typeface="阿里巴巴普惠体" panose="00020600040101010101" pitchFamily="18" charset="-122"/>
              <a:ea typeface="阿里巴巴普惠体" panose="00020600040101010101" pitchFamily="18" charset="-122"/>
            </a:endParaRPr>
          </a:p>
          <a:p>
            <a:pPr>
              <a:lnSpc>
                <a:spcPct val="150000"/>
              </a:lnSpc>
            </a:pPr>
            <a:r>
              <a:rPr lang="zh-CN" altLang="en-US" sz="1400" dirty="0">
                <a:latin typeface="阿里巴巴普惠体" panose="00020600040101010101" pitchFamily="18" charset="-122"/>
                <a:ea typeface="阿里巴巴普惠体" panose="00020600040101010101" pitchFamily="18" charset="-122"/>
              </a:rPr>
              <a:t>狀態轉換及機率和長照中心成本費用：有自理能力、無自理能力、死亡</a:t>
            </a:r>
            <a:endParaRPr lang="en-US" altLang="zh-CN" sz="1400" dirty="0">
              <a:latin typeface="阿里巴巴普惠体" panose="00020600040101010101" pitchFamily="18" charset="-122"/>
              <a:ea typeface="阿里巴巴普惠体" panose="00020600040101010101" pitchFamily="18" charset="-122"/>
            </a:endParaRPr>
          </a:p>
          <a:p>
            <a:pPr>
              <a:lnSpc>
                <a:spcPct val="150000"/>
              </a:lnSpc>
            </a:pPr>
            <a:r>
              <a:rPr lang="zh-CN" altLang="en-US" sz="1400" b="1" dirty="0">
                <a:solidFill>
                  <a:srgbClr val="1F3762"/>
                </a:solidFill>
                <a:latin typeface="阿里巴巴普惠体" panose="00020600040101010101" pitchFamily="18" charset="-122"/>
                <a:ea typeface="阿里巴巴普惠体" panose="00020600040101010101" pitchFamily="18" charset="-122"/>
              </a:rPr>
              <a:t>增加風險衡量模型：</a:t>
            </a:r>
            <a:r>
              <a:rPr lang="en-US" altLang="zh-CN" sz="1400" b="1" dirty="0" err="1">
                <a:solidFill>
                  <a:srgbClr val="1F3762"/>
                </a:solidFill>
                <a:latin typeface="阿里巴巴普惠体" panose="00020600040101010101" pitchFamily="18" charset="-122"/>
                <a:ea typeface="阿里巴巴普惠体" panose="00020600040101010101" pitchFamily="18" charset="-122"/>
              </a:rPr>
              <a:t>VaR</a:t>
            </a:r>
            <a:r>
              <a:rPr lang="zh-CN" altLang="en-US" sz="1400" b="1" dirty="0">
                <a:solidFill>
                  <a:srgbClr val="1F3762"/>
                </a:solidFill>
                <a:latin typeface="Arial" panose="020B0604020202020204" pitchFamily="34" charset="0"/>
                <a:ea typeface="阿里巴巴普惠体" panose="00020600040101010101" pitchFamily="18" charset="-122"/>
                <a:sym typeface="Arial" panose="020B0604020202020204" pitchFamily="34" charset="0"/>
              </a:rPr>
              <a:t>風險價值模型</a:t>
            </a:r>
            <a:r>
              <a:rPr lang="zh-CN" altLang="en-US" sz="1400" b="1" dirty="0">
                <a:solidFill>
                  <a:srgbClr val="1F3762"/>
                </a:solidFill>
                <a:latin typeface="阿里巴巴普惠体" panose="00020600040101010101" pitchFamily="18" charset="-122"/>
                <a:ea typeface="阿里巴巴普惠体" panose="00020600040101010101" pitchFamily="18" charset="-122"/>
              </a:rPr>
              <a:t>和</a:t>
            </a:r>
            <a:r>
              <a:rPr lang="en-US" altLang="zh-CN" sz="1400" b="1" dirty="0" err="1">
                <a:solidFill>
                  <a:srgbClr val="1F3762"/>
                </a:solidFill>
                <a:latin typeface="阿里巴巴普惠体" panose="00020600040101010101" pitchFamily="18" charset="-122"/>
                <a:ea typeface="阿里巴巴普惠体" panose="00020600040101010101" pitchFamily="18" charset="-122"/>
              </a:rPr>
              <a:t>CVaR</a:t>
            </a:r>
            <a:r>
              <a:rPr lang="zh-CN" altLang="en-US" sz="1400" b="1" dirty="0">
                <a:solidFill>
                  <a:srgbClr val="1F3762"/>
                </a:solidFill>
                <a:latin typeface="Arial" panose="020B0604020202020204" pitchFamily="34" charset="0"/>
                <a:ea typeface="阿里巴巴普惠体" panose="00020600040101010101" pitchFamily="18" charset="-122"/>
                <a:sym typeface="Arial" panose="020B0604020202020204" pitchFamily="34" charset="0"/>
              </a:rPr>
              <a:t>條件風險價值，涉及供應商損益和機率的計算</a:t>
            </a:r>
            <a:endParaRPr lang="en-US" altLang="zh-CN" sz="1400" b="1" dirty="0">
              <a:solidFill>
                <a:srgbClr val="1F3762"/>
              </a:solidFill>
              <a:latin typeface="阿里巴巴普惠体" panose="00020600040101010101" pitchFamily="18" charset="-122"/>
              <a:ea typeface="阿里巴巴普惠体" panose="00020600040101010101" pitchFamily="18" charset="-122"/>
            </a:endParaRPr>
          </a:p>
        </p:txBody>
      </p:sp>
      <p:sp>
        <p:nvSpPr>
          <p:cNvPr id="38" name="文本框 42">
            <a:extLst>
              <a:ext uri="{FF2B5EF4-FFF2-40B4-BE49-F238E27FC236}">
                <a16:creationId xmlns:a16="http://schemas.microsoft.com/office/drawing/2014/main" id="{6E3F5BF0-38AB-9999-6CE1-2F1616E84D4B}"/>
              </a:ext>
            </a:extLst>
          </p:cNvPr>
          <p:cNvSpPr txBox="1"/>
          <p:nvPr/>
        </p:nvSpPr>
        <p:spPr>
          <a:xfrm>
            <a:off x="1452272" y="1205451"/>
            <a:ext cx="1965197" cy="400110"/>
          </a:xfrm>
          <a:prstGeom prst="rect">
            <a:avLst/>
          </a:prstGeom>
          <a:noFill/>
        </p:spPr>
        <p:txBody>
          <a:bodyPr wrap="square" rtlCol="0">
            <a:spAutoFit/>
          </a:bodyPr>
          <a:lstStyle/>
          <a:p>
            <a:r>
              <a:rPr lang="en-US" altLang="zh-CN"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5 </a:t>
            </a:r>
            <a:r>
              <a:rPr lang="zh-CN" altLang="en-US" sz="2000" b="1" dirty="0">
                <a:solidFill>
                  <a:schemeClr val="tx1">
                    <a:lumMod val="75000"/>
                    <a:lumOff val="25000"/>
                  </a:schemeClr>
                </a:solidFill>
                <a:latin typeface="Arial" panose="020B0604020202020204" pitchFamily="34" charset="0"/>
                <a:ea typeface="阿里巴巴普惠体" panose="00020600040101010101" pitchFamily="18" charset="-122"/>
                <a:sym typeface="Arial" panose="020B0604020202020204" pitchFamily="34" charset="0"/>
              </a:rPr>
              <a:t>數值模型</a:t>
            </a:r>
          </a:p>
        </p:txBody>
      </p:sp>
      <p:grpSp>
        <p:nvGrpSpPr>
          <p:cNvPr id="23" name="组合 22">
            <a:extLst>
              <a:ext uri="{FF2B5EF4-FFF2-40B4-BE49-F238E27FC236}">
                <a16:creationId xmlns:a16="http://schemas.microsoft.com/office/drawing/2014/main" id="{DDB8F6C0-8A66-A284-8A7D-E09DF01F24E5}"/>
              </a:ext>
            </a:extLst>
          </p:cNvPr>
          <p:cNvGrpSpPr/>
          <p:nvPr/>
        </p:nvGrpSpPr>
        <p:grpSpPr>
          <a:xfrm>
            <a:off x="2040450" y="1688463"/>
            <a:ext cx="9768934" cy="2156683"/>
            <a:chOff x="2040450" y="1688463"/>
            <a:chExt cx="9768934" cy="2156683"/>
          </a:xfrm>
        </p:grpSpPr>
        <p:sp>
          <p:nvSpPr>
            <p:cNvPr id="28" name="文本框 27">
              <a:extLst>
                <a:ext uri="{FF2B5EF4-FFF2-40B4-BE49-F238E27FC236}">
                  <a16:creationId xmlns:a16="http://schemas.microsoft.com/office/drawing/2014/main" id="{C5F12093-D07F-FBC3-0A6E-CFA101610A27}"/>
                </a:ext>
              </a:extLst>
            </p:cNvPr>
            <p:cNvSpPr txBox="1"/>
            <p:nvPr/>
          </p:nvSpPr>
          <p:spPr>
            <a:xfrm>
              <a:off x="2040450" y="1688463"/>
              <a:ext cx="3988117" cy="328936"/>
            </a:xfrm>
            <a:prstGeom prst="rect">
              <a:avLst/>
            </a:prstGeom>
            <a:noFill/>
          </p:spPr>
          <p:txBody>
            <a:bodyPr wrap="square">
              <a:spAutoFit/>
            </a:bodyPr>
            <a:lstStyle/>
            <a:p>
              <a:pPr>
                <a:lnSpc>
                  <a:spcPct val="120000"/>
                </a:lnSpc>
              </a:pPr>
              <a:r>
                <a:rPr lang="zh-CN" altLang="en-US" sz="1400" b="1" dirty="0">
                  <a:solidFill>
                    <a:srgbClr val="1F3762"/>
                  </a:solidFill>
                  <a:latin typeface="+mn-ea"/>
                </a:rPr>
                <a:t>利率模型：</a:t>
              </a:r>
              <a:r>
                <a:rPr lang="en-US" altLang="zh-CN" sz="1400" b="1" dirty="0">
                  <a:solidFill>
                    <a:srgbClr val="1F3762"/>
                  </a:solidFill>
                  <a:latin typeface="+mn-ea"/>
                </a:rPr>
                <a:t>Hull and White (1990)</a:t>
              </a:r>
            </a:p>
          </p:txBody>
        </p:sp>
        <p:sp>
          <p:nvSpPr>
            <p:cNvPr id="35" name="文本框 34">
              <a:extLst>
                <a:ext uri="{FF2B5EF4-FFF2-40B4-BE49-F238E27FC236}">
                  <a16:creationId xmlns:a16="http://schemas.microsoft.com/office/drawing/2014/main" id="{4A89A4AC-C9DC-8D31-ECA5-F3BCE1C73197}"/>
                </a:ext>
              </a:extLst>
            </p:cNvPr>
            <p:cNvSpPr txBox="1"/>
            <p:nvPr/>
          </p:nvSpPr>
          <p:spPr>
            <a:xfrm>
              <a:off x="6726846" y="1688463"/>
              <a:ext cx="5082538" cy="328936"/>
            </a:xfrm>
            <a:prstGeom prst="rect">
              <a:avLst/>
            </a:prstGeom>
            <a:noFill/>
          </p:spPr>
          <p:txBody>
            <a:bodyPr wrap="square">
              <a:spAutoFit/>
            </a:bodyPr>
            <a:lstStyle/>
            <a:p>
              <a:pPr>
                <a:lnSpc>
                  <a:spcPct val="120000"/>
                </a:lnSpc>
              </a:pPr>
              <a:r>
                <a:rPr lang="zh-CN" altLang="en-US" sz="1400" b="1" dirty="0">
                  <a:solidFill>
                    <a:srgbClr val="1F3762"/>
                  </a:solidFill>
                  <a:latin typeface="+mn-ea"/>
                </a:rPr>
                <a:t>房價模型：</a:t>
              </a:r>
              <a:r>
                <a:rPr lang="en-US" altLang="zh-CN" sz="1400" b="1" dirty="0">
                  <a:solidFill>
                    <a:srgbClr val="1F3762"/>
                  </a:solidFill>
                  <a:latin typeface="+mn-ea"/>
                </a:rPr>
                <a:t>Cunningham</a:t>
              </a:r>
              <a:r>
                <a:rPr lang="zh-CN" altLang="en-US" sz="1400" b="1" dirty="0">
                  <a:solidFill>
                    <a:srgbClr val="1F3762"/>
                  </a:solidFill>
                  <a:latin typeface="+mn-ea"/>
                </a:rPr>
                <a:t>和</a:t>
              </a:r>
              <a:r>
                <a:rPr lang="en-US" altLang="zh-CN" sz="1400" b="1" dirty="0">
                  <a:solidFill>
                    <a:srgbClr val="1F3762"/>
                  </a:solidFill>
                  <a:latin typeface="+mn-ea"/>
                </a:rPr>
                <a:t>Hendershott</a:t>
              </a:r>
              <a:r>
                <a:rPr lang="zh-CN" altLang="en-US" sz="1400" b="1" dirty="0">
                  <a:solidFill>
                    <a:srgbClr val="1F3762"/>
                  </a:solidFill>
                  <a:latin typeface="+mn-ea"/>
                </a:rPr>
                <a:t>（</a:t>
              </a:r>
              <a:r>
                <a:rPr lang="en-US" altLang="zh-CN" sz="1400" b="1" dirty="0">
                  <a:solidFill>
                    <a:srgbClr val="1F3762"/>
                  </a:solidFill>
                  <a:latin typeface="+mn-ea"/>
                </a:rPr>
                <a:t>1984</a:t>
              </a:r>
              <a:r>
                <a:rPr lang="zh-CN" altLang="en-US" sz="1400" b="1" dirty="0">
                  <a:solidFill>
                    <a:srgbClr val="1F3762"/>
                  </a:solidFill>
                  <a:latin typeface="+mn-ea"/>
                </a:rPr>
                <a:t>）</a:t>
              </a:r>
              <a:endParaRPr lang="en-US" altLang="zh-CN" sz="1400" b="1" dirty="0">
                <a:solidFill>
                  <a:srgbClr val="1F3762"/>
                </a:solidFill>
                <a:latin typeface="+mn-ea"/>
              </a:endParaRPr>
            </a:p>
          </p:txBody>
        </p:sp>
        <mc:AlternateContent xmlns:mc="http://schemas.openxmlformats.org/markup-compatibility/2006" xmlns:a14="http://schemas.microsoft.com/office/drawing/2010/main">
          <mc:Choice Requires="a14">
            <p:sp>
              <p:nvSpPr>
                <p:cNvPr id="56" name="文字方塊 5">
                  <a:extLst>
                    <a:ext uri="{FF2B5EF4-FFF2-40B4-BE49-F238E27FC236}">
                      <a16:creationId xmlns:a16="http://schemas.microsoft.com/office/drawing/2014/main" id="{58F1415F-1EFF-75D5-59FA-6C2A2535D1C2}"/>
                    </a:ext>
                  </a:extLst>
                </p:cNvPr>
                <p:cNvSpPr txBox="1"/>
                <p:nvPr/>
              </p:nvSpPr>
              <p:spPr>
                <a:xfrm>
                  <a:off x="2083073" y="2624747"/>
                  <a:ext cx="3091981" cy="1096967"/>
                </a:xfrm>
                <a:prstGeom prst="rect">
                  <a:avLst/>
                </a:prstGeom>
                <a:noFill/>
              </p:spPr>
              <p:txBody>
                <a:bodyPr wrap="square" rtlCol="0">
                  <a:spAutoFit/>
                </a:bodyPr>
                <a:lstStyle/>
                <a:p>
                  <a:pPr>
                    <a:lnSpc>
                      <a:spcPct val="150000"/>
                    </a:lnSpc>
                  </a:pPr>
                  <a14:m>
                    <m:oMath xmlns:m="http://schemas.openxmlformats.org/officeDocument/2006/math">
                      <m:sSub>
                        <m:sSubPr>
                          <m:ctrlPr>
                            <a:rPr lang="zh-TW" altLang="zh-TW" sz="1000" i="1" kern="0" smtClean="0">
                              <a:solidFill>
                                <a:schemeClr val="tx1"/>
                              </a:solidFill>
                              <a:latin typeface="Cambria Math" panose="02040503050406030204" pitchFamily="18" charset="0"/>
                              <a:cs typeface="CMR10"/>
                            </a:rPr>
                          </m:ctrlPr>
                        </m:sSubPr>
                        <m:e>
                          <m:r>
                            <a:rPr lang="en-US" altLang="zh-TW" sz="1000" kern="0">
                              <a:solidFill>
                                <a:schemeClr val="tx1"/>
                              </a:solidFill>
                              <a:latin typeface="Cambria Math" panose="02040503050406030204" pitchFamily="18" charset="0"/>
                              <a:cs typeface="CMR10"/>
                            </a:rPr>
                            <m:t>𝜃</m:t>
                          </m:r>
                        </m:e>
                        <m:sub>
                          <m:r>
                            <a:rPr lang="en-US" altLang="zh-TW" sz="1000" kern="0">
                              <a:solidFill>
                                <a:schemeClr val="tx1"/>
                              </a:solidFill>
                              <a:latin typeface="Cambria Math" panose="02040503050406030204" pitchFamily="18" charset="0"/>
                              <a:cs typeface="CMR10"/>
                            </a:rPr>
                            <m:t>𝑡</m:t>
                          </m:r>
                        </m:sub>
                      </m:sSub>
                    </m:oMath>
                  </a14:m>
                  <a:r>
                    <a:rPr lang="zh-TW" altLang="en-US" sz="1000" kern="0" dirty="0">
                      <a:solidFill>
                        <a:schemeClr val="tx1"/>
                      </a:solidFill>
                      <a:latin typeface="+mn-ea"/>
                      <a:cs typeface="CMR10"/>
                    </a:rPr>
                    <a:t>：</a:t>
                  </a:r>
                  <a:r>
                    <a:rPr lang="zh-TW" altLang="zh-TW" sz="1000" kern="0" dirty="0">
                      <a:solidFill>
                        <a:schemeClr val="tx1"/>
                      </a:solidFill>
                      <a:latin typeface="+mn-ea"/>
                      <a:cs typeface="CMR10"/>
                    </a:rPr>
                    <a:t>將校準現行利率期限結構</a:t>
                  </a:r>
                  <a:endParaRPr lang="en-US" altLang="zh-TW" sz="1000" kern="0" dirty="0">
                    <a:solidFill>
                      <a:schemeClr val="tx1"/>
                    </a:solidFill>
                    <a:latin typeface="+mn-ea"/>
                    <a:cs typeface="CMR10"/>
                  </a:endParaRPr>
                </a:p>
                <a:p>
                  <a:pPr>
                    <a:lnSpc>
                      <a:spcPct val="150000"/>
                    </a:lnSpc>
                  </a:pPr>
                  <a14:m>
                    <m:oMath xmlns:m="http://schemas.openxmlformats.org/officeDocument/2006/math">
                      <m:r>
                        <a:rPr lang="en-US" altLang="zh-TW" sz="1000" kern="0">
                          <a:solidFill>
                            <a:schemeClr val="tx1"/>
                          </a:solidFill>
                          <a:latin typeface="Cambria Math" panose="02040503050406030204" pitchFamily="18" charset="0"/>
                          <a:cs typeface="CMR10"/>
                        </a:rPr>
                        <m:t>𝛼</m:t>
                      </m:r>
                      <m:r>
                        <a:rPr lang="zh-TW" altLang="en-US" sz="1000" i="1" kern="0">
                          <a:solidFill>
                            <a:schemeClr val="tx1"/>
                          </a:solidFill>
                          <a:latin typeface="Cambria Math" panose="02040503050406030204" pitchFamily="18" charset="0"/>
                          <a:cs typeface="CMR10"/>
                        </a:rPr>
                        <m:t>：</m:t>
                      </m:r>
                    </m:oMath>
                  </a14:m>
                  <a:r>
                    <a:rPr lang="zh-TW" altLang="zh-TW" sz="1000" kern="0" dirty="0">
                      <a:solidFill>
                        <a:schemeClr val="tx1"/>
                      </a:solidFill>
                      <a:latin typeface="+mn-ea"/>
                      <a:cs typeface="CMR10"/>
                    </a:rPr>
                    <a:t>短期利率</a:t>
                  </a:r>
                  <a14:m>
                    <m:oMath xmlns:m="http://schemas.openxmlformats.org/officeDocument/2006/math">
                      <m:r>
                        <a:rPr lang="zh-TW" altLang="zh-TW" sz="1000" kern="0" smtClean="0">
                          <a:solidFill>
                            <a:schemeClr val="tx1"/>
                          </a:solidFill>
                          <a:latin typeface="Cambria Math" panose="02040503050406030204" pitchFamily="18" charset="0"/>
                          <a:cs typeface="CMR10"/>
                        </a:rPr>
                        <m:t> </m:t>
                      </m:r>
                      <m:sSub>
                        <m:sSubPr>
                          <m:ctrlPr>
                            <a:rPr lang="zh-TW" altLang="zh-TW" sz="1000" i="1" kern="0">
                              <a:solidFill>
                                <a:schemeClr val="tx1"/>
                              </a:solidFill>
                              <a:latin typeface="Cambria Math" panose="02040503050406030204" pitchFamily="18" charset="0"/>
                              <a:cs typeface="CMR10"/>
                            </a:rPr>
                          </m:ctrlPr>
                        </m:sSubPr>
                        <m:e>
                          <m:r>
                            <a:rPr lang="en-US" altLang="zh-TW" sz="1000" kern="0">
                              <a:solidFill>
                                <a:schemeClr val="tx1"/>
                              </a:solidFill>
                              <a:latin typeface="Cambria Math" panose="02040503050406030204" pitchFamily="18" charset="0"/>
                              <a:cs typeface="CMR10"/>
                            </a:rPr>
                            <m:t>𝑟</m:t>
                          </m:r>
                        </m:e>
                        <m:sub>
                          <m:r>
                            <a:rPr lang="en-US" altLang="zh-TW" sz="1000" kern="0">
                              <a:solidFill>
                                <a:schemeClr val="tx1"/>
                              </a:solidFill>
                              <a:latin typeface="Cambria Math" panose="02040503050406030204" pitchFamily="18" charset="0"/>
                              <a:cs typeface="CMR10"/>
                            </a:rPr>
                            <m:t>𝑡</m:t>
                          </m:r>
                        </m:sub>
                      </m:sSub>
                      <m:r>
                        <a:rPr lang="en-US" altLang="zh-TW" sz="1000" kern="0" smtClean="0">
                          <a:solidFill>
                            <a:schemeClr val="tx1"/>
                          </a:solidFill>
                          <a:latin typeface="Cambria Math" panose="02040503050406030204" pitchFamily="18" charset="0"/>
                          <a:cs typeface="CMR10"/>
                        </a:rPr>
                        <m:t> </m:t>
                      </m:r>
                    </m:oMath>
                  </a14:m>
                  <a:r>
                    <a:rPr lang="zh-TW" altLang="zh-TW" sz="1000" kern="0" dirty="0">
                      <a:solidFill>
                        <a:schemeClr val="tx1"/>
                      </a:solidFill>
                      <a:latin typeface="+mn-ea"/>
                      <a:cs typeface="CMR10"/>
                    </a:rPr>
                    <a:t>恢復到 </a:t>
                  </a:r>
                  <a14:m>
                    <m:oMath xmlns:m="http://schemas.openxmlformats.org/officeDocument/2006/math">
                      <m:f>
                        <m:fPr>
                          <m:ctrlPr>
                            <a:rPr lang="zh-TW" altLang="zh-TW" sz="1000" i="1" kern="0">
                              <a:solidFill>
                                <a:schemeClr val="tx1"/>
                              </a:solidFill>
                              <a:latin typeface="Cambria Math" panose="02040503050406030204" pitchFamily="18" charset="0"/>
                              <a:cs typeface="CMR10"/>
                            </a:rPr>
                          </m:ctrlPr>
                        </m:fPr>
                        <m:num>
                          <m:sSub>
                            <m:sSubPr>
                              <m:ctrlPr>
                                <a:rPr lang="zh-TW" altLang="zh-TW" sz="1000" i="1" kern="0">
                                  <a:solidFill>
                                    <a:schemeClr val="tx1"/>
                                  </a:solidFill>
                                  <a:latin typeface="Cambria Math" panose="02040503050406030204" pitchFamily="18" charset="0"/>
                                  <a:cs typeface="CMR10"/>
                                </a:rPr>
                              </m:ctrlPr>
                            </m:sSubPr>
                            <m:e>
                              <m:r>
                                <a:rPr lang="en-US" altLang="zh-TW" sz="1000" kern="0">
                                  <a:solidFill>
                                    <a:schemeClr val="tx1"/>
                                  </a:solidFill>
                                  <a:latin typeface="Cambria Math" panose="02040503050406030204" pitchFamily="18" charset="0"/>
                                  <a:cs typeface="CMR10"/>
                                </a:rPr>
                                <m:t>𝜃</m:t>
                              </m:r>
                            </m:e>
                            <m:sub>
                              <m:r>
                                <a:rPr lang="en-US" altLang="zh-TW" sz="1000" kern="0">
                                  <a:solidFill>
                                    <a:schemeClr val="tx1"/>
                                  </a:solidFill>
                                  <a:latin typeface="Cambria Math" panose="02040503050406030204" pitchFamily="18" charset="0"/>
                                  <a:cs typeface="CMR10"/>
                                </a:rPr>
                                <m:t>𝑡</m:t>
                              </m:r>
                            </m:sub>
                          </m:sSub>
                        </m:num>
                        <m:den>
                          <m:r>
                            <a:rPr lang="en-US" altLang="zh-TW" sz="1000" i="1" kern="0">
                              <a:solidFill>
                                <a:schemeClr val="tx1"/>
                              </a:solidFill>
                              <a:latin typeface="Cambria Math" panose="02040503050406030204" pitchFamily="18" charset="0"/>
                              <a:cs typeface="CMR10"/>
                            </a:rPr>
                            <m:t>𝛼</m:t>
                          </m:r>
                        </m:den>
                      </m:f>
                    </m:oMath>
                  </a14:m>
                  <a:r>
                    <a:rPr lang="en-US" altLang="zh-TW" sz="1000" kern="0" dirty="0">
                      <a:solidFill>
                        <a:schemeClr val="tx1"/>
                      </a:solidFill>
                      <a:latin typeface="+mn-ea"/>
                      <a:cs typeface="CMR10"/>
                    </a:rPr>
                    <a:t> </a:t>
                  </a:r>
                  <a:r>
                    <a:rPr lang="zh-TW" altLang="zh-TW" sz="1000" kern="0" dirty="0">
                      <a:solidFill>
                        <a:schemeClr val="tx1"/>
                      </a:solidFill>
                      <a:latin typeface="+mn-ea"/>
                      <a:cs typeface="CMR10"/>
                    </a:rPr>
                    <a:t>的平均回復率</a:t>
                  </a:r>
                  <a:endParaRPr lang="en-US" altLang="zh-TW" sz="1000" kern="0" dirty="0">
                    <a:solidFill>
                      <a:schemeClr val="tx1"/>
                    </a:solidFill>
                    <a:latin typeface="+mn-ea"/>
                    <a:cs typeface="CMR10"/>
                  </a:endParaRPr>
                </a:p>
                <a:p>
                  <a:pPr>
                    <a:lnSpc>
                      <a:spcPct val="150000"/>
                    </a:lnSpc>
                  </a:pPr>
                  <a14:m>
                    <m:oMath xmlns:m="http://schemas.openxmlformats.org/officeDocument/2006/math">
                      <m:sSub>
                        <m:sSubPr>
                          <m:ctrlPr>
                            <a:rPr lang="zh-TW" altLang="zh-TW" sz="1000" i="1" kern="0">
                              <a:solidFill>
                                <a:schemeClr val="tx1"/>
                              </a:solidFill>
                              <a:latin typeface="Cambria Math" panose="02040503050406030204" pitchFamily="18" charset="0"/>
                              <a:cs typeface="CMR10"/>
                            </a:rPr>
                          </m:ctrlPr>
                        </m:sSubPr>
                        <m:e>
                          <m:r>
                            <a:rPr lang="en-US" altLang="zh-TW" sz="1000" kern="0">
                              <a:solidFill>
                                <a:schemeClr val="tx1"/>
                              </a:solidFill>
                              <a:latin typeface="Cambria Math" panose="02040503050406030204" pitchFamily="18" charset="0"/>
                              <a:cs typeface="CMR10"/>
                            </a:rPr>
                            <m:t>𝜎</m:t>
                          </m:r>
                        </m:e>
                        <m:sub>
                          <m:r>
                            <a:rPr lang="en-US" altLang="zh-TW" sz="1000" kern="0">
                              <a:solidFill>
                                <a:schemeClr val="tx1"/>
                              </a:solidFill>
                              <a:latin typeface="Cambria Math" panose="02040503050406030204" pitchFamily="18" charset="0"/>
                              <a:cs typeface="CMR10"/>
                            </a:rPr>
                            <m:t>𝑟</m:t>
                          </m:r>
                        </m:sub>
                      </m:sSub>
                      <m:r>
                        <a:rPr lang="zh-TW" altLang="en-US" sz="1000" i="1" kern="0">
                          <a:solidFill>
                            <a:schemeClr val="tx1"/>
                          </a:solidFill>
                          <a:latin typeface="Cambria Math" panose="02040503050406030204" pitchFamily="18" charset="0"/>
                          <a:cs typeface="CMR10"/>
                        </a:rPr>
                        <m:t>：</m:t>
                      </m:r>
                    </m:oMath>
                  </a14:m>
                  <a:r>
                    <a:rPr lang="zh-TW" altLang="zh-TW" sz="1000" kern="0" dirty="0">
                      <a:solidFill>
                        <a:schemeClr val="tx1"/>
                      </a:solidFill>
                      <a:latin typeface="+mn-ea"/>
                      <a:cs typeface="CMR10"/>
                    </a:rPr>
                    <a:t>短期利率的暫態波動率</a:t>
                  </a:r>
                  <a:endParaRPr lang="en-US" altLang="zh-TW" sz="1000" kern="0" dirty="0">
                    <a:solidFill>
                      <a:schemeClr val="tx1"/>
                    </a:solidFill>
                    <a:latin typeface="+mn-ea"/>
                    <a:cs typeface="CMR10"/>
                  </a:endParaRPr>
                </a:p>
                <a:p>
                  <a:pPr>
                    <a:lnSpc>
                      <a:spcPct val="150000"/>
                    </a:lnSpc>
                  </a:pPr>
                  <a14:m>
                    <m:oMath xmlns:m="http://schemas.openxmlformats.org/officeDocument/2006/math">
                      <m:sSubSup>
                        <m:sSubSupPr>
                          <m:ctrlPr>
                            <a:rPr lang="zh-TW" altLang="zh-TW" sz="1000" i="1" kern="0">
                              <a:solidFill>
                                <a:schemeClr val="tx1"/>
                              </a:solidFill>
                              <a:latin typeface="Cambria Math" panose="02040503050406030204" pitchFamily="18" charset="0"/>
                              <a:cs typeface="CMR10"/>
                            </a:rPr>
                          </m:ctrlPr>
                        </m:sSubSupPr>
                        <m:e>
                          <m:r>
                            <a:rPr lang="en-US" altLang="zh-TW" sz="1000" kern="0">
                              <a:solidFill>
                                <a:schemeClr val="tx1"/>
                              </a:solidFill>
                              <a:latin typeface="Cambria Math" panose="02040503050406030204" pitchFamily="18" charset="0"/>
                              <a:cs typeface="CMR10"/>
                            </a:rPr>
                            <m:t>𝐵</m:t>
                          </m:r>
                        </m:e>
                        <m:sub>
                          <m:r>
                            <a:rPr lang="en-US" altLang="zh-TW" sz="1000" kern="0">
                              <a:solidFill>
                                <a:schemeClr val="tx1"/>
                              </a:solidFill>
                              <a:latin typeface="Cambria Math" panose="02040503050406030204" pitchFamily="18" charset="0"/>
                              <a:cs typeface="CMR10"/>
                            </a:rPr>
                            <m:t>𝑡</m:t>
                          </m:r>
                        </m:sub>
                        <m:sup>
                          <m:r>
                            <a:rPr lang="en-US" altLang="zh-TW" sz="1000" kern="0">
                              <a:solidFill>
                                <a:schemeClr val="tx1"/>
                              </a:solidFill>
                              <a:latin typeface="Cambria Math" panose="02040503050406030204" pitchFamily="18" charset="0"/>
                              <a:cs typeface="CMR10"/>
                            </a:rPr>
                            <m:t>2</m:t>
                          </m:r>
                        </m:sup>
                      </m:sSubSup>
                      <m:r>
                        <a:rPr lang="zh-TW" altLang="en-US" sz="1000" i="1" kern="0">
                          <a:solidFill>
                            <a:schemeClr val="tx1"/>
                          </a:solidFill>
                          <a:latin typeface="Cambria Math" panose="02040503050406030204" pitchFamily="18" charset="0"/>
                          <a:cs typeface="CMR10"/>
                        </a:rPr>
                        <m:t>：</m:t>
                      </m:r>
                    </m:oMath>
                  </a14:m>
                  <a:r>
                    <a:rPr lang="zh-TW" altLang="zh-TW" sz="1000" kern="0" dirty="0">
                      <a:solidFill>
                        <a:schemeClr val="tx1"/>
                      </a:solidFill>
                      <a:latin typeface="+mn-ea"/>
                      <a:cs typeface="CMR10"/>
                    </a:rPr>
                    <a:t>標準布朗運動</a:t>
                  </a:r>
                  <a:endParaRPr lang="en-US" altLang="zh-TW" sz="1000" kern="0" dirty="0">
                    <a:solidFill>
                      <a:schemeClr val="tx1"/>
                    </a:solidFill>
                    <a:latin typeface="+mn-ea"/>
                    <a:cs typeface="CMR10"/>
                  </a:endParaRPr>
                </a:p>
              </p:txBody>
            </p:sp>
          </mc:Choice>
          <mc:Fallback xmlns="">
            <p:sp>
              <p:nvSpPr>
                <p:cNvPr id="56" name="文字方塊 5">
                  <a:extLst>
                    <a:ext uri="{FF2B5EF4-FFF2-40B4-BE49-F238E27FC236}">
                      <a16:creationId xmlns:a16="http://schemas.microsoft.com/office/drawing/2014/main" id="{58F1415F-1EFF-75D5-59FA-6C2A2535D1C2}"/>
                    </a:ext>
                  </a:extLst>
                </p:cNvPr>
                <p:cNvSpPr txBox="1">
                  <a:spLocks noRot="1" noChangeAspect="1" noMove="1" noResize="1" noEditPoints="1" noAdjustHandles="1" noChangeArrowheads="1" noChangeShapeType="1" noTextEdit="1"/>
                </p:cNvSpPr>
                <p:nvPr/>
              </p:nvSpPr>
              <p:spPr>
                <a:xfrm>
                  <a:off x="2083073" y="2624747"/>
                  <a:ext cx="3091981" cy="1096967"/>
                </a:xfrm>
                <a:prstGeom prst="rect">
                  <a:avLst/>
                </a:prstGeom>
                <a:blipFill>
                  <a:blip r:embed="rId5"/>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字方塊 3">
                  <a:extLst>
                    <a:ext uri="{FF2B5EF4-FFF2-40B4-BE49-F238E27FC236}">
                      <a16:creationId xmlns:a16="http://schemas.microsoft.com/office/drawing/2014/main" id="{0ECD3735-D6A8-70B9-2D5A-97E31E043896}"/>
                    </a:ext>
                  </a:extLst>
                </p:cNvPr>
                <p:cNvSpPr txBox="1"/>
                <p:nvPr/>
              </p:nvSpPr>
              <p:spPr>
                <a:xfrm>
                  <a:off x="2047874" y="2038370"/>
                  <a:ext cx="2459437" cy="3091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400" kern="0" dirty="0">
                            <a:latin typeface="Cambria Math" panose="02040503050406030204" pitchFamily="18" charset="0"/>
                          </a:rPr>
                          <m:t>𝑑</m:t>
                        </m:r>
                        <m:sSub>
                          <m:sSubPr>
                            <m:ctrlPr>
                              <a:rPr lang="en-US" altLang="zh-TW" sz="1400" i="1" kern="0" dirty="0">
                                <a:latin typeface="Cambria Math" panose="02040503050406030204" pitchFamily="18" charset="0"/>
                              </a:rPr>
                            </m:ctrlPr>
                          </m:sSubPr>
                          <m:e>
                            <m:r>
                              <a:rPr lang="en-US" altLang="zh-TW" sz="1400" kern="0" dirty="0">
                                <a:latin typeface="Cambria Math" panose="02040503050406030204" pitchFamily="18" charset="0"/>
                              </a:rPr>
                              <m:t>𝑟</m:t>
                            </m:r>
                          </m:e>
                          <m:sub>
                            <m:r>
                              <a:rPr lang="en-US" altLang="zh-TW" sz="1400" kern="0" dirty="0">
                                <a:latin typeface="Cambria Math" panose="02040503050406030204" pitchFamily="18" charset="0"/>
                              </a:rPr>
                              <m:t>𝑡</m:t>
                            </m:r>
                          </m:sub>
                        </m:sSub>
                        <m:r>
                          <a:rPr lang="en-US" altLang="zh-TW" sz="1400" kern="0" dirty="0">
                            <a:latin typeface="Cambria Math" panose="02040503050406030204" pitchFamily="18" charset="0"/>
                          </a:rPr>
                          <m:t>=</m:t>
                        </m:r>
                        <m:d>
                          <m:dPr>
                            <m:ctrlPr>
                              <a:rPr lang="en-US" altLang="zh-TW" sz="1400" i="1" kern="0" dirty="0">
                                <a:latin typeface="Cambria Math" panose="02040503050406030204" pitchFamily="18" charset="0"/>
                              </a:rPr>
                            </m:ctrlPr>
                          </m:dPr>
                          <m:e>
                            <m:sSub>
                              <m:sSubPr>
                                <m:ctrlPr>
                                  <a:rPr lang="en-US" altLang="zh-TW" sz="1400" i="1" kern="0" dirty="0">
                                    <a:latin typeface="Cambria Math" panose="02040503050406030204" pitchFamily="18" charset="0"/>
                                  </a:rPr>
                                </m:ctrlPr>
                              </m:sSubPr>
                              <m:e>
                                <m:r>
                                  <a:rPr lang="en-US" altLang="zh-TW" sz="1400" kern="0" dirty="0">
                                    <a:latin typeface="Cambria Math" panose="02040503050406030204" pitchFamily="18" charset="0"/>
                                  </a:rPr>
                                  <m:t>𝜃</m:t>
                                </m:r>
                              </m:e>
                              <m:sub>
                                <m:r>
                                  <a:rPr lang="en-US" altLang="zh-TW" sz="1400" kern="0" dirty="0">
                                    <a:latin typeface="Cambria Math" panose="02040503050406030204" pitchFamily="18" charset="0"/>
                                  </a:rPr>
                                  <m:t>𝑡</m:t>
                                </m:r>
                              </m:sub>
                            </m:sSub>
                            <m:r>
                              <a:rPr lang="en-US" altLang="zh-TW" sz="1400" kern="0" dirty="0">
                                <a:latin typeface="Cambria Math" panose="02040503050406030204" pitchFamily="18" charset="0"/>
                              </a:rPr>
                              <m:t>−</m:t>
                            </m:r>
                            <m:r>
                              <a:rPr lang="en-US" altLang="zh-TW" sz="1400" kern="0" dirty="0">
                                <a:latin typeface="Cambria Math" panose="02040503050406030204" pitchFamily="18" charset="0"/>
                              </a:rPr>
                              <m:t>𝛼</m:t>
                            </m:r>
                            <m:sSub>
                              <m:sSubPr>
                                <m:ctrlPr>
                                  <a:rPr lang="en-US" altLang="zh-TW" sz="1400" i="1" kern="0" dirty="0">
                                    <a:latin typeface="Cambria Math" panose="02040503050406030204" pitchFamily="18" charset="0"/>
                                  </a:rPr>
                                </m:ctrlPr>
                              </m:sSubPr>
                              <m:e>
                                <m:r>
                                  <a:rPr lang="en-US" altLang="zh-TW" sz="1400" kern="0" dirty="0">
                                    <a:latin typeface="Cambria Math" panose="02040503050406030204" pitchFamily="18" charset="0"/>
                                  </a:rPr>
                                  <m:t>𝑟</m:t>
                                </m:r>
                              </m:e>
                              <m:sub>
                                <m:r>
                                  <a:rPr lang="en-US" altLang="zh-TW" sz="1400" kern="0" dirty="0">
                                    <a:latin typeface="Cambria Math" panose="02040503050406030204" pitchFamily="18" charset="0"/>
                                  </a:rPr>
                                  <m:t>𝑡</m:t>
                                </m:r>
                              </m:sub>
                            </m:sSub>
                          </m:e>
                        </m:d>
                        <m:r>
                          <a:rPr lang="en-US" altLang="zh-TW" sz="1400" kern="0" dirty="0">
                            <a:latin typeface="Cambria Math" panose="02040503050406030204" pitchFamily="18" charset="0"/>
                          </a:rPr>
                          <m:t>𝑑𝑡</m:t>
                        </m:r>
                        <m:r>
                          <a:rPr lang="en-US" altLang="zh-TW" sz="1400" kern="0" dirty="0">
                            <a:latin typeface="Cambria Math" panose="02040503050406030204" pitchFamily="18" charset="0"/>
                          </a:rPr>
                          <m:t>+</m:t>
                        </m:r>
                        <m:sSub>
                          <m:sSubPr>
                            <m:ctrlPr>
                              <a:rPr lang="en-US" altLang="zh-TW" sz="1400" i="1" kern="0" dirty="0">
                                <a:latin typeface="Cambria Math" panose="02040503050406030204" pitchFamily="18" charset="0"/>
                              </a:rPr>
                            </m:ctrlPr>
                          </m:sSubPr>
                          <m:e>
                            <m:r>
                              <a:rPr lang="en-US" altLang="zh-TW" sz="1400" kern="0" dirty="0">
                                <a:latin typeface="Cambria Math" panose="02040503050406030204" pitchFamily="18" charset="0"/>
                              </a:rPr>
                              <m:t>𝜎</m:t>
                            </m:r>
                          </m:e>
                          <m:sub>
                            <m:r>
                              <a:rPr lang="en-US" altLang="zh-TW" sz="1400" kern="0" dirty="0">
                                <a:latin typeface="Cambria Math" panose="02040503050406030204" pitchFamily="18" charset="0"/>
                              </a:rPr>
                              <m:t>𝑟</m:t>
                            </m:r>
                          </m:sub>
                        </m:sSub>
                        <m:r>
                          <a:rPr lang="en-US" altLang="zh-TW" sz="1400" kern="0" dirty="0">
                            <a:latin typeface="Cambria Math" panose="02040503050406030204" pitchFamily="18" charset="0"/>
                          </a:rPr>
                          <m:t>𝑑</m:t>
                        </m:r>
                        <m:sSubSup>
                          <m:sSubSupPr>
                            <m:ctrlPr>
                              <a:rPr lang="en-US" altLang="zh-TW" sz="1400" i="1" kern="0" dirty="0">
                                <a:latin typeface="Cambria Math" panose="02040503050406030204" pitchFamily="18" charset="0"/>
                              </a:rPr>
                            </m:ctrlPr>
                          </m:sSubSupPr>
                          <m:e>
                            <m:r>
                              <a:rPr lang="en-US" altLang="zh-TW" sz="1400" kern="0" dirty="0">
                                <a:latin typeface="Cambria Math" panose="02040503050406030204" pitchFamily="18" charset="0"/>
                              </a:rPr>
                              <m:t>𝐵</m:t>
                            </m:r>
                          </m:e>
                          <m:sub>
                            <m:r>
                              <a:rPr lang="en-US" altLang="zh-TW" sz="1400" kern="0" dirty="0">
                                <a:latin typeface="Cambria Math" panose="02040503050406030204" pitchFamily="18" charset="0"/>
                              </a:rPr>
                              <m:t>𝑡</m:t>
                            </m:r>
                          </m:sub>
                          <m:sup>
                            <m:r>
                              <a:rPr lang="en-US" altLang="zh-TW" sz="1400" kern="0" dirty="0">
                                <a:latin typeface="Cambria Math" panose="02040503050406030204" pitchFamily="18" charset="0"/>
                              </a:rPr>
                              <m:t>2</m:t>
                            </m:r>
                          </m:sup>
                        </m:sSubSup>
                      </m:oMath>
                    </m:oMathPara>
                  </a14:m>
                  <a:endParaRPr lang="zh-TW" altLang="en-US" sz="1400" dirty="0"/>
                </a:p>
              </p:txBody>
            </p:sp>
          </mc:Choice>
          <mc:Fallback xmlns="">
            <p:sp>
              <p:nvSpPr>
                <p:cNvPr id="57" name="文字方塊 3">
                  <a:extLst>
                    <a:ext uri="{FF2B5EF4-FFF2-40B4-BE49-F238E27FC236}">
                      <a16:creationId xmlns:a16="http://schemas.microsoft.com/office/drawing/2014/main" id="{0ECD3735-D6A8-70B9-2D5A-97E31E043896}"/>
                    </a:ext>
                  </a:extLst>
                </p:cNvPr>
                <p:cNvSpPr txBox="1">
                  <a:spLocks noRot="1" noChangeAspect="1" noMove="1" noResize="1" noEditPoints="1" noAdjustHandles="1" noChangeArrowheads="1" noChangeShapeType="1" noTextEdit="1"/>
                </p:cNvSpPr>
                <p:nvPr/>
              </p:nvSpPr>
              <p:spPr>
                <a:xfrm>
                  <a:off x="2047874" y="2038370"/>
                  <a:ext cx="2459437" cy="30918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字方塊 6">
                  <a:extLst>
                    <a:ext uri="{FF2B5EF4-FFF2-40B4-BE49-F238E27FC236}">
                      <a16:creationId xmlns:a16="http://schemas.microsoft.com/office/drawing/2014/main" id="{6511D112-64C3-36CF-809D-63625FE7BFD7}"/>
                    </a:ext>
                  </a:extLst>
                </p:cNvPr>
                <p:cNvSpPr txBox="1"/>
                <p:nvPr/>
              </p:nvSpPr>
              <p:spPr>
                <a:xfrm>
                  <a:off x="6795565" y="2019320"/>
                  <a:ext cx="2920928" cy="5841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400" kern="0">
                            <a:solidFill>
                              <a:prstClr val="black"/>
                            </a:solidFill>
                            <a:latin typeface="Cambria Math" panose="02040503050406030204" pitchFamily="18" charset="0"/>
                            <a:ea typeface="+mj-ea"/>
                            <a:cs typeface="CMR10"/>
                          </a:rPr>
                          <m:t>𝑑𝑙𝑛</m:t>
                        </m:r>
                        <m:sSub>
                          <m:sSubPr>
                            <m:ctrlPr>
                              <a:rPr lang="en-US" altLang="zh-TW" sz="1400" i="1" kern="0">
                                <a:solidFill>
                                  <a:prstClr val="black"/>
                                </a:solidFill>
                                <a:latin typeface="Cambria Math" panose="02040503050406030204" pitchFamily="18" charset="0"/>
                                <a:ea typeface="+mj-ea"/>
                                <a:cs typeface="CMR10"/>
                              </a:rPr>
                            </m:ctrlPr>
                          </m:sSubPr>
                          <m:e>
                            <m:r>
                              <a:rPr lang="en-US" altLang="zh-TW" sz="1400" kern="0">
                                <a:solidFill>
                                  <a:prstClr val="black"/>
                                </a:solidFill>
                                <a:latin typeface="Cambria Math" panose="02040503050406030204" pitchFamily="18" charset="0"/>
                                <a:ea typeface="+mj-ea"/>
                                <a:cs typeface="CMR10"/>
                              </a:rPr>
                              <m:t>𝐻</m:t>
                            </m:r>
                          </m:e>
                          <m:sub>
                            <m:r>
                              <a:rPr lang="en-US" altLang="zh-TW" sz="1400" kern="0">
                                <a:solidFill>
                                  <a:prstClr val="black"/>
                                </a:solidFill>
                                <a:latin typeface="Cambria Math" panose="02040503050406030204" pitchFamily="18" charset="0"/>
                                <a:ea typeface="+mj-ea"/>
                                <a:cs typeface="CMR10"/>
                              </a:rPr>
                              <m:t>𝑡</m:t>
                            </m:r>
                          </m:sub>
                        </m:sSub>
                        <m:r>
                          <a:rPr lang="en-US" altLang="zh-TW" sz="1400" kern="0">
                            <a:solidFill>
                              <a:prstClr val="black"/>
                            </a:solidFill>
                            <a:latin typeface="Cambria Math" panose="02040503050406030204" pitchFamily="18" charset="0"/>
                            <a:ea typeface="+mj-ea"/>
                            <a:cs typeface="CMR10"/>
                          </a:rPr>
                          <m:t>=</m:t>
                        </m:r>
                        <m:d>
                          <m:dPr>
                            <m:ctrlPr>
                              <a:rPr lang="en-US" altLang="zh-TW" sz="1400" i="1" kern="0">
                                <a:solidFill>
                                  <a:prstClr val="black"/>
                                </a:solidFill>
                                <a:latin typeface="Cambria Math" panose="02040503050406030204" pitchFamily="18" charset="0"/>
                                <a:ea typeface="+mj-ea"/>
                                <a:cs typeface="CMR10"/>
                              </a:rPr>
                            </m:ctrlPr>
                          </m:dPr>
                          <m:e>
                            <m:sSub>
                              <m:sSubPr>
                                <m:ctrlPr>
                                  <a:rPr lang="en-US" altLang="zh-TW" sz="1400" i="1" kern="0">
                                    <a:solidFill>
                                      <a:prstClr val="black"/>
                                    </a:solidFill>
                                    <a:latin typeface="Cambria Math" panose="02040503050406030204" pitchFamily="18" charset="0"/>
                                    <a:ea typeface="+mj-ea"/>
                                    <a:cs typeface="CMR10"/>
                                  </a:rPr>
                                </m:ctrlPr>
                              </m:sSubPr>
                              <m:e>
                                <m:r>
                                  <a:rPr lang="en-US" altLang="zh-TW" sz="1400" kern="0">
                                    <a:solidFill>
                                      <a:prstClr val="black"/>
                                    </a:solidFill>
                                    <a:latin typeface="Cambria Math" panose="02040503050406030204" pitchFamily="18" charset="0"/>
                                    <a:ea typeface="+mj-ea"/>
                                    <a:cs typeface="CMR10"/>
                                  </a:rPr>
                                  <m:t>𝑟</m:t>
                                </m:r>
                              </m:e>
                              <m:sub>
                                <m:r>
                                  <a:rPr lang="en-US" altLang="zh-TW" sz="1400" kern="0">
                                    <a:solidFill>
                                      <a:prstClr val="black"/>
                                    </a:solidFill>
                                    <a:latin typeface="Cambria Math" panose="02040503050406030204" pitchFamily="18" charset="0"/>
                                    <a:ea typeface="+mj-ea"/>
                                    <a:cs typeface="CMR10"/>
                                  </a:rPr>
                                  <m:t>𝑡</m:t>
                                </m:r>
                              </m:sub>
                            </m:sSub>
                            <m:r>
                              <a:rPr lang="en-US" altLang="zh-TW" sz="1400" kern="0">
                                <a:solidFill>
                                  <a:prstClr val="black"/>
                                </a:solidFill>
                                <a:latin typeface="Cambria Math" panose="02040503050406030204" pitchFamily="18" charset="0"/>
                                <a:ea typeface="+mj-ea"/>
                                <a:cs typeface="CMR10"/>
                              </a:rPr>
                              <m:t>−</m:t>
                            </m:r>
                            <m:r>
                              <a:rPr lang="zh-TW" altLang="en-US" sz="1400" kern="0">
                                <a:solidFill>
                                  <a:prstClr val="black"/>
                                </a:solidFill>
                                <a:latin typeface="Cambria Math" panose="02040503050406030204" pitchFamily="18" charset="0"/>
                                <a:ea typeface="+mj-ea"/>
                                <a:cs typeface="CMR10"/>
                              </a:rPr>
                              <m:t>𝛿</m:t>
                            </m:r>
                            <m:r>
                              <a:rPr lang="en-US" altLang="zh-TW" sz="1400" kern="0">
                                <a:solidFill>
                                  <a:prstClr val="black"/>
                                </a:solidFill>
                                <a:latin typeface="Cambria Math" panose="02040503050406030204" pitchFamily="18" charset="0"/>
                                <a:ea typeface="+mj-ea"/>
                                <a:cs typeface="CMR10"/>
                              </a:rPr>
                              <m:t>−</m:t>
                            </m:r>
                            <m:f>
                              <m:fPr>
                                <m:ctrlPr>
                                  <a:rPr lang="en-US" altLang="zh-TW" sz="1400" i="1" kern="0">
                                    <a:solidFill>
                                      <a:prstClr val="black"/>
                                    </a:solidFill>
                                    <a:latin typeface="Cambria Math" panose="02040503050406030204" pitchFamily="18" charset="0"/>
                                    <a:ea typeface="+mj-ea"/>
                                    <a:cs typeface="CMR10"/>
                                  </a:rPr>
                                </m:ctrlPr>
                              </m:fPr>
                              <m:num>
                                <m:sSubSup>
                                  <m:sSubSupPr>
                                    <m:ctrlPr>
                                      <a:rPr lang="en-US" altLang="zh-TW" sz="1400" i="1" kern="0">
                                        <a:solidFill>
                                          <a:prstClr val="black"/>
                                        </a:solidFill>
                                        <a:latin typeface="Cambria Math" panose="02040503050406030204" pitchFamily="18" charset="0"/>
                                        <a:ea typeface="+mj-ea"/>
                                        <a:cs typeface="CMR10"/>
                                      </a:rPr>
                                    </m:ctrlPr>
                                  </m:sSubSupPr>
                                  <m:e>
                                    <m:r>
                                      <a:rPr lang="en-US" altLang="zh-TW" sz="1400" kern="0">
                                        <a:solidFill>
                                          <a:prstClr val="black"/>
                                        </a:solidFill>
                                        <a:latin typeface="Cambria Math" panose="02040503050406030204" pitchFamily="18" charset="0"/>
                                        <a:ea typeface="+mj-ea"/>
                                        <a:cs typeface="CMR10"/>
                                      </a:rPr>
                                      <m:t>𝜎</m:t>
                                    </m:r>
                                  </m:e>
                                  <m:sub>
                                    <m:r>
                                      <a:rPr lang="en-US" altLang="zh-TW" sz="1400" kern="0">
                                        <a:solidFill>
                                          <a:prstClr val="black"/>
                                        </a:solidFill>
                                        <a:latin typeface="Cambria Math" panose="02040503050406030204" pitchFamily="18" charset="0"/>
                                        <a:ea typeface="+mj-ea"/>
                                        <a:cs typeface="CMR10"/>
                                      </a:rPr>
                                      <m:t>𝐻</m:t>
                                    </m:r>
                                  </m:sub>
                                  <m:sup>
                                    <m:r>
                                      <a:rPr lang="en-US" altLang="zh-TW" sz="1400" kern="0">
                                        <a:solidFill>
                                          <a:prstClr val="black"/>
                                        </a:solidFill>
                                        <a:latin typeface="Cambria Math" panose="02040503050406030204" pitchFamily="18" charset="0"/>
                                        <a:ea typeface="+mj-ea"/>
                                        <a:cs typeface="CMR10"/>
                                      </a:rPr>
                                      <m:t>2</m:t>
                                    </m:r>
                                  </m:sup>
                                </m:sSubSup>
                              </m:num>
                              <m:den>
                                <m:r>
                                  <a:rPr lang="en-US" altLang="zh-TW" sz="1400" kern="0">
                                    <a:solidFill>
                                      <a:prstClr val="black"/>
                                    </a:solidFill>
                                    <a:latin typeface="Cambria Math" panose="02040503050406030204" pitchFamily="18" charset="0"/>
                                    <a:ea typeface="+mj-ea"/>
                                    <a:cs typeface="CMR10"/>
                                  </a:rPr>
                                  <m:t>2</m:t>
                                </m:r>
                              </m:den>
                            </m:f>
                          </m:e>
                        </m:d>
                        <m:r>
                          <m:rPr>
                            <m:sty m:val="p"/>
                          </m:rPr>
                          <a:rPr lang="en-US" altLang="zh-CN" sz="1400" i="1" kern="0">
                            <a:solidFill>
                              <a:prstClr val="black"/>
                            </a:solidFill>
                            <a:latin typeface="Cambria Math" panose="02040503050406030204" pitchFamily="18" charset="0"/>
                            <a:ea typeface="+mj-ea"/>
                            <a:cs typeface="CMR10"/>
                          </a:rPr>
                          <m:t>dt</m:t>
                        </m:r>
                        <m:r>
                          <a:rPr lang="en-US" altLang="zh-TW" sz="1400" kern="0">
                            <a:solidFill>
                              <a:prstClr val="black"/>
                            </a:solidFill>
                            <a:latin typeface="Cambria Math" panose="02040503050406030204" pitchFamily="18" charset="0"/>
                            <a:ea typeface="+mj-ea"/>
                            <a:cs typeface="CMR10"/>
                          </a:rPr>
                          <m:t>+</m:t>
                        </m:r>
                        <m:sSub>
                          <m:sSubPr>
                            <m:ctrlPr>
                              <a:rPr lang="en-US" altLang="zh-TW" sz="1400" i="1" kern="0">
                                <a:solidFill>
                                  <a:prstClr val="black"/>
                                </a:solidFill>
                                <a:latin typeface="Cambria Math" panose="02040503050406030204" pitchFamily="18" charset="0"/>
                                <a:ea typeface="+mj-ea"/>
                                <a:cs typeface="CMR10"/>
                              </a:rPr>
                            </m:ctrlPr>
                          </m:sSubPr>
                          <m:e>
                            <m:r>
                              <a:rPr lang="en-US" altLang="zh-TW" sz="1400" kern="0">
                                <a:solidFill>
                                  <a:prstClr val="black"/>
                                </a:solidFill>
                                <a:latin typeface="Cambria Math" panose="02040503050406030204" pitchFamily="18" charset="0"/>
                                <a:ea typeface="+mj-ea"/>
                                <a:cs typeface="CMR10"/>
                              </a:rPr>
                              <m:t>𝜎</m:t>
                            </m:r>
                          </m:e>
                          <m:sub>
                            <m:r>
                              <a:rPr lang="en-US" altLang="zh-TW" sz="1400" kern="0">
                                <a:solidFill>
                                  <a:prstClr val="black"/>
                                </a:solidFill>
                                <a:latin typeface="Cambria Math" panose="02040503050406030204" pitchFamily="18" charset="0"/>
                                <a:ea typeface="+mj-ea"/>
                                <a:cs typeface="CMR10"/>
                              </a:rPr>
                              <m:t>𝐻</m:t>
                            </m:r>
                          </m:sub>
                        </m:sSub>
                        <m:r>
                          <a:rPr lang="en-US" altLang="zh-TW" sz="1400" kern="0">
                            <a:solidFill>
                              <a:prstClr val="black"/>
                            </a:solidFill>
                            <a:latin typeface="Cambria Math" panose="02040503050406030204" pitchFamily="18" charset="0"/>
                            <a:ea typeface="+mj-ea"/>
                            <a:cs typeface="CMR10"/>
                          </a:rPr>
                          <m:t>𝑑</m:t>
                        </m:r>
                        <m:sSubSup>
                          <m:sSubSupPr>
                            <m:ctrlPr>
                              <a:rPr lang="en-US" altLang="zh-TW" sz="1400" i="1" kern="0">
                                <a:solidFill>
                                  <a:prstClr val="black"/>
                                </a:solidFill>
                                <a:latin typeface="Cambria Math" panose="02040503050406030204" pitchFamily="18" charset="0"/>
                                <a:ea typeface="+mj-ea"/>
                                <a:cs typeface="CMR10"/>
                              </a:rPr>
                            </m:ctrlPr>
                          </m:sSubSupPr>
                          <m:e>
                            <m:r>
                              <a:rPr lang="en-US" altLang="zh-TW" sz="1400" kern="0">
                                <a:solidFill>
                                  <a:prstClr val="black"/>
                                </a:solidFill>
                                <a:latin typeface="Cambria Math" panose="02040503050406030204" pitchFamily="18" charset="0"/>
                                <a:ea typeface="+mj-ea"/>
                                <a:cs typeface="CMR10"/>
                              </a:rPr>
                              <m:t>𝐵</m:t>
                            </m:r>
                          </m:e>
                          <m:sub>
                            <m:r>
                              <a:rPr lang="en-US" altLang="zh-TW" sz="1400" kern="0">
                                <a:solidFill>
                                  <a:prstClr val="black"/>
                                </a:solidFill>
                                <a:latin typeface="Cambria Math" panose="02040503050406030204" pitchFamily="18" charset="0"/>
                                <a:ea typeface="+mj-ea"/>
                                <a:cs typeface="CMR10"/>
                              </a:rPr>
                              <m:t>𝑡</m:t>
                            </m:r>
                          </m:sub>
                          <m:sup>
                            <m:r>
                              <a:rPr lang="en-US" altLang="zh-TW" sz="1400" kern="0">
                                <a:solidFill>
                                  <a:prstClr val="black"/>
                                </a:solidFill>
                                <a:latin typeface="Cambria Math" panose="02040503050406030204" pitchFamily="18" charset="0"/>
                                <a:ea typeface="+mj-ea"/>
                                <a:cs typeface="CMR10"/>
                              </a:rPr>
                              <m:t>1</m:t>
                            </m:r>
                          </m:sup>
                        </m:sSubSup>
                      </m:oMath>
                    </m:oMathPara>
                  </a14:m>
                  <a:endParaRPr lang="zh-TW" altLang="en-US" sz="1400" kern="0" dirty="0">
                    <a:solidFill>
                      <a:prstClr val="black"/>
                    </a:solidFill>
                    <a:latin typeface="+mj-ea"/>
                    <a:ea typeface="+mj-ea"/>
                    <a:cs typeface="CMR10"/>
                  </a:endParaRPr>
                </a:p>
              </p:txBody>
            </p:sp>
          </mc:Choice>
          <mc:Fallback xmlns="">
            <p:sp>
              <p:nvSpPr>
                <p:cNvPr id="58" name="文字方塊 6">
                  <a:extLst>
                    <a:ext uri="{FF2B5EF4-FFF2-40B4-BE49-F238E27FC236}">
                      <a16:creationId xmlns:a16="http://schemas.microsoft.com/office/drawing/2014/main" id="{6511D112-64C3-36CF-809D-63625FE7BFD7}"/>
                    </a:ext>
                  </a:extLst>
                </p:cNvPr>
                <p:cNvSpPr txBox="1">
                  <a:spLocks noRot="1" noChangeAspect="1" noMove="1" noResize="1" noEditPoints="1" noAdjustHandles="1" noChangeArrowheads="1" noChangeShapeType="1" noTextEdit="1"/>
                </p:cNvSpPr>
                <p:nvPr/>
              </p:nvSpPr>
              <p:spPr>
                <a:xfrm>
                  <a:off x="6795565" y="2019320"/>
                  <a:ext cx="2920928" cy="58413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B36D2438-3BBB-52D6-422F-BE8A73AD8546}"/>
                    </a:ext>
                  </a:extLst>
                </p:cNvPr>
                <p:cNvSpPr/>
                <p:nvPr/>
              </p:nvSpPr>
              <p:spPr>
                <a:xfrm>
                  <a:off x="6862240" y="2624747"/>
                  <a:ext cx="4886334" cy="1220399"/>
                </a:xfrm>
                <a:prstGeom prst="rect">
                  <a:avLst/>
                </a:prstGeom>
              </p:spPr>
              <p:txBody>
                <a:bodyPr wrap="square">
                  <a:spAutoFit/>
                </a:bodyPr>
                <a:lstStyle/>
                <a:p>
                  <a:pPr>
                    <a:lnSpc>
                      <a:spcPct val="150000"/>
                    </a:lnSpc>
                  </a:pPr>
                  <a14:m>
                    <m:oMath xmlns:m="http://schemas.openxmlformats.org/officeDocument/2006/math">
                      <m:sSub>
                        <m:sSubPr>
                          <m:ctrlPr>
                            <a:rPr lang="zh-TW" altLang="zh-TW" sz="1000" i="1" kern="0" smtClean="0">
                              <a:latin typeface="Cambria Math" panose="02040503050406030204" pitchFamily="18" charset="0"/>
                              <a:cs typeface="CMR10"/>
                            </a:rPr>
                          </m:ctrlPr>
                        </m:sSubPr>
                        <m:e>
                          <m:r>
                            <m:rPr>
                              <m:sty m:val="p"/>
                            </m:rPr>
                            <a:rPr lang="en-US" altLang="zh-TW" sz="1000" kern="0">
                              <a:latin typeface="Cambria Math" panose="02040503050406030204" pitchFamily="18" charset="0"/>
                              <a:cs typeface="CMR10"/>
                            </a:rPr>
                            <m:t>r</m:t>
                          </m:r>
                        </m:e>
                        <m:sub>
                          <m:r>
                            <m:rPr>
                              <m:sty m:val="p"/>
                            </m:rPr>
                            <a:rPr lang="en-US" altLang="zh-TW" sz="1000" kern="0">
                              <a:latin typeface="Cambria Math" panose="02040503050406030204" pitchFamily="18" charset="0"/>
                              <a:cs typeface="CMR10"/>
                            </a:rPr>
                            <m:t>t</m:t>
                          </m:r>
                        </m:sub>
                      </m:sSub>
                      <m:r>
                        <a:rPr lang="zh-TW" altLang="en-US" sz="1000" kern="0">
                          <a:latin typeface="Cambria Math" panose="02040503050406030204" pitchFamily="18" charset="0"/>
                          <a:cs typeface="CMR10"/>
                        </a:rPr>
                        <m:t>：</m:t>
                      </m:r>
                    </m:oMath>
                  </a14:m>
                  <a:r>
                    <a:rPr lang="zh-TW" altLang="zh-TW" sz="1000" kern="0" dirty="0">
                      <a:latin typeface="+mn-ea"/>
                      <a:cs typeface="CMR10"/>
                    </a:rPr>
                    <a:t>時間點 </a:t>
                  </a:r>
                  <a:r>
                    <a:rPr lang="en-US" altLang="zh-TW" sz="1000" kern="0" dirty="0">
                      <a:latin typeface="+mn-ea"/>
                      <a:cs typeface="CMR10"/>
                    </a:rPr>
                    <a:t>t </a:t>
                  </a:r>
                  <a:r>
                    <a:rPr lang="zh-TW" altLang="zh-TW" sz="1000" kern="0" dirty="0">
                      <a:latin typeface="+mn-ea"/>
                      <a:cs typeface="CMR10"/>
                    </a:rPr>
                    <a:t>的現行短期利率</a:t>
                  </a:r>
                  <a:endParaRPr lang="en-US" altLang="zh-TW" sz="1000" kern="0" dirty="0">
                    <a:latin typeface="+mn-ea"/>
                    <a:cs typeface="CMR10"/>
                  </a:endParaRPr>
                </a:p>
                <a:p>
                  <a:pPr>
                    <a:lnSpc>
                      <a:spcPct val="150000"/>
                    </a:lnSpc>
                  </a:pPr>
                  <a14:m>
                    <m:oMath xmlns:m="http://schemas.openxmlformats.org/officeDocument/2006/math">
                      <m:r>
                        <m:rPr>
                          <m:sty m:val="p"/>
                        </m:rPr>
                        <a:rPr lang="en-US" altLang="zh-TW" sz="1000" i="0" kern="0">
                          <a:latin typeface="Cambria Math" panose="02040503050406030204" pitchFamily="18" charset="0"/>
                          <a:cs typeface="CMR10"/>
                        </a:rPr>
                        <m:t>δ</m:t>
                      </m:r>
                    </m:oMath>
                  </a14:m>
                  <a:r>
                    <a:rPr lang="zh-TW" altLang="en-US" sz="1000" kern="0" dirty="0">
                      <a:latin typeface="+mn-ea"/>
                      <a:cs typeface="CMR10"/>
                    </a:rPr>
                    <a:t>：</a:t>
                  </a:r>
                  <a:r>
                    <a:rPr lang="zh-TW" altLang="zh-TW" sz="1000" kern="0" dirty="0">
                      <a:latin typeface="+mn-ea"/>
                      <a:cs typeface="CMR10"/>
                    </a:rPr>
                    <a:t>表示</a:t>
                  </a:r>
                  <a:r>
                    <a:rPr lang="zh-TW" altLang="en-US" sz="1000" kern="0" dirty="0">
                      <a:latin typeface="+mn-ea"/>
                      <a:cs typeface="CMR10"/>
                    </a:rPr>
                    <a:t>房租率</a:t>
                  </a:r>
                  <a:endParaRPr lang="en-US" altLang="zh-TW" sz="1000" kern="0" dirty="0">
                    <a:latin typeface="+mn-ea"/>
                    <a:cs typeface="CMR10"/>
                  </a:endParaRPr>
                </a:p>
                <a:p>
                  <a:pPr>
                    <a:lnSpc>
                      <a:spcPct val="150000"/>
                    </a:lnSpc>
                  </a:pPr>
                  <a14:m>
                    <m:oMath xmlns:m="http://schemas.openxmlformats.org/officeDocument/2006/math">
                      <m:sSub>
                        <m:sSubPr>
                          <m:ctrlPr>
                            <a:rPr lang="zh-TW" altLang="zh-TW" sz="1000" i="1" kern="0">
                              <a:latin typeface="Cambria Math" panose="02040503050406030204" pitchFamily="18" charset="0"/>
                              <a:cs typeface="CMR10"/>
                            </a:rPr>
                          </m:ctrlPr>
                        </m:sSubPr>
                        <m:e>
                          <m:r>
                            <m:rPr>
                              <m:sty m:val="p"/>
                            </m:rPr>
                            <a:rPr lang="en-US" altLang="zh-TW" sz="1000" i="0" kern="0">
                              <a:latin typeface="Cambria Math" panose="02040503050406030204" pitchFamily="18" charset="0"/>
                              <a:cs typeface="CMR10"/>
                            </a:rPr>
                            <m:t>σ</m:t>
                          </m:r>
                        </m:e>
                        <m:sub>
                          <m:r>
                            <m:rPr>
                              <m:sty m:val="p"/>
                            </m:rPr>
                            <a:rPr lang="en-US" altLang="zh-TW" sz="1000" i="0" kern="0">
                              <a:latin typeface="Cambria Math" panose="02040503050406030204" pitchFamily="18" charset="0"/>
                              <a:cs typeface="CMR10"/>
                            </a:rPr>
                            <m:t>H</m:t>
                          </m:r>
                        </m:sub>
                      </m:sSub>
                    </m:oMath>
                  </a14:m>
                  <a:r>
                    <a:rPr lang="zh-TW" altLang="en-US" sz="1000" kern="0" dirty="0">
                      <a:latin typeface="+mn-ea"/>
                      <a:cs typeface="CMR10"/>
                    </a:rPr>
                    <a:t>：</a:t>
                  </a:r>
                  <a:r>
                    <a:rPr lang="zh-TW" altLang="zh-TW" sz="1000" kern="0" dirty="0">
                      <a:latin typeface="+mn-ea"/>
                      <a:cs typeface="CMR10"/>
                    </a:rPr>
                    <a:t>表示波動率</a:t>
                  </a:r>
                  <a:endParaRPr lang="en-US" altLang="zh-TW" sz="1000" kern="0" dirty="0">
                    <a:latin typeface="+mn-ea"/>
                    <a:cs typeface="CMR10"/>
                  </a:endParaRPr>
                </a:p>
                <a:p>
                  <a:pPr>
                    <a:lnSpc>
                      <a:spcPct val="150000"/>
                    </a:lnSpc>
                  </a:pPr>
                  <a14:m>
                    <m:oMath xmlns:m="http://schemas.openxmlformats.org/officeDocument/2006/math">
                      <m:sSubSup>
                        <m:sSubSupPr>
                          <m:ctrlPr>
                            <a:rPr lang="zh-TW" altLang="zh-TW" sz="1000" i="1" kern="0">
                              <a:latin typeface="Cambria Math" panose="02040503050406030204" pitchFamily="18" charset="0"/>
                              <a:cs typeface="CMR10"/>
                            </a:rPr>
                          </m:ctrlPr>
                        </m:sSubSupPr>
                        <m:e>
                          <m:r>
                            <m:rPr>
                              <m:sty m:val="p"/>
                            </m:rPr>
                            <a:rPr lang="en-US" altLang="zh-TW" sz="1000" i="0" kern="0">
                              <a:latin typeface="Cambria Math" panose="02040503050406030204" pitchFamily="18" charset="0"/>
                              <a:cs typeface="CMR10"/>
                            </a:rPr>
                            <m:t>B</m:t>
                          </m:r>
                        </m:e>
                        <m:sub>
                          <m:r>
                            <m:rPr>
                              <m:sty m:val="p"/>
                            </m:rPr>
                            <a:rPr lang="en-US" altLang="zh-TW" sz="1000" i="0" kern="0">
                              <a:latin typeface="Cambria Math" panose="02040503050406030204" pitchFamily="18" charset="0"/>
                              <a:cs typeface="CMR10"/>
                            </a:rPr>
                            <m:t>t</m:t>
                          </m:r>
                        </m:sub>
                        <m:sup>
                          <m:r>
                            <a:rPr lang="en-US" altLang="zh-TW" sz="1000" i="0" kern="0">
                              <a:latin typeface="Cambria Math" panose="02040503050406030204" pitchFamily="18" charset="0"/>
                              <a:cs typeface="CMR10"/>
                            </a:rPr>
                            <m:t>1</m:t>
                          </m:r>
                        </m:sup>
                      </m:sSubSup>
                    </m:oMath>
                  </a14:m>
                  <a:r>
                    <a:rPr lang="zh-TW" altLang="en-US" sz="1000" kern="0" dirty="0">
                      <a:latin typeface="+mn-ea"/>
                      <a:cs typeface="CMR10"/>
                    </a:rPr>
                    <a:t>：</a:t>
                  </a:r>
                  <a:r>
                    <a:rPr lang="zh-TW" altLang="zh-TW" sz="1000" kern="0" dirty="0">
                      <a:latin typeface="+mn-ea"/>
                      <a:cs typeface="CMR10"/>
                    </a:rPr>
                    <a:t>表示標準布朗運動</a:t>
                  </a:r>
                  <a:endParaRPr lang="en-US" altLang="zh-TW" sz="1000" kern="0" dirty="0">
                    <a:latin typeface="+mn-ea"/>
                    <a:cs typeface="CMR10"/>
                  </a:endParaRPr>
                </a:p>
                <a:p>
                  <a:pPr>
                    <a:lnSpc>
                      <a:spcPct val="150000"/>
                    </a:lnSpc>
                  </a:pPr>
                  <a:r>
                    <a:rPr lang="zh-CN" altLang="en-US" sz="1000" kern="0" dirty="0">
                      <a:latin typeface="+mn-ea"/>
                      <a:cs typeface="CMR10"/>
                    </a:rPr>
                    <a:t>房價服從</a:t>
                  </a:r>
                  <a:r>
                    <a:rPr lang="en-US" altLang="zh-CN" sz="1000" kern="0" dirty="0">
                      <a:latin typeface="+mn-ea"/>
                      <a:cs typeface="CMR10"/>
                    </a:rPr>
                    <a:t>log normal</a:t>
                  </a:r>
                  <a:r>
                    <a:rPr lang="zh-CN" altLang="en-US" sz="1000" kern="0" dirty="0">
                      <a:latin typeface="+mn-ea"/>
                      <a:cs typeface="CMR10"/>
                    </a:rPr>
                    <a:t>分配</a:t>
                  </a:r>
                  <a:endParaRPr lang="en-US" altLang="zh-CN" sz="1000" kern="0" dirty="0">
                    <a:latin typeface="+mn-ea"/>
                    <a:cs typeface="CMR10"/>
                  </a:endParaRPr>
                </a:p>
              </p:txBody>
            </p:sp>
          </mc:Choice>
          <mc:Fallback xmlns="">
            <p:sp>
              <p:nvSpPr>
                <p:cNvPr id="59" name="矩形 58">
                  <a:extLst>
                    <a:ext uri="{FF2B5EF4-FFF2-40B4-BE49-F238E27FC236}">
                      <a16:creationId xmlns:a16="http://schemas.microsoft.com/office/drawing/2014/main" id="{B36D2438-3BBB-52D6-422F-BE8A73AD8546}"/>
                    </a:ext>
                  </a:extLst>
                </p:cNvPr>
                <p:cNvSpPr>
                  <a:spLocks noRot="1" noChangeAspect="1" noMove="1" noResize="1" noEditPoints="1" noAdjustHandles="1" noChangeArrowheads="1" noChangeShapeType="1" noTextEdit="1"/>
                </p:cNvSpPr>
                <p:nvPr/>
              </p:nvSpPr>
              <p:spPr>
                <a:xfrm>
                  <a:off x="6862240" y="2624747"/>
                  <a:ext cx="4886334" cy="1220399"/>
                </a:xfrm>
                <a:prstGeom prst="rect">
                  <a:avLst/>
                </a:prstGeom>
                <a:blipFill>
                  <a:blip r:embed="rId8"/>
                  <a:stretch>
                    <a:fillRect b="-150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29021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4FB0C6-C87E-B224-EF34-68E7CDF799A7}"/>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C17FE6E5-D370-9301-5ECE-769F41977E69}"/>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6C21B41F-5D35-7DFC-9182-A83CBD76FBB7}"/>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6BD22831-C260-D984-D2F1-959830ECD8FC}"/>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4DA0F35B-AE31-707E-890E-F914D588D2C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77B5B6F-EC00-604E-7210-5F6F9AA76E4E}"/>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D99B8BCB-8605-A4A8-2776-414A35212D1A}"/>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49872E33-F0B9-B7EC-5D21-AADB49327C1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A62C13E-3978-4F33-66FE-00D76C30CC9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3DD2A93A-E338-5AFE-C16E-66CFC356001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61D42657-E46A-B92B-6BE2-E37E70B33058}"/>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A2E55E7E-5A3D-D64C-2C71-3DD729E1CE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D9B63082-9AD6-F7C7-E38B-A138AA43824F}"/>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數值模型</a:t>
            </a:r>
          </a:p>
        </p:txBody>
      </p:sp>
      <p:sp>
        <p:nvSpPr>
          <p:cNvPr id="3" name="矩形 1">
            <a:extLst>
              <a:ext uri="{FF2B5EF4-FFF2-40B4-BE49-F238E27FC236}">
                <a16:creationId xmlns:a16="http://schemas.microsoft.com/office/drawing/2014/main" id="{C80CAE9F-4781-288F-B999-F0A65B51AE2C}"/>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sp>
        <p:nvSpPr>
          <p:cNvPr id="28" name="文本框 27">
            <a:extLst>
              <a:ext uri="{FF2B5EF4-FFF2-40B4-BE49-F238E27FC236}">
                <a16:creationId xmlns:a16="http://schemas.microsoft.com/office/drawing/2014/main" id="{C5F12093-D07F-FBC3-0A6E-CFA101610A27}"/>
              </a:ext>
            </a:extLst>
          </p:cNvPr>
          <p:cNvSpPr txBox="1"/>
          <p:nvPr/>
        </p:nvSpPr>
        <p:spPr>
          <a:xfrm>
            <a:off x="495206" y="1383781"/>
            <a:ext cx="7200000" cy="396583"/>
          </a:xfrm>
          <a:prstGeom prst="rect">
            <a:avLst/>
          </a:prstGeom>
          <a:noFill/>
        </p:spPr>
        <p:txBody>
          <a:bodyPr wrap="square">
            <a:spAutoFit/>
          </a:bodyPr>
          <a:lstStyle/>
          <a:p>
            <a:pPr>
              <a:lnSpc>
                <a:spcPct val="120000"/>
              </a:lnSpc>
            </a:pPr>
            <a:r>
              <a:rPr lang="zh-CN" altLang="en-US" b="1" dirty="0">
                <a:solidFill>
                  <a:srgbClr val="1F3762"/>
                </a:solidFill>
                <a:latin typeface="+mn-ea"/>
              </a:rPr>
              <a:t>利率模型：</a:t>
            </a:r>
            <a:r>
              <a:rPr lang="en-US" altLang="zh-CN" b="1" dirty="0">
                <a:solidFill>
                  <a:srgbClr val="1F3762"/>
                </a:solidFill>
                <a:latin typeface="+mn-ea"/>
              </a:rPr>
              <a:t>Hull and White (1990)</a:t>
            </a:r>
          </a:p>
        </p:txBody>
      </p:sp>
      <p:sp>
        <p:nvSpPr>
          <p:cNvPr id="35" name="文本框 34">
            <a:extLst>
              <a:ext uri="{FF2B5EF4-FFF2-40B4-BE49-F238E27FC236}">
                <a16:creationId xmlns:a16="http://schemas.microsoft.com/office/drawing/2014/main" id="{4A89A4AC-C9DC-8D31-ECA5-F3BCE1C73197}"/>
              </a:ext>
            </a:extLst>
          </p:cNvPr>
          <p:cNvSpPr txBox="1"/>
          <p:nvPr/>
        </p:nvSpPr>
        <p:spPr>
          <a:xfrm>
            <a:off x="4867587" y="1383781"/>
            <a:ext cx="7200000" cy="396583"/>
          </a:xfrm>
          <a:prstGeom prst="rect">
            <a:avLst/>
          </a:prstGeom>
          <a:noFill/>
        </p:spPr>
        <p:txBody>
          <a:bodyPr wrap="square">
            <a:spAutoFit/>
          </a:bodyPr>
          <a:lstStyle/>
          <a:p>
            <a:pPr>
              <a:lnSpc>
                <a:spcPct val="120000"/>
              </a:lnSpc>
            </a:pPr>
            <a:r>
              <a:rPr lang="zh-CN" altLang="en-US" b="1" dirty="0">
                <a:solidFill>
                  <a:srgbClr val="1F3762"/>
                </a:solidFill>
                <a:latin typeface="+mn-ea"/>
              </a:rPr>
              <a:t>房價模型：</a:t>
            </a:r>
            <a:r>
              <a:rPr lang="en-US" altLang="zh-CN" b="1" dirty="0">
                <a:solidFill>
                  <a:srgbClr val="1F3762"/>
                </a:solidFill>
                <a:latin typeface="+mn-ea"/>
              </a:rPr>
              <a:t>Cunningham</a:t>
            </a:r>
            <a:r>
              <a:rPr lang="zh-CN" altLang="en-US" b="1" dirty="0">
                <a:solidFill>
                  <a:srgbClr val="1F3762"/>
                </a:solidFill>
                <a:latin typeface="+mn-ea"/>
              </a:rPr>
              <a:t>和</a:t>
            </a:r>
            <a:r>
              <a:rPr lang="en-US" altLang="zh-CN" b="1" dirty="0">
                <a:solidFill>
                  <a:srgbClr val="1F3762"/>
                </a:solidFill>
                <a:latin typeface="+mn-ea"/>
              </a:rPr>
              <a:t>Hendershott</a:t>
            </a:r>
            <a:r>
              <a:rPr lang="zh-CN" altLang="en-US" b="1" dirty="0">
                <a:solidFill>
                  <a:srgbClr val="1F3762"/>
                </a:solidFill>
                <a:latin typeface="+mn-ea"/>
              </a:rPr>
              <a:t>（</a:t>
            </a:r>
            <a:r>
              <a:rPr lang="en-US" altLang="zh-CN" b="1" dirty="0">
                <a:solidFill>
                  <a:srgbClr val="1F3762"/>
                </a:solidFill>
                <a:latin typeface="+mn-ea"/>
              </a:rPr>
              <a:t>1984</a:t>
            </a:r>
            <a:r>
              <a:rPr lang="zh-CN" altLang="en-US" b="1" dirty="0">
                <a:solidFill>
                  <a:srgbClr val="1F3762"/>
                </a:solidFill>
                <a:latin typeface="+mn-ea"/>
              </a:rPr>
              <a:t>）</a:t>
            </a:r>
            <a:endParaRPr lang="en-US" altLang="zh-CN" b="1" dirty="0">
              <a:solidFill>
                <a:srgbClr val="1F3762"/>
              </a:solidFill>
              <a:latin typeface="+mn-ea"/>
            </a:endParaRPr>
          </a:p>
        </p:txBody>
      </p:sp>
      <p:sp>
        <p:nvSpPr>
          <p:cNvPr id="41" name="文本框 40">
            <a:extLst>
              <a:ext uri="{FF2B5EF4-FFF2-40B4-BE49-F238E27FC236}">
                <a16:creationId xmlns:a16="http://schemas.microsoft.com/office/drawing/2014/main" id="{2BF92458-E939-59E6-7634-0DECC18AEC2C}"/>
              </a:ext>
            </a:extLst>
          </p:cNvPr>
          <p:cNvSpPr txBox="1"/>
          <p:nvPr/>
        </p:nvSpPr>
        <p:spPr>
          <a:xfrm>
            <a:off x="495206" y="4276353"/>
            <a:ext cx="7200000" cy="396583"/>
          </a:xfrm>
          <a:prstGeom prst="rect">
            <a:avLst/>
          </a:prstGeom>
          <a:noFill/>
        </p:spPr>
        <p:txBody>
          <a:bodyPr wrap="square">
            <a:spAutoFit/>
          </a:bodyPr>
          <a:lstStyle/>
          <a:p>
            <a:pPr>
              <a:lnSpc>
                <a:spcPct val="120000"/>
              </a:lnSpc>
            </a:pPr>
            <a:r>
              <a:rPr lang="zh-TW" altLang="en-US" b="1" dirty="0">
                <a:solidFill>
                  <a:srgbClr val="1F3762"/>
                </a:solidFill>
                <a:latin typeface="+mn-ea"/>
              </a:rPr>
              <a:t>房價利率正交化</a:t>
            </a:r>
            <a:endParaRPr lang="en-US" altLang="zh-CN" b="1" dirty="0">
              <a:solidFill>
                <a:srgbClr val="1F3762"/>
              </a:solidFill>
              <a:latin typeface="+mn-ea"/>
            </a:endParaRPr>
          </a:p>
        </p:txBody>
      </p:sp>
      <mc:AlternateContent xmlns:mc="http://schemas.openxmlformats.org/markup-compatibility/2006" xmlns:a14="http://schemas.microsoft.com/office/drawing/2010/main">
        <mc:Choice Requires="a14">
          <p:sp>
            <p:nvSpPr>
              <p:cNvPr id="56" name="文字方塊 5">
                <a:extLst>
                  <a:ext uri="{FF2B5EF4-FFF2-40B4-BE49-F238E27FC236}">
                    <a16:creationId xmlns:a16="http://schemas.microsoft.com/office/drawing/2014/main" id="{58F1415F-1EFF-75D5-59FA-6C2A2535D1C2}"/>
                  </a:ext>
                </a:extLst>
              </p:cNvPr>
              <p:cNvSpPr txBox="1"/>
              <p:nvPr/>
            </p:nvSpPr>
            <p:spPr>
              <a:xfrm>
                <a:off x="1026531" y="2661422"/>
                <a:ext cx="3091981" cy="1297984"/>
              </a:xfrm>
              <a:prstGeom prst="rect">
                <a:avLst/>
              </a:prstGeom>
              <a:noFill/>
            </p:spPr>
            <p:txBody>
              <a:bodyPr wrap="square" rtlCol="0">
                <a:spAutoFit/>
              </a:bodyPr>
              <a:lstStyle/>
              <a:p>
                <a:pPr>
                  <a:lnSpc>
                    <a:spcPct val="150000"/>
                  </a:lnSpc>
                </a:pPr>
                <a14:m>
                  <m:oMath xmlns:m="http://schemas.openxmlformats.org/officeDocument/2006/math">
                    <m:sSub>
                      <m:sSubPr>
                        <m:ctrlPr>
                          <a:rPr lang="zh-TW" altLang="zh-TW" sz="1200" i="1" kern="0" smtClean="0">
                            <a:solidFill>
                              <a:schemeClr val="tx1"/>
                            </a:solidFill>
                            <a:latin typeface="Cambria Math" panose="02040503050406030204" pitchFamily="18" charset="0"/>
                            <a:cs typeface="CMR10"/>
                          </a:rPr>
                        </m:ctrlPr>
                      </m:sSubPr>
                      <m:e>
                        <m:r>
                          <a:rPr lang="en-US" altLang="zh-TW" sz="1200" kern="0">
                            <a:solidFill>
                              <a:schemeClr val="tx1"/>
                            </a:solidFill>
                            <a:latin typeface="Cambria Math" panose="02040503050406030204" pitchFamily="18" charset="0"/>
                            <a:cs typeface="CMR10"/>
                          </a:rPr>
                          <m:t>𝜃</m:t>
                        </m:r>
                      </m:e>
                      <m:sub>
                        <m:r>
                          <a:rPr lang="en-US" altLang="zh-TW" sz="1200" kern="0">
                            <a:solidFill>
                              <a:schemeClr val="tx1"/>
                            </a:solidFill>
                            <a:latin typeface="Cambria Math" panose="02040503050406030204" pitchFamily="18" charset="0"/>
                            <a:cs typeface="CMR10"/>
                          </a:rPr>
                          <m:t>𝑡</m:t>
                        </m:r>
                      </m:sub>
                    </m:sSub>
                  </m:oMath>
                </a14:m>
                <a:r>
                  <a:rPr lang="zh-TW" altLang="en-US" sz="1200" kern="0" dirty="0">
                    <a:solidFill>
                      <a:schemeClr val="tx1"/>
                    </a:solidFill>
                    <a:latin typeface="+mn-ea"/>
                    <a:cs typeface="CMR10"/>
                  </a:rPr>
                  <a:t>：</a:t>
                </a:r>
                <a:r>
                  <a:rPr lang="zh-TW" altLang="zh-TW" sz="1200" kern="0" dirty="0">
                    <a:solidFill>
                      <a:schemeClr val="tx1"/>
                    </a:solidFill>
                    <a:latin typeface="+mn-ea"/>
                    <a:cs typeface="CMR10"/>
                  </a:rPr>
                  <a:t>將校準現行利率期限結構</a:t>
                </a:r>
                <a:endParaRPr lang="en-US" altLang="zh-TW" sz="1200" kern="0" dirty="0">
                  <a:solidFill>
                    <a:schemeClr val="tx1"/>
                  </a:solidFill>
                  <a:latin typeface="+mn-ea"/>
                  <a:cs typeface="CMR10"/>
                </a:endParaRPr>
              </a:p>
              <a:p>
                <a:pPr>
                  <a:lnSpc>
                    <a:spcPct val="150000"/>
                  </a:lnSpc>
                </a:pPr>
                <a14:m>
                  <m:oMath xmlns:m="http://schemas.openxmlformats.org/officeDocument/2006/math">
                    <m:r>
                      <a:rPr lang="en-US" altLang="zh-TW" sz="1200" kern="0">
                        <a:solidFill>
                          <a:schemeClr val="tx1"/>
                        </a:solidFill>
                        <a:latin typeface="Cambria Math" panose="02040503050406030204" pitchFamily="18" charset="0"/>
                        <a:cs typeface="CMR10"/>
                      </a:rPr>
                      <m:t>𝛼</m:t>
                    </m:r>
                    <m:r>
                      <a:rPr lang="zh-TW" altLang="en-US" sz="1200" i="1" kern="0">
                        <a:solidFill>
                          <a:schemeClr val="tx1"/>
                        </a:solidFill>
                        <a:latin typeface="Cambria Math" panose="02040503050406030204" pitchFamily="18" charset="0"/>
                        <a:cs typeface="CMR10"/>
                      </a:rPr>
                      <m:t>：</m:t>
                    </m:r>
                  </m:oMath>
                </a14:m>
                <a:r>
                  <a:rPr lang="zh-TW" altLang="zh-TW" sz="1200" kern="0" dirty="0">
                    <a:solidFill>
                      <a:schemeClr val="tx1"/>
                    </a:solidFill>
                    <a:latin typeface="+mn-ea"/>
                    <a:cs typeface="CMR10"/>
                  </a:rPr>
                  <a:t>短期利率</a:t>
                </a:r>
                <a14:m>
                  <m:oMath xmlns:m="http://schemas.openxmlformats.org/officeDocument/2006/math">
                    <m:r>
                      <a:rPr lang="zh-TW" altLang="zh-TW" sz="1200" kern="0" smtClean="0">
                        <a:solidFill>
                          <a:schemeClr val="tx1"/>
                        </a:solidFill>
                        <a:latin typeface="Cambria Math" panose="02040503050406030204" pitchFamily="18" charset="0"/>
                        <a:cs typeface="CMR10"/>
                      </a:rPr>
                      <m:t> </m:t>
                    </m:r>
                    <m:sSub>
                      <m:sSubPr>
                        <m:ctrlPr>
                          <a:rPr lang="zh-TW" altLang="zh-TW" sz="1200" i="1" kern="0">
                            <a:solidFill>
                              <a:schemeClr val="tx1"/>
                            </a:solidFill>
                            <a:latin typeface="Cambria Math" panose="02040503050406030204" pitchFamily="18" charset="0"/>
                            <a:cs typeface="CMR10"/>
                          </a:rPr>
                        </m:ctrlPr>
                      </m:sSubPr>
                      <m:e>
                        <m:r>
                          <a:rPr lang="en-US" altLang="zh-TW" sz="1200" kern="0">
                            <a:solidFill>
                              <a:schemeClr val="tx1"/>
                            </a:solidFill>
                            <a:latin typeface="Cambria Math" panose="02040503050406030204" pitchFamily="18" charset="0"/>
                            <a:cs typeface="CMR10"/>
                          </a:rPr>
                          <m:t>𝑟</m:t>
                        </m:r>
                      </m:e>
                      <m:sub>
                        <m:r>
                          <a:rPr lang="en-US" altLang="zh-TW" sz="1200" kern="0">
                            <a:solidFill>
                              <a:schemeClr val="tx1"/>
                            </a:solidFill>
                            <a:latin typeface="Cambria Math" panose="02040503050406030204" pitchFamily="18" charset="0"/>
                            <a:cs typeface="CMR10"/>
                          </a:rPr>
                          <m:t>𝑡</m:t>
                        </m:r>
                      </m:sub>
                    </m:sSub>
                    <m:r>
                      <a:rPr lang="en-US" altLang="zh-TW" sz="1200" kern="0" smtClean="0">
                        <a:solidFill>
                          <a:schemeClr val="tx1"/>
                        </a:solidFill>
                        <a:latin typeface="Cambria Math" panose="02040503050406030204" pitchFamily="18" charset="0"/>
                        <a:cs typeface="CMR10"/>
                      </a:rPr>
                      <m:t> </m:t>
                    </m:r>
                  </m:oMath>
                </a14:m>
                <a:r>
                  <a:rPr lang="zh-TW" altLang="zh-TW" sz="1200" kern="0" dirty="0">
                    <a:solidFill>
                      <a:schemeClr val="tx1"/>
                    </a:solidFill>
                    <a:latin typeface="+mn-ea"/>
                    <a:cs typeface="CMR10"/>
                  </a:rPr>
                  <a:t>恢復到 </a:t>
                </a:r>
                <a14:m>
                  <m:oMath xmlns:m="http://schemas.openxmlformats.org/officeDocument/2006/math">
                    <m:f>
                      <m:fPr>
                        <m:ctrlPr>
                          <a:rPr lang="zh-TW" altLang="zh-TW" sz="1200" i="1" kern="0">
                            <a:solidFill>
                              <a:schemeClr val="tx1"/>
                            </a:solidFill>
                            <a:latin typeface="Cambria Math" panose="02040503050406030204" pitchFamily="18" charset="0"/>
                            <a:cs typeface="CMR10"/>
                          </a:rPr>
                        </m:ctrlPr>
                      </m:fPr>
                      <m:num>
                        <m:sSub>
                          <m:sSubPr>
                            <m:ctrlPr>
                              <a:rPr lang="zh-TW" altLang="zh-TW" sz="1200" i="1" kern="0">
                                <a:solidFill>
                                  <a:schemeClr val="tx1"/>
                                </a:solidFill>
                                <a:latin typeface="Cambria Math" panose="02040503050406030204" pitchFamily="18" charset="0"/>
                                <a:cs typeface="CMR10"/>
                              </a:rPr>
                            </m:ctrlPr>
                          </m:sSubPr>
                          <m:e>
                            <m:r>
                              <a:rPr lang="en-US" altLang="zh-TW" sz="1200" kern="0">
                                <a:solidFill>
                                  <a:schemeClr val="tx1"/>
                                </a:solidFill>
                                <a:latin typeface="Cambria Math" panose="02040503050406030204" pitchFamily="18" charset="0"/>
                                <a:cs typeface="CMR10"/>
                              </a:rPr>
                              <m:t>𝜃</m:t>
                            </m:r>
                          </m:e>
                          <m:sub>
                            <m:r>
                              <a:rPr lang="en-US" altLang="zh-TW" sz="1200" kern="0">
                                <a:solidFill>
                                  <a:schemeClr val="tx1"/>
                                </a:solidFill>
                                <a:latin typeface="Cambria Math" panose="02040503050406030204" pitchFamily="18" charset="0"/>
                                <a:cs typeface="CMR10"/>
                              </a:rPr>
                              <m:t>𝑡</m:t>
                            </m:r>
                          </m:sub>
                        </m:sSub>
                      </m:num>
                      <m:den>
                        <m:r>
                          <a:rPr lang="en-US" altLang="zh-TW" sz="1200" i="1" kern="0">
                            <a:solidFill>
                              <a:schemeClr val="tx1"/>
                            </a:solidFill>
                            <a:latin typeface="Cambria Math" panose="02040503050406030204" pitchFamily="18" charset="0"/>
                            <a:cs typeface="CMR10"/>
                          </a:rPr>
                          <m:t>𝛼</m:t>
                        </m:r>
                      </m:den>
                    </m:f>
                  </m:oMath>
                </a14:m>
                <a:r>
                  <a:rPr lang="en-US" altLang="zh-TW" sz="1200" kern="0" dirty="0">
                    <a:solidFill>
                      <a:schemeClr val="tx1"/>
                    </a:solidFill>
                    <a:latin typeface="+mn-ea"/>
                    <a:cs typeface="CMR10"/>
                  </a:rPr>
                  <a:t> </a:t>
                </a:r>
                <a:r>
                  <a:rPr lang="zh-TW" altLang="zh-TW" sz="1200" kern="0" dirty="0">
                    <a:solidFill>
                      <a:schemeClr val="tx1"/>
                    </a:solidFill>
                    <a:latin typeface="+mn-ea"/>
                    <a:cs typeface="CMR10"/>
                  </a:rPr>
                  <a:t>的平均回復率</a:t>
                </a:r>
                <a:endParaRPr lang="en-US" altLang="zh-TW" sz="1200" kern="0" dirty="0">
                  <a:solidFill>
                    <a:schemeClr val="tx1"/>
                  </a:solidFill>
                  <a:latin typeface="+mn-ea"/>
                  <a:cs typeface="CMR10"/>
                </a:endParaRPr>
              </a:p>
              <a:p>
                <a:pPr>
                  <a:lnSpc>
                    <a:spcPct val="150000"/>
                  </a:lnSpc>
                </a:pPr>
                <a14:m>
                  <m:oMath xmlns:m="http://schemas.openxmlformats.org/officeDocument/2006/math">
                    <m:sSub>
                      <m:sSubPr>
                        <m:ctrlPr>
                          <a:rPr lang="zh-TW" altLang="zh-TW" sz="1200" i="1" kern="0">
                            <a:solidFill>
                              <a:schemeClr val="tx1"/>
                            </a:solidFill>
                            <a:latin typeface="Cambria Math" panose="02040503050406030204" pitchFamily="18" charset="0"/>
                            <a:cs typeface="CMR10"/>
                          </a:rPr>
                        </m:ctrlPr>
                      </m:sSubPr>
                      <m:e>
                        <m:r>
                          <a:rPr lang="en-US" altLang="zh-TW" sz="1200" kern="0">
                            <a:solidFill>
                              <a:schemeClr val="tx1"/>
                            </a:solidFill>
                            <a:latin typeface="Cambria Math" panose="02040503050406030204" pitchFamily="18" charset="0"/>
                            <a:cs typeface="CMR10"/>
                          </a:rPr>
                          <m:t>𝜎</m:t>
                        </m:r>
                      </m:e>
                      <m:sub>
                        <m:r>
                          <a:rPr lang="en-US" altLang="zh-TW" sz="1200" kern="0">
                            <a:solidFill>
                              <a:schemeClr val="tx1"/>
                            </a:solidFill>
                            <a:latin typeface="Cambria Math" panose="02040503050406030204" pitchFamily="18" charset="0"/>
                            <a:cs typeface="CMR10"/>
                          </a:rPr>
                          <m:t>𝑟</m:t>
                        </m:r>
                      </m:sub>
                    </m:sSub>
                    <m:r>
                      <a:rPr lang="zh-TW" altLang="en-US" sz="1200" i="1" kern="0">
                        <a:solidFill>
                          <a:schemeClr val="tx1"/>
                        </a:solidFill>
                        <a:latin typeface="Cambria Math" panose="02040503050406030204" pitchFamily="18" charset="0"/>
                        <a:cs typeface="CMR10"/>
                      </a:rPr>
                      <m:t>：</m:t>
                    </m:r>
                  </m:oMath>
                </a14:m>
                <a:r>
                  <a:rPr lang="zh-TW" altLang="zh-TW" sz="1200" kern="0" dirty="0">
                    <a:solidFill>
                      <a:schemeClr val="tx1"/>
                    </a:solidFill>
                    <a:latin typeface="+mn-ea"/>
                    <a:cs typeface="CMR10"/>
                  </a:rPr>
                  <a:t>短期利率的暫態波動率</a:t>
                </a:r>
                <a:endParaRPr lang="en-US" altLang="zh-TW" sz="1200" kern="0" dirty="0">
                  <a:solidFill>
                    <a:schemeClr val="tx1"/>
                  </a:solidFill>
                  <a:latin typeface="+mn-ea"/>
                  <a:cs typeface="CMR10"/>
                </a:endParaRPr>
              </a:p>
              <a:p>
                <a:pPr>
                  <a:lnSpc>
                    <a:spcPct val="150000"/>
                  </a:lnSpc>
                </a:pPr>
                <a14:m>
                  <m:oMath xmlns:m="http://schemas.openxmlformats.org/officeDocument/2006/math">
                    <m:sSubSup>
                      <m:sSubSupPr>
                        <m:ctrlPr>
                          <a:rPr lang="zh-TW" altLang="zh-TW" sz="1200" i="1" kern="0">
                            <a:solidFill>
                              <a:schemeClr val="tx1"/>
                            </a:solidFill>
                            <a:latin typeface="Cambria Math" panose="02040503050406030204" pitchFamily="18" charset="0"/>
                            <a:cs typeface="CMR10"/>
                          </a:rPr>
                        </m:ctrlPr>
                      </m:sSubSupPr>
                      <m:e>
                        <m:r>
                          <a:rPr lang="en-US" altLang="zh-TW" sz="1200" kern="0">
                            <a:solidFill>
                              <a:schemeClr val="tx1"/>
                            </a:solidFill>
                            <a:latin typeface="Cambria Math" panose="02040503050406030204" pitchFamily="18" charset="0"/>
                            <a:cs typeface="CMR10"/>
                          </a:rPr>
                          <m:t>𝐵</m:t>
                        </m:r>
                      </m:e>
                      <m:sub>
                        <m:r>
                          <a:rPr lang="en-US" altLang="zh-TW" sz="1200" kern="0">
                            <a:solidFill>
                              <a:schemeClr val="tx1"/>
                            </a:solidFill>
                            <a:latin typeface="Cambria Math" panose="02040503050406030204" pitchFamily="18" charset="0"/>
                            <a:cs typeface="CMR10"/>
                          </a:rPr>
                          <m:t>𝑡</m:t>
                        </m:r>
                      </m:sub>
                      <m:sup>
                        <m:r>
                          <a:rPr lang="en-US" altLang="zh-TW" sz="1200" kern="0">
                            <a:solidFill>
                              <a:schemeClr val="tx1"/>
                            </a:solidFill>
                            <a:latin typeface="Cambria Math" panose="02040503050406030204" pitchFamily="18" charset="0"/>
                            <a:cs typeface="CMR10"/>
                          </a:rPr>
                          <m:t>2</m:t>
                        </m:r>
                      </m:sup>
                    </m:sSubSup>
                    <m:r>
                      <a:rPr lang="zh-TW" altLang="en-US" sz="1200" i="1" kern="0">
                        <a:solidFill>
                          <a:schemeClr val="tx1"/>
                        </a:solidFill>
                        <a:latin typeface="Cambria Math" panose="02040503050406030204" pitchFamily="18" charset="0"/>
                        <a:cs typeface="CMR10"/>
                      </a:rPr>
                      <m:t>：</m:t>
                    </m:r>
                  </m:oMath>
                </a14:m>
                <a:r>
                  <a:rPr lang="zh-TW" altLang="zh-TW" sz="1200" kern="0" dirty="0">
                    <a:solidFill>
                      <a:schemeClr val="tx1"/>
                    </a:solidFill>
                    <a:latin typeface="+mn-ea"/>
                    <a:cs typeface="CMR10"/>
                  </a:rPr>
                  <a:t>標準布朗運動</a:t>
                </a:r>
                <a:endParaRPr lang="en-US" altLang="zh-TW" sz="1200" kern="0" dirty="0">
                  <a:solidFill>
                    <a:schemeClr val="tx1"/>
                  </a:solidFill>
                  <a:latin typeface="+mn-ea"/>
                  <a:cs typeface="CMR10"/>
                </a:endParaRPr>
              </a:p>
            </p:txBody>
          </p:sp>
        </mc:Choice>
        <mc:Fallback xmlns="">
          <p:sp>
            <p:nvSpPr>
              <p:cNvPr id="56" name="文字方塊 5">
                <a:extLst>
                  <a:ext uri="{FF2B5EF4-FFF2-40B4-BE49-F238E27FC236}">
                    <a16:creationId xmlns:a16="http://schemas.microsoft.com/office/drawing/2014/main" id="{58F1415F-1EFF-75D5-59FA-6C2A2535D1C2}"/>
                  </a:ext>
                </a:extLst>
              </p:cNvPr>
              <p:cNvSpPr txBox="1">
                <a:spLocks noRot="1" noChangeAspect="1" noMove="1" noResize="1" noEditPoints="1" noAdjustHandles="1" noChangeArrowheads="1" noChangeShapeType="1" noTextEdit="1"/>
              </p:cNvSpPr>
              <p:nvPr/>
            </p:nvSpPr>
            <p:spPr>
              <a:xfrm>
                <a:off x="1026531" y="2661422"/>
                <a:ext cx="3091981" cy="1297984"/>
              </a:xfrm>
              <a:prstGeom prst="rect">
                <a:avLst/>
              </a:prstGeom>
              <a:blipFill>
                <a:blip r:embed="rId5"/>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字方塊 3">
                <a:extLst>
                  <a:ext uri="{FF2B5EF4-FFF2-40B4-BE49-F238E27FC236}">
                    <a16:creationId xmlns:a16="http://schemas.microsoft.com/office/drawing/2014/main" id="{0ECD3735-D6A8-70B9-2D5A-97E31E043896}"/>
                  </a:ext>
                </a:extLst>
              </p:cNvPr>
              <p:cNvSpPr txBox="1"/>
              <p:nvPr/>
            </p:nvSpPr>
            <p:spPr>
              <a:xfrm>
                <a:off x="615778" y="2135622"/>
                <a:ext cx="3945699" cy="402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kern="0" dirty="0">
                          <a:latin typeface="Cambria Math" panose="02040503050406030204" pitchFamily="18" charset="0"/>
                        </a:rPr>
                        <m:t>𝑑</m:t>
                      </m:r>
                      <m:sSub>
                        <m:sSubPr>
                          <m:ctrlPr>
                            <a:rPr lang="en-US" altLang="zh-TW" sz="2000" i="1" kern="0" dirty="0">
                              <a:latin typeface="Cambria Math" panose="02040503050406030204" pitchFamily="18" charset="0"/>
                            </a:rPr>
                          </m:ctrlPr>
                        </m:sSubPr>
                        <m:e>
                          <m:r>
                            <a:rPr lang="en-US" altLang="zh-TW" sz="2000" kern="0" dirty="0">
                              <a:latin typeface="Cambria Math" panose="02040503050406030204" pitchFamily="18" charset="0"/>
                            </a:rPr>
                            <m:t>𝑟</m:t>
                          </m:r>
                        </m:e>
                        <m:sub>
                          <m:r>
                            <a:rPr lang="en-US" altLang="zh-TW" sz="2000" kern="0" dirty="0">
                              <a:latin typeface="Cambria Math" panose="02040503050406030204" pitchFamily="18" charset="0"/>
                            </a:rPr>
                            <m:t>𝑡</m:t>
                          </m:r>
                        </m:sub>
                      </m:sSub>
                      <m:r>
                        <a:rPr lang="en-US" altLang="zh-TW" sz="2000" kern="0" dirty="0">
                          <a:latin typeface="Cambria Math" panose="02040503050406030204" pitchFamily="18" charset="0"/>
                        </a:rPr>
                        <m:t>=</m:t>
                      </m:r>
                      <m:d>
                        <m:dPr>
                          <m:ctrlPr>
                            <a:rPr lang="en-US" altLang="zh-TW" sz="2000" i="1" kern="0" dirty="0">
                              <a:latin typeface="Cambria Math" panose="02040503050406030204" pitchFamily="18" charset="0"/>
                            </a:rPr>
                          </m:ctrlPr>
                        </m:dPr>
                        <m:e>
                          <m:sSub>
                            <m:sSubPr>
                              <m:ctrlPr>
                                <a:rPr lang="en-US" altLang="zh-TW" sz="2000" i="1" kern="0" dirty="0">
                                  <a:latin typeface="Cambria Math" panose="02040503050406030204" pitchFamily="18" charset="0"/>
                                </a:rPr>
                              </m:ctrlPr>
                            </m:sSubPr>
                            <m:e>
                              <m:r>
                                <a:rPr lang="en-US" altLang="zh-TW" sz="2000" kern="0" dirty="0">
                                  <a:latin typeface="Cambria Math" panose="02040503050406030204" pitchFamily="18" charset="0"/>
                                </a:rPr>
                                <m:t>𝜃</m:t>
                              </m:r>
                            </m:e>
                            <m:sub>
                              <m:r>
                                <a:rPr lang="en-US" altLang="zh-TW" sz="2000" kern="0" dirty="0">
                                  <a:latin typeface="Cambria Math" panose="02040503050406030204" pitchFamily="18" charset="0"/>
                                </a:rPr>
                                <m:t>𝑡</m:t>
                              </m:r>
                            </m:sub>
                          </m:sSub>
                          <m:r>
                            <a:rPr lang="en-US" altLang="zh-TW" sz="2000" kern="0" dirty="0">
                              <a:latin typeface="Cambria Math" panose="02040503050406030204" pitchFamily="18" charset="0"/>
                            </a:rPr>
                            <m:t>−</m:t>
                          </m:r>
                          <m:r>
                            <a:rPr lang="en-US" altLang="zh-TW" sz="2000" kern="0" dirty="0">
                              <a:latin typeface="Cambria Math" panose="02040503050406030204" pitchFamily="18" charset="0"/>
                            </a:rPr>
                            <m:t>𝛼</m:t>
                          </m:r>
                          <m:sSub>
                            <m:sSubPr>
                              <m:ctrlPr>
                                <a:rPr lang="en-US" altLang="zh-TW" sz="2000" i="1" kern="0" dirty="0">
                                  <a:latin typeface="Cambria Math" panose="02040503050406030204" pitchFamily="18" charset="0"/>
                                </a:rPr>
                              </m:ctrlPr>
                            </m:sSubPr>
                            <m:e>
                              <m:r>
                                <a:rPr lang="en-US" altLang="zh-TW" sz="2000" kern="0" dirty="0">
                                  <a:latin typeface="Cambria Math" panose="02040503050406030204" pitchFamily="18" charset="0"/>
                                </a:rPr>
                                <m:t>𝑟</m:t>
                              </m:r>
                            </m:e>
                            <m:sub>
                              <m:r>
                                <a:rPr lang="en-US" altLang="zh-TW" sz="2000" kern="0" dirty="0">
                                  <a:latin typeface="Cambria Math" panose="02040503050406030204" pitchFamily="18" charset="0"/>
                                </a:rPr>
                                <m:t>𝑡</m:t>
                              </m:r>
                            </m:sub>
                          </m:sSub>
                        </m:e>
                      </m:d>
                      <m:r>
                        <a:rPr lang="en-US" altLang="zh-TW" sz="2000" kern="0" dirty="0">
                          <a:latin typeface="Cambria Math" panose="02040503050406030204" pitchFamily="18" charset="0"/>
                        </a:rPr>
                        <m:t>𝑑𝑡</m:t>
                      </m:r>
                      <m:r>
                        <a:rPr lang="en-US" altLang="zh-TW" sz="2000" kern="0" dirty="0">
                          <a:latin typeface="Cambria Math" panose="02040503050406030204" pitchFamily="18" charset="0"/>
                        </a:rPr>
                        <m:t>+</m:t>
                      </m:r>
                      <m:sSub>
                        <m:sSubPr>
                          <m:ctrlPr>
                            <a:rPr lang="en-US" altLang="zh-TW" sz="2000" i="1" kern="0" dirty="0">
                              <a:latin typeface="Cambria Math" panose="02040503050406030204" pitchFamily="18" charset="0"/>
                            </a:rPr>
                          </m:ctrlPr>
                        </m:sSubPr>
                        <m:e>
                          <m:r>
                            <a:rPr lang="en-US" altLang="zh-TW" sz="2000" kern="0" dirty="0">
                              <a:latin typeface="Cambria Math" panose="02040503050406030204" pitchFamily="18" charset="0"/>
                            </a:rPr>
                            <m:t>𝜎</m:t>
                          </m:r>
                        </m:e>
                        <m:sub>
                          <m:r>
                            <a:rPr lang="en-US" altLang="zh-TW" sz="2000" kern="0" dirty="0">
                              <a:latin typeface="Cambria Math" panose="02040503050406030204" pitchFamily="18" charset="0"/>
                            </a:rPr>
                            <m:t>𝑟</m:t>
                          </m:r>
                        </m:sub>
                      </m:sSub>
                      <m:r>
                        <a:rPr lang="en-US" altLang="zh-TW" sz="2000" kern="0" dirty="0">
                          <a:latin typeface="Cambria Math" panose="02040503050406030204" pitchFamily="18" charset="0"/>
                        </a:rPr>
                        <m:t>𝑑</m:t>
                      </m:r>
                      <m:sSubSup>
                        <m:sSubSupPr>
                          <m:ctrlPr>
                            <a:rPr lang="en-US" altLang="zh-TW" sz="2000" i="1" kern="0" dirty="0">
                              <a:latin typeface="Cambria Math" panose="02040503050406030204" pitchFamily="18" charset="0"/>
                            </a:rPr>
                          </m:ctrlPr>
                        </m:sSubSupPr>
                        <m:e>
                          <m:r>
                            <a:rPr lang="en-US" altLang="zh-TW" sz="2000" kern="0" dirty="0">
                              <a:latin typeface="Cambria Math" panose="02040503050406030204" pitchFamily="18" charset="0"/>
                            </a:rPr>
                            <m:t>𝐵</m:t>
                          </m:r>
                        </m:e>
                        <m:sub>
                          <m:r>
                            <a:rPr lang="en-US" altLang="zh-TW" sz="2000" kern="0" dirty="0">
                              <a:latin typeface="Cambria Math" panose="02040503050406030204" pitchFamily="18" charset="0"/>
                            </a:rPr>
                            <m:t>𝑡</m:t>
                          </m:r>
                        </m:sub>
                        <m:sup>
                          <m:r>
                            <a:rPr lang="en-US" altLang="zh-TW" sz="2000" kern="0" dirty="0">
                              <a:latin typeface="Cambria Math" panose="02040503050406030204" pitchFamily="18" charset="0"/>
                            </a:rPr>
                            <m:t>2</m:t>
                          </m:r>
                        </m:sup>
                      </m:sSubSup>
                    </m:oMath>
                  </m:oMathPara>
                </a14:m>
                <a:endParaRPr lang="zh-TW" altLang="en-US" sz="2000" dirty="0"/>
              </a:p>
            </p:txBody>
          </p:sp>
        </mc:Choice>
        <mc:Fallback xmlns="">
          <p:sp>
            <p:nvSpPr>
              <p:cNvPr id="57" name="文字方塊 3">
                <a:extLst>
                  <a:ext uri="{FF2B5EF4-FFF2-40B4-BE49-F238E27FC236}">
                    <a16:creationId xmlns:a16="http://schemas.microsoft.com/office/drawing/2014/main" id="{0ECD3735-D6A8-70B9-2D5A-97E31E043896}"/>
                  </a:ext>
                </a:extLst>
              </p:cNvPr>
              <p:cNvSpPr txBox="1">
                <a:spLocks noRot="1" noChangeAspect="1" noMove="1" noResize="1" noEditPoints="1" noAdjustHandles="1" noChangeArrowheads="1" noChangeShapeType="1" noTextEdit="1"/>
              </p:cNvSpPr>
              <p:nvPr/>
            </p:nvSpPr>
            <p:spPr>
              <a:xfrm>
                <a:off x="615778" y="2135622"/>
                <a:ext cx="3945699" cy="402161"/>
              </a:xfrm>
              <a:prstGeom prst="rect">
                <a:avLst/>
              </a:prstGeom>
              <a:blipFill>
                <a:blip r:embed="rId6"/>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字方塊 6">
                <a:extLst>
                  <a:ext uri="{FF2B5EF4-FFF2-40B4-BE49-F238E27FC236}">
                    <a16:creationId xmlns:a16="http://schemas.microsoft.com/office/drawing/2014/main" id="{6511D112-64C3-36CF-809D-63625FE7BFD7}"/>
                  </a:ext>
                </a:extLst>
              </p:cNvPr>
              <p:cNvSpPr txBox="1"/>
              <p:nvPr/>
            </p:nvSpPr>
            <p:spPr>
              <a:xfrm>
                <a:off x="5676128" y="1969390"/>
                <a:ext cx="3701206" cy="72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kern="0">
                          <a:solidFill>
                            <a:prstClr val="black"/>
                          </a:solidFill>
                          <a:latin typeface="Cambria Math" panose="02040503050406030204" pitchFamily="18" charset="0"/>
                          <a:ea typeface="+mj-ea"/>
                          <a:cs typeface="CMR10"/>
                        </a:rPr>
                        <m:t>𝑑𝑙𝑛</m:t>
                      </m:r>
                      <m:sSub>
                        <m:sSubPr>
                          <m:ctrlPr>
                            <a:rPr lang="en-US" altLang="zh-TW" i="1" kern="0">
                              <a:solidFill>
                                <a:prstClr val="black"/>
                              </a:solidFill>
                              <a:latin typeface="Cambria Math" panose="02040503050406030204" pitchFamily="18" charset="0"/>
                              <a:ea typeface="+mj-ea"/>
                              <a:cs typeface="CMR10"/>
                            </a:rPr>
                          </m:ctrlPr>
                        </m:sSubPr>
                        <m:e>
                          <m:r>
                            <a:rPr lang="en-US" altLang="zh-TW" kern="0">
                              <a:solidFill>
                                <a:prstClr val="black"/>
                              </a:solidFill>
                              <a:latin typeface="Cambria Math" panose="02040503050406030204" pitchFamily="18" charset="0"/>
                              <a:ea typeface="+mj-ea"/>
                              <a:cs typeface="CMR10"/>
                            </a:rPr>
                            <m:t>𝐻</m:t>
                          </m:r>
                        </m:e>
                        <m:sub>
                          <m:r>
                            <a:rPr lang="en-US" altLang="zh-TW" kern="0">
                              <a:solidFill>
                                <a:prstClr val="black"/>
                              </a:solidFill>
                              <a:latin typeface="Cambria Math" panose="02040503050406030204" pitchFamily="18" charset="0"/>
                              <a:ea typeface="+mj-ea"/>
                              <a:cs typeface="CMR10"/>
                            </a:rPr>
                            <m:t>𝑡</m:t>
                          </m:r>
                        </m:sub>
                      </m:sSub>
                      <m:r>
                        <a:rPr lang="en-US" altLang="zh-TW" kern="0">
                          <a:solidFill>
                            <a:prstClr val="black"/>
                          </a:solidFill>
                          <a:latin typeface="Cambria Math" panose="02040503050406030204" pitchFamily="18" charset="0"/>
                          <a:ea typeface="+mj-ea"/>
                          <a:cs typeface="CMR10"/>
                        </a:rPr>
                        <m:t>=</m:t>
                      </m:r>
                      <m:d>
                        <m:dPr>
                          <m:ctrlPr>
                            <a:rPr lang="en-US" altLang="zh-TW" i="1" kern="0">
                              <a:solidFill>
                                <a:prstClr val="black"/>
                              </a:solidFill>
                              <a:latin typeface="Cambria Math" panose="02040503050406030204" pitchFamily="18" charset="0"/>
                              <a:ea typeface="+mj-ea"/>
                              <a:cs typeface="CMR10"/>
                            </a:rPr>
                          </m:ctrlPr>
                        </m:dPr>
                        <m:e>
                          <m:sSub>
                            <m:sSubPr>
                              <m:ctrlPr>
                                <a:rPr lang="en-US" altLang="zh-TW" i="1" kern="0">
                                  <a:solidFill>
                                    <a:prstClr val="black"/>
                                  </a:solidFill>
                                  <a:latin typeface="Cambria Math" panose="02040503050406030204" pitchFamily="18" charset="0"/>
                                  <a:ea typeface="+mj-ea"/>
                                  <a:cs typeface="CMR10"/>
                                </a:rPr>
                              </m:ctrlPr>
                            </m:sSubPr>
                            <m:e>
                              <m:r>
                                <a:rPr lang="en-US" altLang="zh-TW" kern="0">
                                  <a:solidFill>
                                    <a:prstClr val="black"/>
                                  </a:solidFill>
                                  <a:latin typeface="Cambria Math" panose="02040503050406030204" pitchFamily="18" charset="0"/>
                                  <a:ea typeface="+mj-ea"/>
                                  <a:cs typeface="CMR10"/>
                                </a:rPr>
                                <m:t>𝑟</m:t>
                              </m:r>
                            </m:e>
                            <m:sub>
                              <m:r>
                                <a:rPr lang="en-US" altLang="zh-TW" kern="0">
                                  <a:solidFill>
                                    <a:prstClr val="black"/>
                                  </a:solidFill>
                                  <a:latin typeface="Cambria Math" panose="02040503050406030204" pitchFamily="18" charset="0"/>
                                  <a:ea typeface="+mj-ea"/>
                                  <a:cs typeface="CMR10"/>
                                </a:rPr>
                                <m:t>𝑡</m:t>
                              </m:r>
                            </m:sub>
                          </m:sSub>
                          <m:r>
                            <a:rPr lang="en-US" altLang="zh-TW" kern="0">
                              <a:solidFill>
                                <a:prstClr val="black"/>
                              </a:solidFill>
                              <a:latin typeface="Cambria Math" panose="02040503050406030204" pitchFamily="18" charset="0"/>
                              <a:ea typeface="+mj-ea"/>
                              <a:cs typeface="CMR10"/>
                            </a:rPr>
                            <m:t>−</m:t>
                          </m:r>
                          <m:r>
                            <a:rPr lang="zh-TW" altLang="en-US" kern="0">
                              <a:solidFill>
                                <a:prstClr val="black"/>
                              </a:solidFill>
                              <a:latin typeface="Cambria Math" panose="02040503050406030204" pitchFamily="18" charset="0"/>
                              <a:ea typeface="+mj-ea"/>
                              <a:cs typeface="CMR10"/>
                            </a:rPr>
                            <m:t>𝛿</m:t>
                          </m:r>
                          <m:r>
                            <a:rPr lang="en-US" altLang="zh-TW" kern="0">
                              <a:solidFill>
                                <a:prstClr val="black"/>
                              </a:solidFill>
                              <a:latin typeface="Cambria Math" panose="02040503050406030204" pitchFamily="18" charset="0"/>
                              <a:ea typeface="+mj-ea"/>
                              <a:cs typeface="CMR10"/>
                            </a:rPr>
                            <m:t>−</m:t>
                          </m:r>
                          <m:f>
                            <m:fPr>
                              <m:ctrlPr>
                                <a:rPr lang="en-US" altLang="zh-TW" i="1" kern="0">
                                  <a:solidFill>
                                    <a:prstClr val="black"/>
                                  </a:solidFill>
                                  <a:latin typeface="Cambria Math" panose="02040503050406030204" pitchFamily="18" charset="0"/>
                                  <a:ea typeface="+mj-ea"/>
                                  <a:cs typeface="CMR10"/>
                                </a:rPr>
                              </m:ctrlPr>
                            </m:fPr>
                            <m:num>
                              <m:sSubSup>
                                <m:sSubSupPr>
                                  <m:ctrlPr>
                                    <a:rPr lang="en-US" altLang="zh-TW" i="1" kern="0">
                                      <a:solidFill>
                                        <a:prstClr val="black"/>
                                      </a:solidFill>
                                      <a:latin typeface="Cambria Math" panose="02040503050406030204" pitchFamily="18" charset="0"/>
                                      <a:ea typeface="+mj-ea"/>
                                      <a:cs typeface="CMR10"/>
                                    </a:rPr>
                                  </m:ctrlPr>
                                </m:sSubSupPr>
                                <m:e>
                                  <m:r>
                                    <a:rPr lang="en-US" altLang="zh-TW" kern="0">
                                      <a:solidFill>
                                        <a:prstClr val="black"/>
                                      </a:solidFill>
                                      <a:latin typeface="Cambria Math" panose="02040503050406030204" pitchFamily="18" charset="0"/>
                                      <a:ea typeface="+mj-ea"/>
                                      <a:cs typeface="CMR10"/>
                                    </a:rPr>
                                    <m:t>𝜎</m:t>
                                  </m:r>
                                </m:e>
                                <m:sub>
                                  <m:r>
                                    <a:rPr lang="en-US" altLang="zh-TW" kern="0">
                                      <a:solidFill>
                                        <a:prstClr val="black"/>
                                      </a:solidFill>
                                      <a:latin typeface="Cambria Math" panose="02040503050406030204" pitchFamily="18" charset="0"/>
                                      <a:ea typeface="+mj-ea"/>
                                      <a:cs typeface="CMR10"/>
                                    </a:rPr>
                                    <m:t>𝐻</m:t>
                                  </m:r>
                                </m:sub>
                                <m:sup>
                                  <m:r>
                                    <a:rPr lang="en-US" altLang="zh-TW" kern="0">
                                      <a:solidFill>
                                        <a:prstClr val="black"/>
                                      </a:solidFill>
                                      <a:latin typeface="Cambria Math" panose="02040503050406030204" pitchFamily="18" charset="0"/>
                                      <a:ea typeface="+mj-ea"/>
                                      <a:cs typeface="CMR10"/>
                                    </a:rPr>
                                    <m:t>2</m:t>
                                  </m:r>
                                </m:sup>
                              </m:sSubSup>
                            </m:num>
                            <m:den>
                              <m:r>
                                <a:rPr lang="en-US" altLang="zh-TW" kern="0">
                                  <a:solidFill>
                                    <a:prstClr val="black"/>
                                  </a:solidFill>
                                  <a:latin typeface="Cambria Math" panose="02040503050406030204" pitchFamily="18" charset="0"/>
                                  <a:ea typeface="+mj-ea"/>
                                  <a:cs typeface="CMR10"/>
                                </a:rPr>
                                <m:t>2</m:t>
                              </m:r>
                            </m:den>
                          </m:f>
                        </m:e>
                      </m:d>
                      <m:r>
                        <m:rPr>
                          <m:sty m:val="p"/>
                        </m:rPr>
                        <a:rPr lang="en-US" altLang="zh-CN" i="1" kern="0">
                          <a:solidFill>
                            <a:prstClr val="black"/>
                          </a:solidFill>
                          <a:latin typeface="Cambria Math" panose="02040503050406030204" pitchFamily="18" charset="0"/>
                          <a:ea typeface="+mj-ea"/>
                          <a:cs typeface="CMR10"/>
                        </a:rPr>
                        <m:t>dt</m:t>
                      </m:r>
                      <m:r>
                        <a:rPr lang="en-US" altLang="zh-TW" kern="0">
                          <a:solidFill>
                            <a:prstClr val="black"/>
                          </a:solidFill>
                          <a:latin typeface="Cambria Math" panose="02040503050406030204" pitchFamily="18" charset="0"/>
                          <a:ea typeface="+mj-ea"/>
                          <a:cs typeface="CMR10"/>
                        </a:rPr>
                        <m:t>+</m:t>
                      </m:r>
                      <m:sSub>
                        <m:sSubPr>
                          <m:ctrlPr>
                            <a:rPr lang="en-US" altLang="zh-TW" i="1" kern="0">
                              <a:solidFill>
                                <a:prstClr val="black"/>
                              </a:solidFill>
                              <a:latin typeface="Cambria Math" panose="02040503050406030204" pitchFamily="18" charset="0"/>
                              <a:ea typeface="+mj-ea"/>
                              <a:cs typeface="CMR10"/>
                            </a:rPr>
                          </m:ctrlPr>
                        </m:sSubPr>
                        <m:e>
                          <m:r>
                            <a:rPr lang="en-US" altLang="zh-TW" kern="0">
                              <a:solidFill>
                                <a:prstClr val="black"/>
                              </a:solidFill>
                              <a:latin typeface="Cambria Math" panose="02040503050406030204" pitchFamily="18" charset="0"/>
                              <a:ea typeface="+mj-ea"/>
                              <a:cs typeface="CMR10"/>
                            </a:rPr>
                            <m:t>𝜎</m:t>
                          </m:r>
                        </m:e>
                        <m:sub>
                          <m:r>
                            <a:rPr lang="en-US" altLang="zh-TW" kern="0">
                              <a:solidFill>
                                <a:prstClr val="black"/>
                              </a:solidFill>
                              <a:latin typeface="Cambria Math" panose="02040503050406030204" pitchFamily="18" charset="0"/>
                              <a:ea typeface="+mj-ea"/>
                              <a:cs typeface="CMR10"/>
                            </a:rPr>
                            <m:t>𝐻</m:t>
                          </m:r>
                        </m:sub>
                      </m:sSub>
                      <m:r>
                        <a:rPr lang="en-US" altLang="zh-TW" kern="0">
                          <a:solidFill>
                            <a:prstClr val="black"/>
                          </a:solidFill>
                          <a:latin typeface="Cambria Math" panose="02040503050406030204" pitchFamily="18" charset="0"/>
                          <a:ea typeface="+mj-ea"/>
                          <a:cs typeface="CMR10"/>
                        </a:rPr>
                        <m:t>𝑑</m:t>
                      </m:r>
                      <m:sSubSup>
                        <m:sSubSupPr>
                          <m:ctrlPr>
                            <a:rPr lang="en-US" altLang="zh-TW" i="1" kern="0">
                              <a:solidFill>
                                <a:prstClr val="black"/>
                              </a:solidFill>
                              <a:latin typeface="Cambria Math" panose="02040503050406030204" pitchFamily="18" charset="0"/>
                              <a:ea typeface="+mj-ea"/>
                              <a:cs typeface="CMR10"/>
                            </a:rPr>
                          </m:ctrlPr>
                        </m:sSubSupPr>
                        <m:e>
                          <m:r>
                            <a:rPr lang="en-US" altLang="zh-TW" kern="0">
                              <a:solidFill>
                                <a:prstClr val="black"/>
                              </a:solidFill>
                              <a:latin typeface="Cambria Math" panose="02040503050406030204" pitchFamily="18" charset="0"/>
                              <a:ea typeface="+mj-ea"/>
                              <a:cs typeface="CMR10"/>
                            </a:rPr>
                            <m:t>𝐵</m:t>
                          </m:r>
                        </m:e>
                        <m:sub>
                          <m:r>
                            <a:rPr lang="en-US" altLang="zh-TW" kern="0">
                              <a:solidFill>
                                <a:prstClr val="black"/>
                              </a:solidFill>
                              <a:latin typeface="Cambria Math" panose="02040503050406030204" pitchFamily="18" charset="0"/>
                              <a:ea typeface="+mj-ea"/>
                              <a:cs typeface="CMR10"/>
                            </a:rPr>
                            <m:t>𝑡</m:t>
                          </m:r>
                        </m:sub>
                        <m:sup>
                          <m:r>
                            <a:rPr lang="en-US" altLang="zh-TW" kern="0">
                              <a:solidFill>
                                <a:prstClr val="black"/>
                              </a:solidFill>
                              <a:latin typeface="Cambria Math" panose="02040503050406030204" pitchFamily="18" charset="0"/>
                              <a:ea typeface="+mj-ea"/>
                              <a:cs typeface="CMR10"/>
                            </a:rPr>
                            <m:t>1</m:t>
                          </m:r>
                        </m:sup>
                      </m:sSubSup>
                    </m:oMath>
                  </m:oMathPara>
                </a14:m>
                <a:endParaRPr lang="zh-TW" altLang="en-US" kern="0" dirty="0">
                  <a:solidFill>
                    <a:prstClr val="black"/>
                  </a:solidFill>
                  <a:latin typeface="+mj-ea"/>
                  <a:ea typeface="+mj-ea"/>
                  <a:cs typeface="CMR10"/>
                </a:endParaRPr>
              </a:p>
            </p:txBody>
          </p:sp>
        </mc:Choice>
        <mc:Fallback xmlns="">
          <p:sp>
            <p:nvSpPr>
              <p:cNvPr id="58" name="文字方塊 6">
                <a:extLst>
                  <a:ext uri="{FF2B5EF4-FFF2-40B4-BE49-F238E27FC236}">
                    <a16:creationId xmlns:a16="http://schemas.microsoft.com/office/drawing/2014/main" id="{6511D112-64C3-36CF-809D-63625FE7BFD7}"/>
                  </a:ext>
                </a:extLst>
              </p:cNvPr>
              <p:cNvSpPr txBox="1">
                <a:spLocks noRot="1" noChangeAspect="1" noMove="1" noResize="1" noEditPoints="1" noAdjustHandles="1" noChangeArrowheads="1" noChangeShapeType="1" noTextEdit="1"/>
              </p:cNvSpPr>
              <p:nvPr/>
            </p:nvSpPr>
            <p:spPr>
              <a:xfrm>
                <a:off x="5676128" y="1969390"/>
                <a:ext cx="3701206" cy="72475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B36D2438-3BBB-52D6-422F-BE8A73AD8546}"/>
                  </a:ext>
                </a:extLst>
              </p:cNvPr>
              <p:cNvSpPr/>
              <p:nvPr/>
            </p:nvSpPr>
            <p:spPr>
              <a:xfrm>
                <a:off x="5805698" y="2661422"/>
                <a:ext cx="4886334" cy="1446037"/>
              </a:xfrm>
              <a:prstGeom prst="rect">
                <a:avLst/>
              </a:prstGeom>
            </p:spPr>
            <p:txBody>
              <a:bodyPr wrap="square">
                <a:spAutoFit/>
              </a:bodyPr>
              <a:lstStyle/>
              <a:p>
                <a:pPr>
                  <a:lnSpc>
                    <a:spcPct val="150000"/>
                  </a:lnSpc>
                </a:pPr>
                <a14:m>
                  <m:oMath xmlns:m="http://schemas.openxmlformats.org/officeDocument/2006/math">
                    <m:sSub>
                      <m:sSubPr>
                        <m:ctrlPr>
                          <a:rPr lang="zh-TW" altLang="zh-TW" sz="1200" i="1" kern="0" smtClean="0">
                            <a:latin typeface="Cambria Math" panose="02040503050406030204" pitchFamily="18" charset="0"/>
                            <a:cs typeface="CMR10"/>
                          </a:rPr>
                        </m:ctrlPr>
                      </m:sSubPr>
                      <m:e>
                        <m:r>
                          <m:rPr>
                            <m:sty m:val="p"/>
                          </m:rPr>
                          <a:rPr lang="en-US" altLang="zh-TW" sz="1200" kern="0">
                            <a:latin typeface="Cambria Math" panose="02040503050406030204" pitchFamily="18" charset="0"/>
                            <a:cs typeface="CMR10"/>
                          </a:rPr>
                          <m:t>r</m:t>
                        </m:r>
                      </m:e>
                      <m:sub>
                        <m:r>
                          <m:rPr>
                            <m:sty m:val="p"/>
                          </m:rPr>
                          <a:rPr lang="en-US" altLang="zh-TW" sz="1200" kern="0">
                            <a:latin typeface="Cambria Math" panose="02040503050406030204" pitchFamily="18" charset="0"/>
                            <a:cs typeface="CMR10"/>
                          </a:rPr>
                          <m:t>t</m:t>
                        </m:r>
                      </m:sub>
                    </m:sSub>
                    <m:r>
                      <a:rPr lang="zh-TW" altLang="en-US" sz="1200" kern="0">
                        <a:latin typeface="Cambria Math" panose="02040503050406030204" pitchFamily="18" charset="0"/>
                        <a:cs typeface="CMR10"/>
                      </a:rPr>
                      <m:t>：</m:t>
                    </m:r>
                  </m:oMath>
                </a14:m>
                <a:r>
                  <a:rPr lang="zh-TW" altLang="zh-TW" sz="1200" kern="0" dirty="0">
                    <a:latin typeface="+mn-ea"/>
                    <a:cs typeface="CMR10"/>
                  </a:rPr>
                  <a:t>時間點 </a:t>
                </a:r>
                <a:r>
                  <a:rPr lang="en-US" altLang="zh-TW" sz="1200" kern="0" dirty="0">
                    <a:latin typeface="+mn-ea"/>
                    <a:cs typeface="CMR10"/>
                  </a:rPr>
                  <a:t>t </a:t>
                </a:r>
                <a:r>
                  <a:rPr lang="zh-TW" altLang="zh-TW" sz="1200" kern="0" dirty="0">
                    <a:latin typeface="+mn-ea"/>
                    <a:cs typeface="CMR10"/>
                  </a:rPr>
                  <a:t>的現行短期利率</a:t>
                </a:r>
                <a:endParaRPr lang="en-US" altLang="zh-TW" sz="1200" kern="0" dirty="0">
                  <a:latin typeface="+mn-ea"/>
                  <a:cs typeface="CMR10"/>
                </a:endParaRPr>
              </a:p>
              <a:p>
                <a:pPr>
                  <a:lnSpc>
                    <a:spcPct val="150000"/>
                  </a:lnSpc>
                </a:pPr>
                <a14:m>
                  <m:oMath xmlns:m="http://schemas.openxmlformats.org/officeDocument/2006/math">
                    <m:r>
                      <m:rPr>
                        <m:sty m:val="p"/>
                      </m:rPr>
                      <a:rPr lang="en-US" altLang="zh-TW" sz="1200" i="0" kern="0">
                        <a:latin typeface="Cambria Math" panose="02040503050406030204" pitchFamily="18" charset="0"/>
                        <a:cs typeface="CMR10"/>
                      </a:rPr>
                      <m:t>δ</m:t>
                    </m:r>
                  </m:oMath>
                </a14:m>
                <a:r>
                  <a:rPr lang="zh-TW" altLang="en-US" sz="1200" kern="0" dirty="0">
                    <a:latin typeface="+mn-ea"/>
                    <a:cs typeface="CMR10"/>
                  </a:rPr>
                  <a:t>：</a:t>
                </a:r>
                <a:r>
                  <a:rPr lang="zh-TW" altLang="zh-TW" sz="1200" kern="0" dirty="0">
                    <a:latin typeface="+mn-ea"/>
                    <a:cs typeface="CMR10"/>
                  </a:rPr>
                  <a:t>表示</a:t>
                </a:r>
                <a:r>
                  <a:rPr lang="zh-TW" altLang="en-US" sz="1200" kern="0" dirty="0">
                    <a:latin typeface="+mn-ea"/>
                    <a:cs typeface="CMR10"/>
                  </a:rPr>
                  <a:t>房租率</a:t>
                </a:r>
                <a:endParaRPr lang="en-US" altLang="zh-TW" sz="1200" kern="0" dirty="0">
                  <a:latin typeface="+mn-ea"/>
                  <a:cs typeface="CMR10"/>
                </a:endParaRPr>
              </a:p>
              <a:p>
                <a:pPr>
                  <a:lnSpc>
                    <a:spcPct val="150000"/>
                  </a:lnSpc>
                </a:pPr>
                <a14:m>
                  <m:oMath xmlns:m="http://schemas.openxmlformats.org/officeDocument/2006/math">
                    <m:sSub>
                      <m:sSubPr>
                        <m:ctrlPr>
                          <a:rPr lang="zh-TW" altLang="zh-TW" sz="1200" i="1" kern="0">
                            <a:latin typeface="Cambria Math" panose="02040503050406030204" pitchFamily="18" charset="0"/>
                            <a:cs typeface="CMR10"/>
                          </a:rPr>
                        </m:ctrlPr>
                      </m:sSubPr>
                      <m:e>
                        <m:r>
                          <m:rPr>
                            <m:sty m:val="p"/>
                          </m:rPr>
                          <a:rPr lang="en-US" altLang="zh-TW" sz="1200" i="0" kern="0">
                            <a:latin typeface="Cambria Math" panose="02040503050406030204" pitchFamily="18" charset="0"/>
                            <a:cs typeface="CMR10"/>
                          </a:rPr>
                          <m:t>σ</m:t>
                        </m:r>
                      </m:e>
                      <m:sub>
                        <m:r>
                          <m:rPr>
                            <m:sty m:val="p"/>
                          </m:rPr>
                          <a:rPr lang="en-US" altLang="zh-TW" sz="1200" i="0" kern="0">
                            <a:latin typeface="Cambria Math" panose="02040503050406030204" pitchFamily="18" charset="0"/>
                            <a:cs typeface="CMR10"/>
                          </a:rPr>
                          <m:t>H</m:t>
                        </m:r>
                      </m:sub>
                    </m:sSub>
                  </m:oMath>
                </a14:m>
                <a:r>
                  <a:rPr lang="zh-TW" altLang="en-US" sz="1200" kern="0" dirty="0">
                    <a:latin typeface="+mn-ea"/>
                    <a:cs typeface="CMR10"/>
                  </a:rPr>
                  <a:t>：</a:t>
                </a:r>
                <a:r>
                  <a:rPr lang="zh-TW" altLang="zh-TW" sz="1200" kern="0" dirty="0">
                    <a:latin typeface="+mn-ea"/>
                    <a:cs typeface="CMR10"/>
                  </a:rPr>
                  <a:t>表示波動率</a:t>
                </a:r>
                <a:endParaRPr lang="en-US" altLang="zh-TW" sz="1200" kern="0" dirty="0">
                  <a:latin typeface="+mn-ea"/>
                  <a:cs typeface="CMR10"/>
                </a:endParaRPr>
              </a:p>
              <a:p>
                <a:pPr>
                  <a:lnSpc>
                    <a:spcPct val="150000"/>
                  </a:lnSpc>
                </a:pPr>
                <a14:m>
                  <m:oMath xmlns:m="http://schemas.openxmlformats.org/officeDocument/2006/math">
                    <m:sSubSup>
                      <m:sSubSupPr>
                        <m:ctrlPr>
                          <a:rPr lang="zh-TW" altLang="zh-TW" sz="1200" i="1" kern="0">
                            <a:latin typeface="Cambria Math" panose="02040503050406030204" pitchFamily="18" charset="0"/>
                            <a:cs typeface="CMR10"/>
                          </a:rPr>
                        </m:ctrlPr>
                      </m:sSubSupPr>
                      <m:e>
                        <m:r>
                          <m:rPr>
                            <m:sty m:val="p"/>
                          </m:rPr>
                          <a:rPr lang="en-US" altLang="zh-TW" sz="1200" i="0" kern="0">
                            <a:latin typeface="Cambria Math" panose="02040503050406030204" pitchFamily="18" charset="0"/>
                            <a:cs typeface="CMR10"/>
                          </a:rPr>
                          <m:t>B</m:t>
                        </m:r>
                      </m:e>
                      <m:sub>
                        <m:r>
                          <m:rPr>
                            <m:sty m:val="p"/>
                          </m:rPr>
                          <a:rPr lang="en-US" altLang="zh-TW" sz="1200" i="0" kern="0">
                            <a:latin typeface="Cambria Math" panose="02040503050406030204" pitchFamily="18" charset="0"/>
                            <a:cs typeface="CMR10"/>
                          </a:rPr>
                          <m:t>t</m:t>
                        </m:r>
                      </m:sub>
                      <m:sup>
                        <m:r>
                          <a:rPr lang="en-US" altLang="zh-TW" sz="1200" i="0" kern="0">
                            <a:latin typeface="Cambria Math" panose="02040503050406030204" pitchFamily="18" charset="0"/>
                            <a:cs typeface="CMR10"/>
                          </a:rPr>
                          <m:t>1</m:t>
                        </m:r>
                      </m:sup>
                    </m:sSubSup>
                  </m:oMath>
                </a14:m>
                <a:r>
                  <a:rPr lang="zh-TW" altLang="en-US" sz="1200" kern="0" dirty="0">
                    <a:latin typeface="+mn-ea"/>
                    <a:cs typeface="CMR10"/>
                  </a:rPr>
                  <a:t>：</a:t>
                </a:r>
                <a:r>
                  <a:rPr lang="zh-TW" altLang="zh-TW" sz="1200" kern="0" dirty="0">
                    <a:latin typeface="+mn-ea"/>
                    <a:cs typeface="CMR10"/>
                  </a:rPr>
                  <a:t>表示標準布朗運動</a:t>
                </a:r>
                <a:endParaRPr lang="en-US" altLang="zh-TW" sz="1200" kern="0" dirty="0">
                  <a:latin typeface="+mn-ea"/>
                  <a:cs typeface="CMR10"/>
                </a:endParaRPr>
              </a:p>
              <a:p>
                <a:pPr>
                  <a:lnSpc>
                    <a:spcPct val="150000"/>
                  </a:lnSpc>
                </a:pPr>
                <a:r>
                  <a:rPr lang="zh-CN" altLang="en-US" sz="1200" kern="0" dirty="0">
                    <a:latin typeface="+mn-ea"/>
                    <a:cs typeface="CMR10"/>
                  </a:rPr>
                  <a:t>房價服從</a:t>
                </a:r>
                <a:r>
                  <a:rPr lang="en-US" altLang="zh-CN" sz="1200" kern="0" dirty="0">
                    <a:latin typeface="+mn-ea"/>
                    <a:cs typeface="CMR10"/>
                  </a:rPr>
                  <a:t>log normal</a:t>
                </a:r>
                <a:r>
                  <a:rPr lang="zh-CN" altLang="en-US" sz="1200" kern="0" dirty="0">
                    <a:latin typeface="+mn-ea"/>
                    <a:cs typeface="CMR10"/>
                  </a:rPr>
                  <a:t>分配</a:t>
                </a:r>
                <a:endParaRPr lang="en-US" altLang="zh-CN" sz="1200" kern="0" dirty="0">
                  <a:latin typeface="+mn-ea"/>
                  <a:cs typeface="CMR10"/>
                </a:endParaRPr>
              </a:p>
            </p:txBody>
          </p:sp>
        </mc:Choice>
        <mc:Fallback xmlns="">
          <p:sp>
            <p:nvSpPr>
              <p:cNvPr id="59" name="矩形 58">
                <a:extLst>
                  <a:ext uri="{FF2B5EF4-FFF2-40B4-BE49-F238E27FC236}">
                    <a16:creationId xmlns:a16="http://schemas.microsoft.com/office/drawing/2014/main" id="{B36D2438-3BBB-52D6-422F-BE8A73AD8546}"/>
                  </a:ext>
                </a:extLst>
              </p:cNvPr>
              <p:cNvSpPr>
                <a:spLocks noRot="1" noChangeAspect="1" noMove="1" noResize="1" noEditPoints="1" noAdjustHandles="1" noChangeArrowheads="1" noChangeShapeType="1" noTextEdit="1"/>
              </p:cNvSpPr>
              <p:nvPr/>
            </p:nvSpPr>
            <p:spPr>
              <a:xfrm>
                <a:off x="5805698" y="2661422"/>
                <a:ext cx="4886334" cy="1446037"/>
              </a:xfrm>
              <a:prstGeom prst="rect">
                <a:avLst/>
              </a:prstGeom>
              <a:blipFill>
                <a:blip r:embed="rId8"/>
                <a:stretch>
                  <a:fillRect b="-25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A3CD6D18-9214-4A26-2AFF-5F44AD48E084}"/>
                  </a:ext>
                </a:extLst>
              </p:cNvPr>
              <p:cNvSpPr/>
              <p:nvPr/>
            </p:nvSpPr>
            <p:spPr>
              <a:xfrm>
                <a:off x="1026531" y="4742351"/>
                <a:ext cx="6190781" cy="898579"/>
              </a:xfrm>
              <a:prstGeom prst="rect">
                <a:avLst/>
              </a:prstGeom>
            </p:spPr>
            <p:txBody>
              <a:bodyPr wrap="square">
                <a:spAutoFit/>
              </a:bodyPr>
              <a:lstStyle/>
              <a:p>
                <a:pPr lvl="0">
                  <a:lnSpc>
                    <a:spcPct val="150000"/>
                  </a:lnSpc>
                </a:pPr>
                <a14:m>
                  <m:oMath xmlns:m="http://schemas.openxmlformats.org/officeDocument/2006/math">
                    <m:r>
                      <m:rPr>
                        <m:sty m:val="p"/>
                      </m:rPr>
                      <a:rPr lang="en-US" altLang="zh-TW" sz="1200" b="0" smtClean="0">
                        <a:solidFill>
                          <a:schemeClr val="tx1"/>
                        </a:solidFill>
                        <a:latin typeface="Cambria Math" panose="02040503050406030204" pitchFamily="18" charset="0"/>
                      </a:rPr>
                      <m:t>d</m:t>
                    </m:r>
                    <m:sSubSup>
                      <m:sSubSupPr>
                        <m:ctrlPr>
                          <a:rPr lang="zh-TW" altLang="zh-TW" sz="1200" i="1">
                            <a:solidFill>
                              <a:schemeClr val="tx1"/>
                            </a:solidFill>
                            <a:latin typeface="Cambria Math" panose="02040503050406030204" pitchFamily="18" charset="0"/>
                          </a:rPr>
                        </m:ctrlPr>
                      </m:sSubSupPr>
                      <m:e>
                        <m:r>
                          <m:rPr>
                            <m:sty m:val="p"/>
                          </m:rPr>
                          <a:rPr lang="en-US" altLang="zh-TW" sz="1200" b="0" i="1">
                            <a:solidFill>
                              <a:schemeClr val="tx1"/>
                            </a:solidFill>
                            <a:latin typeface="Cambria Math" panose="02040503050406030204" pitchFamily="18" charset="0"/>
                          </a:rPr>
                          <m:t>B</m:t>
                        </m:r>
                      </m:e>
                      <m:sub>
                        <m:r>
                          <m:rPr>
                            <m:sty m:val="p"/>
                          </m:rPr>
                          <a:rPr lang="en-US" altLang="zh-TW" sz="1200" b="0" i="1">
                            <a:solidFill>
                              <a:schemeClr val="tx1"/>
                            </a:solidFill>
                            <a:latin typeface="Cambria Math" panose="02040503050406030204" pitchFamily="18" charset="0"/>
                          </a:rPr>
                          <m:t>t</m:t>
                        </m:r>
                      </m:sub>
                      <m:sup>
                        <m:r>
                          <a:rPr lang="en-US" altLang="zh-TW" sz="1200" b="0">
                            <a:solidFill>
                              <a:schemeClr val="tx1"/>
                            </a:solidFill>
                            <a:latin typeface="Cambria Math" panose="02040503050406030204" pitchFamily="18" charset="0"/>
                          </a:rPr>
                          <m:t>1</m:t>
                        </m:r>
                      </m:sup>
                    </m:sSubSup>
                  </m:oMath>
                </a14:m>
                <a:r>
                  <a:rPr lang="zh-TW" altLang="zh-TW" sz="1200" dirty="0">
                    <a:solidFill>
                      <a:schemeClr val="tx1"/>
                    </a:solidFill>
                    <a:latin typeface="+mn-ea"/>
                  </a:rPr>
                  <a:t>和</a:t>
                </a:r>
                <a14:m>
                  <m:oMath xmlns:m="http://schemas.openxmlformats.org/officeDocument/2006/math">
                    <m:r>
                      <m:rPr>
                        <m:sty m:val="p"/>
                      </m:rPr>
                      <a:rPr lang="en-US" altLang="zh-TW" sz="1200" b="0">
                        <a:solidFill>
                          <a:schemeClr val="tx1"/>
                        </a:solidFill>
                        <a:latin typeface="Cambria Math" panose="02040503050406030204" pitchFamily="18" charset="0"/>
                      </a:rPr>
                      <m:t>d</m:t>
                    </m:r>
                    <m:sSubSup>
                      <m:sSubSupPr>
                        <m:ctrlPr>
                          <a:rPr lang="zh-TW" altLang="zh-TW" sz="1200" i="1">
                            <a:solidFill>
                              <a:schemeClr val="tx1"/>
                            </a:solidFill>
                            <a:latin typeface="Cambria Math" panose="02040503050406030204" pitchFamily="18" charset="0"/>
                          </a:rPr>
                        </m:ctrlPr>
                      </m:sSubSupPr>
                      <m:e>
                        <m:r>
                          <m:rPr>
                            <m:sty m:val="p"/>
                          </m:rPr>
                          <a:rPr lang="en-US" altLang="zh-TW" sz="1200" b="0" i="1">
                            <a:solidFill>
                              <a:schemeClr val="tx1"/>
                            </a:solidFill>
                            <a:latin typeface="Cambria Math" panose="02040503050406030204" pitchFamily="18" charset="0"/>
                          </a:rPr>
                          <m:t>B</m:t>
                        </m:r>
                      </m:e>
                      <m:sub>
                        <m:r>
                          <m:rPr>
                            <m:sty m:val="p"/>
                          </m:rPr>
                          <a:rPr lang="en-US" altLang="zh-TW" sz="1200" b="0" i="1">
                            <a:solidFill>
                              <a:schemeClr val="tx1"/>
                            </a:solidFill>
                            <a:latin typeface="Cambria Math" panose="02040503050406030204" pitchFamily="18" charset="0"/>
                          </a:rPr>
                          <m:t>t</m:t>
                        </m:r>
                      </m:sub>
                      <m:sup>
                        <m:r>
                          <a:rPr lang="en-US" altLang="zh-TW" sz="1200" b="0">
                            <a:solidFill>
                              <a:schemeClr val="tx1"/>
                            </a:solidFill>
                            <a:latin typeface="Cambria Math" panose="02040503050406030204" pitchFamily="18" charset="0"/>
                          </a:rPr>
                          <m:t>2</m:t>
                        </m:r>
                      </m:sup>
                    </m:sSubSup>
                  </m:oMath>
                </a14:m>
                <a:r>
                  <a:rPr lang="zh-TW" altLang="zh-TW" sz="1200" dirty="0">
                    <a:solidFill>
                      <a:schemeClr val="tx1"/>
                    </a:solidFill>
                    <a:latin typeface="+mn-ea"/>
                  </a:rPr>
                  <a:t>之間</a:t>
                </a:r>
                <a:r>
                  <a:rPr lang="zh-TW" altLang="en-US" sz="1200" dirty="0">
                    <a:solidFill>
                      <a:schemeClr val="tx1"/>
                    </a:solidFill>
                    <a:latin typeface="+mn-ea"/>
                  </a:rPr>
                  <a:t>存在</a:t>
                </a:r>
                <a:r>
                  <a:rPr lang="zh-TW" altLang="zh-TW" sz="1200" dirty="0">
                    <a:solidFill>
                      <a:schemeClr val="tx1"/>
                    </a:solidFill>
                    <a:latin typeface="+mn-ea"/>
                  </a:rPr>
                  <a:t>相關</a:t>
                </a:r>
                <a:r>
                  <a:rPr lang="zh-TW" altLang="en-US" sz="1200" dirty="0">
                    <a:solidFill>
                      <a:schemeClr val="tx1"/>
                    </a:solidFill>
                    <a:latin typeface="+mn-ea"/>
                  </a:rPr>
                  <a:t>係數</a:t>
                </a:r>
                <a:r>
                  <a:rPr lang="zh-TW" altLang="zh-TW" sz="1200" dirty="0">
                    <a:solidFill>
                      <a:schemeClr val="tx1"/>
                    </a:solidFill>
                    <a:latin typeface="+mn-ea"/>
                  </a:rPr>
                  <a:t>為</a:t>
                </a:r>
                <a14:m>
                  <m:oMath xmlns:m="http://schemas.openxmlformats.org/officeDocument/2006/math">
                    <m:r>
                      <m:rPr>
                        <m:sty m:val="p"/>
                      </m:rPr>
                      <a:rPr lang="en-US" altLang="zh-TW" sz="1200" b="0">
                        <a:solidFill>
                          <a:schemeClr val="tx1"/>
                        </a:solidFill>
                        <a:latin typeface="Cambria Math" panose="02040503050406030204" pitchFamily="18" charset="0"/>
                      </a:rPr>
                      <m:t>ρ</m:t>
                    </m:r>
                  </m:oMath>
                </a14:m>
                <a:r>
                  <a:rPr lang="zh-TW" altLang="zh-TW" sz="1200" dirty="0">
                    <a:solidFill>
                      <a:schemeClr val="tx1"/>
                    </a:solidFill>
                    <a:latin typeface="+mn-ea"/>
                  </a:rPr>
                  <a:t>，以控制短期利率和房地産價格的共同變動。</a:t>
                </a:r>
                <a:endParaRPr lang="en-US" altLang="zh-TW" sz="1200" dirty="0">
                  <a:solidFill>
                    <a:schemeClr val="tx1"/>
                  </a:solidFill>
                  <a:latin typeface="+mn-ea"/>
                </a:endParaRPr>
              </a:p>
              <a:p>
                <a:pPr marL="0" indent="0">
                  <a:lnSpc>
                    <a:spcPct val="150000"/>
                  </a:lnSpc>
                  <a:buNone/>
                </a:pPr>
                <a:r>
                  <a:rPr lang="zh-TW" altLang="en-US" sz="1200" kern="0" dirty="0">
                    <a:latin typeface="+mn-ea"/>
                  </a:rPr>
                  <a:t>爲了降低計算複雜度，本</a:t>
                </a:r>
                <a:r>
                  <a:rPr lang="zh-CN" altLang="en-US" sz="1200" kern="0" dirty="0">
                    <a:latin typeface="+mn-ea"/>
                  </a:rPr>
                  <a:t>研究</a:t>
                </a:r>
                <a:r>
                  <a:rPr lang="zh-TW" altLang="zh-TW" sz="1200" kern="0" dirty="0">
                    <a:latin typeface="+mn-ea"/>
                  </a:rPr>
                  <a:t>先將房價利率正交化建構樹再計算。</a:t>
                </a:r>
                <a:endParaRPr lang="en-US" altLang="zh-TW" sz="1200" kern="0" dirty="0">
                  <a:latin typeface="+mn-ea"/>
                </a:endParaRPr>
              </a:p>
              <a:p>
                <a:pPr marL="0" indent="0">
                  <a:lnSpc>
                    <a:spcPct val="150000"/>
                  </a:lnSpc>
                  <a:buNone/>
                </a:pPr>
                <a:r>
                  <a:rPr lang="zh-TW" altLang="en-US" sz="1200" kern="0" dirty="0">
                    <a:latin typeface="+mn-ea"/>
                  </a:rPr>
                  <a:t>先在</a:t>
                </a:r>
                <a:r>
                  <a:rPr lang="en-US" altLang="zh-TW" sz="1200" kern="0" dirty="0">
                    <a:latin typeface="+mn-ea"/>
                  </a:rPr>
                  <a:t>Y-t</a:t>
                </a:r>
                <a:r>
                  <a:rPr lang="zh-TW" altLang="en-US" sz="1200" kern="0" dirty="0">
                    <a:latin typeface="+mn-ea"/>
                  </a:rPr>
                  <a:t>平面上建構利率樹</a:t>
                </a:r>
                <a:r>
                  <a:rPr lang="zh-CN" altLang="en-US" sz="1200" kern="0" dirty="0">
                    <a:latin typeface="+mn-ea"/>
                  </a:rPr>
                  <a:t>，</a:t>
                </a:r>
                <a:r>
                  <a:rPr lang="zh-TW" altLang="en-US" sz="1200" kern="0" dirty="0">
                    <a:latin typeface="+mn-ea"/>
                  </a:rPr>
                  <a:t>以此作爲基礎在每個短利節點往上延伸出相應短利之房價樹。</a:t>
                </a:r>
                <a:endParaRPr lang="en-US" altLang="zh-TW" sz="1200" kern="0" dirty="0">
                  <a:latin typeface="+mn-ea"/>
                </a:endParaRPr>
              </a:p>
            </p:txBody>
          </p:sp>
        </mc:Choice>
        <mc:Fallback xmlns="">
          <p:sp>
            <p:nvSpPr>
              <p:cNvPr id="68" name="矩形 67">
                <a:extLst>
                  <a:ext uri="{FF2B5EF4-FFF2-40B4-BE49-F238E27FC236}">
                    <a16:creationId xmlns:a16="http://schemas.microsoft.com/office/drawing/2014/main" id="{A3CD6D18-9214-4A26-2AFF-5F44AD48E084}"/>
                  </a:ext>
                </a:extLst>
              </p:cNvPr>
              <p:cNvSpPr>
                <a:spLocks noRot="1" noChangeAspect="1" noMove="1" noResize="1" noEditPoints="1" noAdjustHandles="1" noChangeArrowheads="1" noChangeShapeType="1" noTextEdit="1"/>
              </p:cNvSpPr>
              <p:nvPr/>
            </p:nvSpPr>
            <p:spPr>
              <a:xfrm>
                <a:off x="1026531" y="4742351"/>
                <a:ext cx="6190781" cy="898579"/>
              </a:xfrm>
              <a:prstGeom prst="rect">
                <a:avLst/>
              </a:prstGeom>
              <a:blipFill>
                <a:blip r:embed="rId9"/>
                <a:stretch>
                  <a:fillRect b="-4082"/>
                </a:stretch>
              </a:blipFill>
            </p:spPr>
            <p:txBody>
              <a:bodyPr/>
              <a:lstStyle/>
              <a:p>
                <a:r>
                  <a:rPr lang="zh-CN" altLang="en-US">
                    <a:noFill/>
                  </a:rPr>
                  <a:t> </a:t>
                </a:r>
              </a:p>
            </p:txBody>
          </p:sp>
        </mc:Fallback>
      </mc:AlternateContent>
      <p:pic>
        <p:nvPicPr>
          <p:cNvPr id="69" name="圖片 8">
            <a:extLst>
              <a:ext uri="{FF2B5EF4-FFF2-40B4-BE49-F238E27FC236}">
                <a16:creationId xmlns:a16="http://schemas.microsoft.com/office/drawing/2014/main" id="{7EE57D0C-494F-1E7D-C03E-10A345AD8C75}"/>
              </a:ext>
            </a:extLst>
          </p:cNvPr>
          <p:cNvPicPr/>
          <p:nvPr/>
        </p:nvPicPr>
        <p:blipFill>
          <a:blip r:embed="rId10"/>
          <a:stretch>
            <a:fillRect/>
          </a:stretch>
        </p:blipFill>
        <p:spPr>
          <a:xfrm>
            <a:off x="7217312" y="4221480"/>
            <a:ext cx="3610755" cy="2127132"/>
          </a:xfrm>
          <a:prstGeom prst="rect">
            <a:avLst/>
          </a:prstGeom>
        </p:spPr>
      </p:pic>
      <mc:AlternateContent xmlns:mc="http://schemas.openxmlformats.org/markup-compatibility/2006" xmlns:a14="http://schemas.microsoft.com/office/drawing/2010/main">
        <mc:Choice Requires="a14">
          <p:sp>
            <p:nvSpPr>
              <p:cNvPr id="71" name="文字方塊 1">
                <a:extLst>
                  <a:ext uri="{FF2B5EF4-FFF2-40B4-BE49-F238E27FC236}">
                    <a16:creationId xmlns:a16="http://schemas.microsoft.com/office/drawing/2014/main" id="{9B81F03D-82F9-1680-C448-8908665CD791}"/>
                  </a:ext>
                </a:extLst>
              </p:cNvPr>
              <p:cNvSpPr txBox="1"/>
              <p:nvPr/>
            </p:nvSpPr>
            <p:spPr>
              <a:xfrm>
                <a:off x="2074860" y="5768095"/>
                <a:ext cx="2364377" cy="646331"/>
              </a:xfrm>
              <a:prstGeom prst="rect">
                <a:avLst/>
              </a:prstGeom>
              <a:noFill/>
            </p:spPr>
            <p:txBody>
              <a:bodyPr wrap="square"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𝐻</m:t>
                        </m:r>
                      </m:e>
                      <m:sub>
                        <m:r>
                          <a:rPr lang="en-US" altLang="zh-TW" b="0" i="1" smtClean="0">
                            <a:latin typeface="Cambria Math" panose="02040503050406030204" pitchFamily="18" charset="0"/>
                          </a:rPr>
                          <m:t>𝑡</m:t>
                        </m:r>
                      </m:sub>
                    </m:sSub>
                  </m:oMath>
                </a14:m>
                <a:r>
                  <a:rPr lang="en-US" altLang="zh-TW" dirty="0"/>
                  <a:t>                      </a:t>
                </a:r>
                <a:r>
                  <a:rPr lang="en-US" altLang="zh-TW" i="1" dirty="0">
                    <a:latin typeface="Aptos Display" panose="020B0004020202020204" pitchFamily="34" charset="0"/>
                  </a:rPr>
                  <a:t>X(t)</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𝑡</m:t>
                        </m:r>
                      </m:sub>
                    </m:sSub>
                  </m:oMath>
                </a14:m>
                <a:r>
                  <a:rPr lang="zh-TW" altLang="en-US" dirty="0"/>
                  <a:t>                       </a:t>
                </a:r>
                <a:r>
                  <a:rPr lang="en-US" altLang="zh-TW" i="1" dirty="0">
                    <a:latin typeface="Aptos Display" panose="020B0004020202020204" pitchFamily="34" charset="0"/>
                  </a:rPr>
                  <a:t>Y(t)</a:t>
                </a:r>
                <a:r>
                  <a:rPr lang="en-US" altLang="zh-TW" i="1" dirty="0"/>
                  <a:t> </a:t>
                </a:r>
                <a:endParaRPr lang="zh-TW" altLang="en-US" i="1" dirty="0"/>
              </a:p>
            </p:txBody>
          </p:sp>
        </mc:Choice>
        <mc:Fallback xmlns="">
          <p:sp>
            <p:nvSpPr>
              <p:cNvPr id="71" name="文字方塊 1">
                <a:extLst>
                  <a:ext uri="{FF2B5EF4-FFF2-40B4-BE49-F238E27FC236}">
                    <a16:creationId xmlns:a16="http://schemas.microsoft.com/office/drawing/2014/main" id="{9B81F03D-82F9-1680-C448-8908665CD791}"/>
                  </a:ext>
                </a:extLst>
              </p:cNvPr>
              <p:cNvSpPr txBox="1">
                <a:spLocks noRot="1" noChangeAspect="1" noMove="1" noResize="1" noEditPoints="1" noAdjustHandles="1" noChangeArrowheads="1" noChangeShapeType="1" noTextEdit="1"/>
              </p:cNvSpPr>
              <p:nvPr/>
            </p:nvSpPr>
            <p:spPr>
              <a:xfrm>
                <a:off x="2074860" y="5768095"/>
                <a:ext cx="2364377" cy="646331"/>
              </a:xfrm>
              <a:prstGeom prst="rect">
                <a:avLst/>
              </a:prstGeom>
              <a:blipFill>
                <a:blip r:embed="rId11"/>
                <a:stretch>
                  <a:fillRect t="-3774" b="-15094"/>
                </a:stretch>
              </a:blipFill>
            </p:spPr>
            <p:txBody>
              <a:bodyPr/>
              <a:lstStyle/>
              <a:p>
                <a:r>
                  <a:rPr lang="zh-CN" altLang="en-US">
                    <a:noFill/>
                  </a:rPr>
                  <a:t> </a:t>
                </a:r>
              </a:p>
            </p:txBody>
          </p:sp>
        </mc:Fallback>
      </mc:AlternateContent>
      <p:sp>
        <p:nvSpPr>
          <p:cNvPr id="72" name="文字方塊 7">
            <a:extLst>
              <a:ext uri="{FF2B5EF4-FFF2-40B4-BE49-F238E27FC236}">
                <a16:creationId xmlns:a16="http://schemas.microsoft.com/office/drawing/2014/main" id="{C8883E52-5B81-A6C8-4FE5-73B6BAE255C8}"/>
              </a:ext>
            </a:extLst>
          </p:cNvPr>
          <p:cNvSpPr txBox="1"/>
          <p:nvPr/>
        </p:nvSpPr>
        <p:spPr>
          <a:xfrm>
            <a:off x="2784108" y="5825494"/>
            <a:ext cx="798871" cy="338554"/>
          </a:xfrm>
          <a:prstGeom prst="rect">
            <a:avLst/>
          </a:prstGeom>
          <a:noFill/>
        </p:spPr>
        <p:txBody>
          <a:bodyPr wrap="square" rtlCol="0">
            <a:spAutoFit/>
          </a:bodyPr>
          <a:lstStyle/>
          <a:p>
            <a:r>
              <a:rPr lang="zh-TW" altLang="en-US" sz="1600" dirty="0">
                <a:latin typeface="+mn-ea"/>
              </a:rPr>
              <a:t>正交化</a:t>
            </a:r>
          </a:p>
        </p:txBody>
      </p:sp>
      <p:sp>
        <p:nvSpPr>
          <p:cNvPr id="73" name="箭头: 右 72">
            <a:extLst>
              <a:ext uri="{FF2B5EF4-FFF2-40B4-BE49-F238E27FC236}">
                <a16:creationId xmlns:a16="http://schemas.microsoft.com/office/drawing/2014/main" id="{13854E5C-8E21-F47B-48AF-B19A5D2E014C}"/>
              </a:ext>
            </a:extLst>
          </p:cNvPr>
          <p:cNvSpPr/>
          <p:nvPr/>
        </p:nvSpPr>
        <p:spPr>
          <a:xfrm>
            <a:off x="2620446" y="6118329"/>
            <a:ext cx="107803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049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875015-3C0B-4C98-A045-3B5793C80F44}"/>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FEA9A638-E3C2-73E6-A6B1-7307B9C808D3}"/>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FB621E6E-4052-26E4-8A5F-56BCD7400B31}"/>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1877D5-6B63-4BB6-51FD-DCAFD32F8366}"/>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E7DA1918-4672-D9C2-A6F1-FE56A56AE018}"/>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C4ED896-7173-1DAE-9CC6-1C0712065C09}"/>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B97AF688-D330-6AA4-B330-8FE8C59FCB44}"/>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706DBCC0-E992-6F5C-CE52-9A2E490261A1}"/>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845F9379-E332-DF4D-55E4-B161B9362AB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C0C13A49-88C3-AC2A-3E8F-F39C194BB07F}"/>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6CE148F-B59F-01C8-235A-870B2A4230FF}"/>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1841EA10-6C41-0440-481C-1DDF32D3E6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FBEF800D-9466-9149-851A-A5F3A36CD212}"/>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數值模型</a:t>
            </a:r>
          </a:p>
        </p:txBody>
      </p:sp>
      <p:sp>
        <p:nvSpPr>
          <p:cNvPr id="3" name="矩形 1">
            <a:extLst>
              <a:ext uri="{FF2B5EF4-FFF2-40B4-BE49-F238E27FC236}">
                <a16:creationId xmlns:a16="http://schemas.microsoft.com/office/drawing/2014/main" id="{CCF8CBCE-D1F8-6C04-32EC-F79C478B2EA9}"/>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sp>
        <p:nvSpPr>
          <p:cNvPr id="28" name="文本框 27">
            <a:extLst>
              <a:ext uri="{FF2B5EF4-FFF2-40B4-BE49-F238E27FC236}">
                <a16:creationId xmlns:a16="http://schemas.microsoft.com/office/drawing/2014/main" id="{ED70DF75-EF24-9A4C-3145-AE80DAB03443}"/>
              </a:ext>
            </a:extLst>
          </p:cNvPr>
          <p:cNvSpPr txBox="1"/>
          <p:nvPr/>
        </p:nvSpPr>
        <p:spPr>
          <a:xfrm>
            <a:off x="547959" y="1326631"/>
            <a:ext cx="7200000" cy="396583"/>
          </a:xfrm>
          <a:prstGeom prst="rect">
            <a:avLst/>
          </a:prstGeom>
          <a:noFill/>
        </p:spPr>
        <p:txBody>
          <a:bodyPr wrap="square">
            <a:spAutoFit/>
          </a:bodyPr>
          <a:lstStyle/>
          <a:p>
            <a:pPr>
              <a:lnSpc>
                <a:spcPct val="120000"/>
              </a:lnSpc>
            </a:pPr>
            <a:r>
              <a:rPr lang="zh-TW" altLang="en-US" b="1" dirty="0">
                <a:solidFill>
                  <a:srgbClr val="1F3762"/>
                </a:solidFill>
                <a:latin typeface="+mn-ea"/>
              </a:rPr>
              <a:t>狀態轉換機率</a:t>
            </a:r>
            <a:endParaRPr lang="en-US" altLang="zh-CN" b="1" dirty="0">
              <a:solidFill>
                <a:srgbClr val="1F3762"/>
              </a:solidFill>
              <a:latin typeface="+mn-ea"/>
            </a:endParaRPr>
          </a:p>
        </p:txBody>
      </p:sp>
      <p:sp>
        <p:nvSpPr>
          <p:cNvPr id="41" name="文本框 40">
            <a:extLst>
              <a:ext uri="{FF2B5EF4-FFF2-40B4-BE49-F238E27FC236}">
                <a16:creationId xmlns:a16="http://schemas.microsoft.com/office/drawing/2014/main" id="{7C87BAF4-2968-1E4C-1209-76B2A03E2E13}"/>
              </a:ext>
            </a:extLst>
          </p:cNvPr>
          <p:cNvSpPr txBox="1"/>
          <p:nvPr/>
        </p:nvSpPr>
        <p:spPr>
          <a:xfrm>
            <a:off x="547959" y="3990605"/>
            <a:ext cx="7200000" cy="396583"/>
          </a:xfrm>
          <a:prstGeom prst="rect">
            <a:avLst/>
          </a:prstGeom>
          <a:noFill/>
        </p:spPr>
        <p:txBody>
          <a:bodyPr wrap="square">
            <a:spAutoFit/>
          </a:bodyPr>
          <a:lstStyle/>
          <a:p>
            <a:pPr>
              <a:lnSpc>
                <a:spcPct val="120000"/>
              </a:lnSpc>
            </a:pPr>
            <a:r>
              <a:rPr lang="zh-CN" altLang="en-US" b="1" dirty="0">
                <a:solidFill>
                  <a:srgbClr val="1F3762"/>
                </a:solidFill>
                <a:latin typeface="+mn-ea"/>
              </a:rPr>
              <a:t>長照中心成本與費用</a:t>
            </a:r>
            <a:endParaRPr lang="zh-TW" altLang="en-US" b="1" dirty="0">
              <a:solidFill>
                <a:srgbClr val="1F3762"/>
              </a:solidFill>
              <a:latin typeface="+mn-ea"/>
            </a:endParaRPr>
          </a:p>
        </p:txBody>
      </p:sp>
      <p:sp>
        <p:nvSpPr>
          <p:cNvPr id="56" name="文字方塊 5">
            <a:extLst>
              <a:ext uri="{FF2B5EF4-FFF2-40B4-BE49-F238E27FC236}">
                <a16:creationId xmlns:a16="http://schemas.microsoft.com/office/drawing/2014/main" id="{53D86C20-DEF1-7BC5-7740-11047B52A218}"/>
              </a:ext>
            </a:extLst>
          </p:cNvPr>
          <p:cNvSpPr txBox="1"/>
          <p:nvPr/>
        </p:nvSpPr>
        <p:spPr>
          <a:xfrm>
            <a:off x="1398212" y="3548047"/>
            <a:ext cx="3091981" cy="336695"/>
          </a:xfrm>
          <a:prstGeom prst="rect">
            <a:avLst/>
          </a:prstGeom>
          <a:noFill/>
        </p:spPr>
        <p:txBody>
          <a:bodyPr wrap="square" rtlCol="0">
            <a:spAutoFit/>
          </a:bodyPr>
          <a:lstStyle/>
          <a:p>
            <a:pPr>
              <a:lnSpc>
                <a:spcPct val="150000"/>
              </a:lnSpc>
            </a:pPr>
            <a:r>
              <a:rPr lang="zh-TW" altLang="en-US" sz="1200" kern="0" dirty="0">
                <a:solidFill>
                  <a:schemeClr val="tx1"/>
                </a:solidFill>
                <a:latin typeface="+mn-ea"/>
                <a:cs typeface="CMR10"/>
              </a:rPr>
              <a:t>各</a:t>
            </a:r>
            <a:r>
              <a:rPr lang="zh-CN" altLang="en-US" sz="1200" kern="0" dirty="0">
                <a:solidFill>
                  <a:schemeClr val="tx1"/>
                </a:solidFill>
                <a:latin typeface="+mn-ea"/>
                <a:cs typeface="CMR10"/>
              </a:rPr>
              <a:t>年齡</a:t>
            </a:r>
            <a:r>
              <a:rPr lang="zh-TW" altLang="en-US" sz="1200" kern="0" dirty="0">
                <a:solidFill>
                  <a:schemeClr val="tx1"/>
                </a:solidFill>
                <a:latin typeface="+mn-ea"/>
                <a:cs typeface="CMR10"/>
              </a:rPr>
              <a:t>失能機率轉換矩陣</a:t>
            </a:r>
          </a:p>
        </p:txBody>
      </p:sp>
      <p:pic>
        <p:nvPicPr>
          <p:cNvPr id="4" name="Picture 2" descr="https://lh3.googleusercontent.com/poSRD2NLjMVBA58s4Bhrg8c9QGXPhA6LbfYL0-VdXw1A02ZMWpCV1OC0MYVa95CqWB010bcCZeTTTjbkhYCOKaNYTKee6J0PagmrFc9sjYHOeoT8oXxAsolY4A-fNE43fmMSNDiH">
            <a:extLst>
              <a:ext uri="{FF2B5EF4-FFF2-40B4-BE49-F238E27FC236}">
                <a16:creationId xmlns:a16="http://schemas.microsoft.com/office/drawing/2014/main" id="{3C7E2533-90E2-07B4-10F9-A8802B018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85" y="1787385"/>
            <a:ext cx="3831494" cy="17580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文字方塊 6">
                <a:extLst>
                  <a:ext uri="{FF2B5EF4-FFF2-40B4-BE49-F238E27FC236}">
                    <a16:creationId xmlns:a16="http://schemas.microsoft.com/office/drawing/2014/main" id="{EFA8161C-947C-E7E2-C2C0-D72040CBDAE3}"/>
                  </a:ext>
                </a:extLst>
              </p:cNvPr>
              <p:cNvSpPr txBox="1"/>
              <p:nvPr/>
            </p:nvSpPr>
            <p:spPr>
              <a:xfrm>
                <a:off x="5653528" y="1487184"/>
                <a:ext cx="5041525" cy="2059025"/>
              </a:xfrm>
              <a:prstGeom prst="rect">
                <a:avLst/>
              </a:prstGeom>
              <a:noFill/>
            </p:spPr>
            <p:txBody>
              <a:bodyPr wrap="square" rtlCol="0">
                <a:spAutoFit/>
              </a:bodyPr>
              <a:lstStyle/>
              <a:p>
                <a:pPr>
                  <a:lnSpc>
                    <a:spcPct val="150000"/>
                  </a:lnSpc>
                </a:pPr>
                <a14:m>
                  <m:oMath xmlns:m="http://schemas.openxmlformats.org/officeDocument/2006/math">
                    <m:sSub>
                      <m:sSubPr>
                        <m:ctrlPr>
                          <a:rPr lang="en-US" altLang="zh-TW" sz="1400" b="0" i="1" smtClean="0">
                            <a:latin typeface="Cambria Math" panose="02040503050406030204" pitchFamily="18" charset="0"/>
                          </a:rPr>
                        </m:ctrlPr>
                      </m:sSubPr>
                      <m:e>
                        <m:r>
                          <m:rPr>
                            <m:sty m:val="p"/>
                          </m:rPr>
                          <a:rPr lang="en-US" altLang="zh-TW" sz="1400" i="1" smtClean="0">
                            <a:latin typeface="Cambria Math" panose="02040503050406030204" pitchFamily="18" charset="0"/>
                          </a:rPr>
                          <m:t>P</m:t>
                        </m:r>
                      </m:e>
                      <m:sub>
                        <m:r>
                          <a:rPr lang="en-US" altLang="zh-TW" sz="1400" b="0" i="1" smtClean="0">
                            <a:latin typeface="Cambria Math" panose="02040503050406030204" pitchFamily="18" charset="0"/>
                          </a:rPr>
                          <m:t>𝑎</m:t>
                        </m:r>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𝑏</m:t>
                        </m:r>
                      </m:sub>
                    </m:sSub>
                    <m:r>
                      <a:rPr lang="zh-TW" altLang="en-US" sz="1400" i="1">
                        <a:latin typeface="Cambria Math" panose="02040503050406030204" pitchFamily="18" charset="0"/>
                      </a:rPr>
                      <m:t>：</m:t>
                    </m:r>
                  </m:oMath>
                </a14:m>
                <a:r>
                  <a:rPr lang="zh-TW" altLang="en-US" sz="1400" dirty="0">
                    <a:latin typeface="+mn-ea"/>
                  </a:rPr>
                  <a:t>在第</a:t>
                </a:r>
                <a:r>
                  <a:rPr lang="en-US" altLang="zh-TW" sz="1400" dirty="0">
                    <a:latin typeface="+mn-ea"/>
                  </a:rPr>
                  <a:t>t</a:t>
                </a:r>
                <a:r>
                  <a:rPr lang="zh-TW" altLang="en-US" sz="1400" dirty="0">
                    <a:latin typeface="+mn-ea"/>
                  </a:rPr>
                  <a:t>期為</a:t>
                </a:r>
                <a:r>
                  <a:rPr lang="en-US" altLang="zh-TW" sz="1400" dirty="0">
                    <a:latin typeface="+mn-ea"/>
                  </a:rPr>
                  <a:t>a</a:t>
                </a:r>
                <a:r>
                  <a:rPr lang="zh-TW" altLang="en-US" sz="1400" dirty="0">
                    <a:latin typeface="+mn-ea"/>
                  </a:rPr>
                  <a:t>狀態之下，第</a:t>
                </a:r>
                <a:r>
                  <a:rPr lang="en-US" altLang="zh-TW" sz="1400" dirty="0">
                    <a:latin typeface="+mn-ea"/>
                  </a:rPr>
                  <a:t>t+1</a:t>
                </a:r>
                <a:r>
                  <a:rPr lang="zh-TW" altLang="en-US" sz="1400" dirty="0">
                    <a:latin typeface="+mn-ea"/>
                  </a:rPr>
                  <a:t>期轉換為</a:t>
                </a:r>
                <a:r>
                  <a:rPr lang="en-US" altLang="zh-TW" sz="1400" dirty="0">
                    <a:latin typeface="+mn-ea"/>
                  </a:rPr>
                  <a:t>b</a:t>
                </a:r>
                <a:r>
                  <a:rPr lang="zh-TW" altLang="en-US" sz="1400" dirty="0">
                    <a:latin typeface="+mn-ea"/>
                  </a:rPr>
                  <a:t>狀態的機率</a:t>
                </a:r>
                <a:endParaRPr lang="en-US" altLang="zh-TW" sz="1400" dirty="0">
                  <a:latin typeface="+mn-ea"/>
                </a:endParaRPr>
              </a:p>
              <a:p>
                <a:pPr>
                  <a:lnSpc>
                    <a:spcPct val="150000"/>
                  </a:lnSpc>
                </a:pPr>
                <a:r>
                  <a:rPr lang="en-US" altLang="zh-TW" sz="1200" dirty="0">
                    <a:latin typeface="+mn-ea"/>
                  </a:rPr>
                  <a:t>1</a:t>
                </a:r>
                <a:r>
                  <a:rPr lang="zh-TW" altLang="en-US" sz="1200" dirty="0">
                    <a:latin typeface="+mn-ea"/>
                  </a:rPr>
                  <a:t>：健康</a:t>
                </a:r>
                <a:endParaRPr lang="en-US" altLang="zh-TW" sz="1200" dirty="0">
                  <a:latin typeface="+mn-ea"/>
                </a:endParaRPr>
              </a:p>
              <a:p>
                <a:pPr>
                  <a:lnSpc>
                    <a:spcPct val="150000"/>
                  </a:lnSpc>
                </a:pPr>
                <a:r>
                  <a:rPr lang="en-US" altLang="zh-TW" sz="1200" dirty="0">
                    <a:latin typeface="+mn-ea"/>
                  </a:rPr>
                  <a:t>2</a:t>
                </a:r>
                <a:r>
                  <a:rPr lang="zh-TW" altLang="en-US" sz="1200" dirty="0">
                    <a:latin typeface="+mn-ea"/>
                  </a:rPr>
                  <a:t>：輕度殘障</a:t>
                </a:r>
                <a:endParaRPr lang="en-US" altLang="zh-TW" sz="1200" dirty="0">
                  <a:latin typeface="+mn-ea"/>
                </a:endParaRPr>
              </a:p>
              <a:p>
                <a:pPr>
                  <a:lnSpc>
                    <a:spcPct val="150000"/>
                  </a:lnSpc>
                </a:pPr>
                <a:r>
                  <a:rPr lang="en-US" altLang="zh-TW" sz="1200" dirty="0">
                    <a:latin typeface="+mn-ea"/>
                  </a:rPr>
                  <a:t>3</a:t>
                </a:r>
                <a:r>
                  <a:rPr lang="zh-TW" altLang="en-US" sz="1200" dirty="0">
                    <a:latin typeface="+mn-ea"/>
                  </a:rPr>
                  <a:t>：中度殘障</a:t>
                </a:r>
                <a:endParaRPr lang="en-US" altLang="zh-TW" sz="1200" dirty="0">
                  <a:latin typeface="+mn-ea"/>
                </a:endParaRPr>
              </a:p>
              <a:p>
                <a:pPr>
                  <a:lnSpc>
                    <a:spcPct val="150000"/>
                  </a:lnSpc>
                </a:pPr>
                <a:r>
                  <a:rPr lang="en-US" altLang="zh-TW" sz="1200" dirty="0">
                    <a:latin typeface="+mn-ea"/>
                  </a:rPr>
                  <a:t>4</a:t>
                </a:r>
                <a:r>
                  <a:rPr lang="zh-TW" altLang="en-US" sz="1200" dirty="0">
                    <a:latin typeface="+mn-ea"/>
                  </a:rPr>
                  <a:t>：重度殘障</a:t>
                </a:r>
                <a:endParaRPr lang="en-US" altLang="zh-TW" sz="1200" dirty="0">
                  <a:latin typeface="+mn-ea"/>
                </a:endParaRPr>
              </a:p>
              <a:p>
                <a:pPr>
                  <a:lnSpc>
                    <a:spcPct val="150000"/>
                  </a:lnSpc>
                </a:pPr>
                <a:r>
                  <a:rPr lang="en-US" altLang="zh-TW" sz="1200" dirty="0">
                    <a:latin typeface="+mn-ea"/>
                  </a:rPr>
                  <a:t>5</a:t>
                </a:r>
                <a:r>
                  <a:rPr lang="zh-TW" altLang="en-US" sz="1200" dirty="0">
                    <a:latin typeface="+mn-ea"/>
                  </a:rPr>
                  <a:t>：極重度殘障</a:t>
                </a:r>
                <a:endParaRPr lang="en-US" altLang="zh-TW" sz="1200" dirty="0">
                  <a:latin typeface="+mn-ea"/>
                </a:endParaRPr>
              </a:p>
              <a:p>
                <a:pPr>
                  <a:lnSpc>
                    <a:spcPct val="150000"/>
                  </a:lnSpc>
                </a:pPr>
                <a:r>
                  <a:rPr lang="en-US" altLang="zh-TW" sz="1200" dirty="0">
                    <a:latin typeface="+mn-ea"/>
                  </a:rPr>
                  <a:t>6</a:t>
                </a:r>
                <a:r>
                  <a:rPr lang="zh-TW" altLang="en-US" sz="1200" dirty="0">
                    <a:latin typeface="+mn-ea"/>
                  </a:rPr>
                  <a:t>：死亡</a:t>
                </a:r>
                <a:endParaRPr lang="en-US" altLang="zh-TW" sz="1200" dirty="0">
                  <a:latin typeface="+mn-ea"/>
                </a:endParaRPr>
              </a:p>
            </p:txBody>
          </p:sp>
        </mc:Choice>
        <mc:Fallback xmlns="">
          <p:sp>
            <p:nvSpPr>
              <p:cNvPr id="6" name="文字方塊 6">
                <a:extLst>
                  <a:ext uri="{FF2B5EF4-FFF2-40B4-BE49-F238E27FC236}">
                    <a16:creationId xmlns:a16="http://schemas.microsoft.com/office/drawing/2014/main" id="{EFA8161C-947C-E7E2-C2C0-D72040CBDAE3}"/>
                  </a:ext>
                </a:extLst>
              </p:cNvPr>
              <p:cNvSpPr txBox="1">
                <a:spLocks noRot="1" noChangeAspect="1" noMove="1" noResize="1" noEditPoints="1" noAdjustHandles="1" noChangeArrowheads="1" noChangeShapeType="1" noTextEdit="1"/>
              </p:cNvSpPr>
              <p:nvPr/>
            </p:nvSpPr>
            <p:spPr>
              <a:xfrm>
                <a:off x="5653528" y="1487184"/>
                <a:ext cx="5041525" cy="2059025"/>
              </a:xfrm>
              <a:prstGeom prst="rect">
                <a:avLst/>
              </a:prstGeom>
              <a:blipFill>
                <a:blip r:embed="rId6"/>
                <a:stretch>
                  <a:fillRect b="-1479"/>
                </a:stretch>
              </a:blipFill>
            </p:spPr>
            <p:txBody>
              <a:bodyPr/>
              <a:lstStyle/>
              <a:p>
                <a:r>
                  <a:rPr lang="zh-CN" altLang="en-US">
                    <a:noFill/>
                  </a:rPr>
                  <a:t> </a:t>
                </a:r>
              </a:p>
            </p:txBody>
          </p:sp>
        </mc:Fallback>
      </mc:AlternateContent>
      <p:sp>
        <p:nvSpPr>
          <p:cNvPr id="7" name="右大括弧 1">
            <a:extLst>
              <a:ext uri="{FF2B5EF4-FFF2-40B4-BE49-F238E27FC236}">
                <a16:creationId xmlns:a16="http://schemas.microsoft.com/office/drawing/2014/main" id="{9CB3CE28-F6CC-1D58-09AD-7C37FF213B53}"/>
              </a:ext>
            </a:extLst>
          </p:cNvPr>
          <p:cNvSpPr/>
          <p:nvPr/>
        </p:nvSpPr>
        <p:spPr>
          <a:xfrm>
            <a:off x="6908970" y="1915883"/>
            <a:ext cx="300445" cy="1023754"/>
          </a:xfrm>
          <a:prstGeom prst="rightBrac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400">
              <a:latin typeface="+mn-ea"/>
            </a:endParaRPr>
          </a:p>
        </p:txBody>
      </p:sp>
      <p:cxnSp>
        <p:nvCxnSpPr>
          <p:cNvPr id="8" name="直線單箭頭接點 8">
            <a:extLst>
              <a:ext uri="{FF2B5EF4-FFF2-40B4-BE49-F238E27FC236}">
                <a16:creationId xmlns:a16="http://schemas.microsoft.com/office/drawing/2014/main" id="{5743BC88-FEB1-F609-C866-018D7DF5CAE5}"/>
              </a:ext>
            </a:extLst>
          </p:cNvPr>
          <p:cNvCxnSpPr>
            <a:cxnSpLocks/>
            <a:endCxn id="21" idx="1"/>
          </p:cNvCxnSpPr>
          <p:nvPr/>
        </p:nvCxnSpPr>
        <p:spPr>
          <a:xfrm>
            <a:off x="6819168" y="3084214"/>
            <a:ext cx="488245"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10">
            <a:extLst>
              <a:ext uri="{FF2B5EF4-FFF2-40B4-BE49-F238E27FC236}">
                <a16:creationId xmlns:a16="http://schemas.microsoft.com/office/drawing/2014/main" id="{C670BCBB-E805-D863-2A94-BCFABAE6A97E}"/>
              </a:ext>
            </a:extLst>
          </p:cNvPr>
          <p:cNvCxnSpPr/>
          <p:nvPr/>
        </p:nvCxnSpPr>
        <p:spPr>
          <a:xfrm>
            <a:off x="6458327" y="3367036"/>
            <a:ext cx="849086"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1">
            <a:extLst>
              <a:ext uri="{FF2B5EF4-FFF2-40B4-BE49-F238E27FC236}">
                <a16:creationId xmlns:a16="http://schemas.microsoft.com/office/drawing/2014/main" id="{AF6D09F2-461A-F8CA-013F-528D9C34BA42}"/>
              </a:ext>
            </a:extLst>
          </p:cNvPr>
          <p:cNvSpPr txBox="1"/>
          <p:nvPr/>
        </p:nvSpPr>
        <p:spPr>
          <a:xfrm>
            <a:off x="7307413" y="2243094"/>
            <a:ext cx="2351315" cy="307777"/>
          </a:xfrm>
          <a:prstGeom prst="rect">
            <a:avLst/>
          </a:prstGeom>
          <a:noFill/>
        </p:spPr>
        <p:txBody>
          <a:bodyPr wrap="square" rtlCol="0">
            <a:spAutoFit/>
          </a:bodyPr>
          <a:lstStyle/>
          <a:p>
            <a:r>
              <a:rPr lang="zh-TW" altLang="en-US" sz="1400" dirty="0">
                <a:solidFill>
                  <a:schemeClr val="accent5">
                    <a:lumMod val="75000"/>
                  </a:schemeClr>
                </a:solidFill>
                <a:latin typeface="+mn-ea"/>
              </a:rPr>
              <a:t>有自理能力</a:t>
            </a:r>
            <a:r>
              <a:rPr lang="en-US" altLang="zh-TW" sz="1400" dirty="0">
                <a:solidFill>
                  <a:schemeClr val="accent5">
                    <a:lumMod val="75000"/>
                  </a:schemeClr>
                </a:solidFill>
                <a:latin typeface="+mn-ea"/>
              </a:rPr>
              <a:t>(A)</a:t>
            </a:r>
            <a:endParaRPr lang="zh-TW" altLang="en-US" sz="1400" dirty="0">
              <a:solidFill>
                <a:schemeClr val="accent5">
                  <a:lumMod val="75000"/>
                </a:schemeClr>
              </a:solidFill>
              <a:latin typeface="+mn-ea"/>
            </a:endParaRPr>
          </a:p>
        </p:txBody>
      </p:sp>
      <p:sp>
        <p:nvSpPr>
          <p:cNvPr id="21" name="文字方塊 12">
            <a:extLst>
              <a:ext uri="{FF2B5EF4-FFF2-40B4-BE49-F238E27FC236}">
                <a16:creationId xmlns:a16="http://schemas.microsoft.com/office/drawing/2014/main" id="{E2C7B624-3722-05E0-6068-B03854ED44AB}"/>
              </a:ext>
            </a:extLst>
          </p:cNvPr>
          <p:cNvSpPr txBox="1"/>
          <p:nvPr/>
        </p:nvSpPr>
        <p:spPr>
          <a:xfrm>
            <a:off x="7307413" y="2947958"/>
            <a:ext cx="2579914" cy="307777"/>
          </a:xfrm>
          <a:prstGeom prst="rect">
            <a:avLst/>
          </a:prstGeom>
          <a:noFill/>
        </p:spPr>
        <p:txBody>
          <a:bodyPr wrap="square" rtlCol="0">
            <a:spAutoFit/>
          </a:bodyPr>
          <a:lstStyle/>
          <a:p>
            <a:r>
              <a:rPr lang="zh-TW" altLang="en-US" sz="1400" dirty="0">
                <a:latin typeface="+mn-ea"/>
              </a:rPr>
              <a:t>無自理能力</a:t>
            </a:r>
            <a:r>
              <a:rPr lang="en-US" altLang="zh-TW" sz="1400" dirty="0">
                <a:latin typeface="+mn-ea"/>
              </a:rPr>
              <a:t>(I)</a:t>
            </a:r>
            <a:endParaRPr lang="zh-TW" altLang="en-US" sz="1400" dirty="0">
              <a:latin typeface="+mn-ea"/>
            </a:endParaRPr>
          </a:p>
        </p:txBody>
      </p:sp>
      <p:sp>
        <p:nvSpPr>
          <p:cNvPr id="22" name="文字方塊 13">
            <a:extLst>
              <a:ext uri="{FF2B5EF4-FFF2-40B4-BE49-F238E27FC236}">
                <a16:creationId xmlns:a16="http://schemas.microsoft.com/office/drawing/2014/main" id="{2257C380-BBDE-1928-4D48-A1B191E3F745}"/>
              </a:ext>
            </a:extLst>
          </p:cNvPr>
          <p:cNvSpPr txBox="1"/>
          <p:nvPr/>
        </p:nvSpPr>
        <p:spPr>
          <a:xfrm>
            <a:off x="7466865" y="3218717"/>
            <a:ext cx="2063932" cy="307777"/>
          </a:xfrm>
          <a:prstGeom prst="rect">
            <a:avLst/>
          </a:prstGeom>
          <a:noFill/>
        </p:spPr>
        <p:txBody>
          <a:bodyPr wrap="square" rtlCol="0">
            <a:spAutoFit/>
          </a:bodyPr>
          <a:lstStyle/>
          <a:p>
            <a:r>
              <a:rPr lang="zh-TW" altLang="en-US" sz="1400" dirty="0">
                <a:latin typeface="+mn-ea"/>
              </a:rPr>
              <a:t>死亡</a:t>
            </a:r>
            <a:r>
              <a:rPr lang="en-US" altLang="zh-TW" sz="1400" dirty="0">
                <a:latin typeface="+mn-ea"/>
              </a:rPr>
              <a:t>(D)</a:t>
            </a:r>
            <a:endParaRPr lang="zh-TW" altLang="en-US" sz="1400" dirty="0">
              <a:latin typeface="+mn-ea"/>
            </a:endParaRPr>
          </a:p>
        </p:txBody>
      </p:sp>
      <p:sp>
        <p:nvSpPr>
          <p:cNvPr id="23" name="右大括弧 3">
            <a:extLst>
              <a:ext uri="{FF2B5EF4-FFF2-40B4-BE49-F238E27FC236}">
                <a16:creationId xmlns:a16="http://schemas.microsoft.com/office/drawing/2014/main" id="{AA27D388-104E-1369-BD82-CA11E1BDE919}"/>
              </a:ext>
            </a:extLst>
          </p:cNvPr>
          <p:cNvSpPr/>
          <p:nvPr/>
        </p:nvSpPr>
        <p:spPr>
          <a:xfrm>
            <a:off x="8633079" y="3021915"/>
            <a:ext cx="172465" cy="47663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400">
              <a:latin typeface="+mn-ea"/>
            </a:endParaRPr>
          </a:p>
        </p:txBody>
      </p:sp>
      <p:sp>
        <p:nvSpPr>
          <p:cNvPr id="24" name="文字方塊 9">
            <a:extLst>
              <a:ext uri="{FF2B5EF4-FFF2-40B4-BE49-F238E27FC236}">
                <a16:creationId xmlns:a16="http://schemas.microsoft.com/office/drawing/2014/main" id="{112BEECF-4D4A-F13A-EDF1-067ED0D40C7C}"/>
              </a:ext>
            </a:extLst>
          </p:cNvPr>
          <p:cNvSpPr txBox="1"/>
          <p:nvPr/>
        </p:nvSpPr>
        <p:spPr>
          <a:xfrm>
            <a:off x="8903045" y="3123421"/>
            <a:ext cx="1647723" cy="307777"/>
          </a:xfrm>
          <a:prstGeom prst="rect">
            <a:avLst/>
          </a:prstGeom>
          <a:noFill/>
        </p:spPr>
        <p:txBody>
          <a:bodyPr wrap="square" rtlCol="0">
            <a:spAutoFit/>
          </a:bodyPr>
          <a:lstStyle/>
          <a:p>
            <a:r>
              <a:rPr lang="zh-TW" altLang="en-US" sz="1400" dirty="0">
                <a:solidFill>
                  <a:srgbClr val="C00000"/>
                </a:solidFill>
                <a:latin typeface="+mn-ea"/>
              </a:rPr>
              <a:t>合約終止</a:t>
            </a:r>
            <a:r>
              <a:rPr lang="zh-CN" altLang="en-US" sz="1400" dirty="0">
                <a:solidFill>
                  <a:srgbClr val="C00000"/>
                </a:solidFill>
                <a:latin typeface="+mn-ea"/>
              </a:rPr>
              <a:t>（結算）</a:t>
            </a:r>
            <a:endParaRPr lang="zh-TW" altLang="en-US" sz="1400" dirty="0">
              <a:solidFill>
                <a:srgbClr val="C00000"/>
              </a:solidFill>
              <a:latin typeface="+mn-ea"/>
            </a:endParaRPr>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78881E28-E386-44DD-12CD-3FEF0B48FA32}"/>
                  </a:ext>
                </a:extLst>
              </p:cNvPr>
              <p:cNvSpPr/>
              <p:nvPr/>
            </p:nvSpPr>
            <p:spPr>
              <a:xfrm>
                <a:off x="596818" y="4445567"/>
                <a:ext cx="8240561" cy="764953"/>
              </a:xfrm>
              <a:prstGeom prst="rect">
                <a:avLst/>
              </a:prstGeom>
            </p:spPr>
            <p:txBody>
              <a:bodyPr wrap="square">
                <a:spAutoFit/>
              </a:bodyPr>
              <a:lstStyle/>
              <a:p>
                <a:pPr>
                  <a:lnSpc>
                    <a:spcPct val="150000"/>
                  </a:lnSpc>
                </a:pPr>
                <a:r>
                  <a:rPr lang="zh-TW" altLang="en-US" sz="1200" dirty="0">
                    <a:solidFill>
                      <a:srgbClr val="000000"/>
                    </a:solidFill>
                    <a:latin typeface="+mn-ea"/>
                  </a:rPr>
                  <a:t>長照中心成本躉繳額</a:t>
                </a:r>
                <a:r>
                  <a:rPr lang="zh-CN" altLang="en-US" sz="1200" dirty="0">
                    <a:solidFill>
                      <a:srgbClr val="000000"/>
                    </a:solidFill>
                    <a:latin typeface="+mn-ea"/>
                  </a:rPr>
                  <a:t>：</a:t>
                </a:r>
                <a:r>
                  <a:rPr lang="zh-TW" altLang="en-US" sz="1200" dirty="0">
                    <a:solidFill>
                      <a:srgbClr val="000000"/>
                    </a:solidFill>
                    <a:latin typeface="+mn-ea"/>
                  </a:rPr>
                  <a:t>進入長照中心後每年年底給付的長照金額折現到進入無自理能力當期一次性給付</a:t>
                </a:r>
                <a:endParaRPr lang="en-US" altLang="zh-TW" sz="1200" dirty="0">
                  <a:solidFill>
                    <a:srgbClr val="000000"/>
                  </a:solidFill>
                  <a:latin typeface="+mn-ea"/>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altLang="zh-TW" sz="1400" i="1">
                              <a:solidFill>
                                <a:srgbClr val="000000"/>
                              </a:solidFill>
                              <a:latin typeface="Cambria Math" panose="02040503050406030204" pitchFamily="18" charset="0"/>
                            </a:rPr>
                          </m:ctrlPr>
                        </m:sSubPr>
                        <m:e>
                          <m:r>
                            <a:rPr lang="en-US" altLang="zh-TW" sz="1400" i="1">
                              <a:solidFill>
                                <a:srgbClr val="000000"/>
                              </a:solidFill>
                              <a:latin typeface="Cambria Math" panose="02040503050406030204" pitchFamily="18" charset="0"/>
                            </a:rPr>
                            <m:t>𝐴</m:t>
                          </m:r>
                        </m:e>
                        <m:sub>
                          <m:r>
                            <a:rPr lang="en-US" altLang="zh-TW" sz="1400" i="1">
                              <a:solidFill>
                                <a:srgbClr val="000000"/>
                              </a:solidFill>
                              <a:latin typeface="Cambria Math" panose="02040503050406030204" pitchFamily="18" charset="0"/>
                            </a:rPr>
                            <m:t>𝑡</m:t>
                          </m:r>
                        </m:sub>
                      </m:sSub>
                      <m:r>
                        <a:rPr lang="en-US" altLang="zh-TW" sz="1400" i="1">
                          <a:solidFill>
                            <a:srgbClr val="000000"/>
                          </a:solidFill>
                          <a:latin typeface="Cambria Math" panose="02040503050406030204" pitchFamily="18" charset="0"/>
                        </a:rPr>
                        <m:t>=</m:t>
                      </m:r>
                      <m:r>
                        <a:rPr lang="en-US" altLang="zh-TW" sz="1400" i="1">
                          <a:solidFill>
                            <a:srgbClr val="000000"/>
                          </a:solidFill>
                          <a:latin typeface="Cambria Math" panose="02040503050406030204" pitchFamily="18" charset="0"/>
                        </a:rPr>
                        <m:t>𝑐</m:t>
                      </m:r>
                      <m:r>
                        <a:rPr lang="en-US" altLang="zh-TW" sz="1400" i="1">
                          <a:solidFill>
                            <a:srgbClr val="000000"/>
                          </a:solidFill>
                          <a:latin typeface="Cambria Math" panose="02040503050406030204" pitchFamily="18" charset="0"/>
                        </a:rPr>
                        <m:t>×</m:t>
                      </m:r>
                      <m:r>
                        <a:rPr lang="en-US" altLang="zh-TW" sz="1400" i="1">
                          <a:solidFill>
                            <a:srgbClr val="000000"/>
                          </a:solidFill>
                          <a:latin typeface="Cambria Math" panose="02040503050406030204" pitchFamily="18" charset="0"/>
                        </a:rPr>
                        <m:t>𝑐𝑜𝑚𝑝𝑒𝑛𝑠𝑎𝑡𝑖𝑜𝑛</m:t>
                      </m:r>
                      <m:r>
                        <a:rPr lang="en-US" altLang="zh-TW" sz="1400" i="1">
                          <a:solidFill>
                            <a:srgbClr val="000000"/>
                          </a:solidFill>
                          <a:latin typeface="Cambria Math" panose="02040503050406030204" pitchFamily="18" charset="0"/>
                        </a:rPr>
                        <m:t>+</m:t>
                      </m:r>
                      <m:sSubSup>
                        <m:sSubSupPr>
                          <m:ctrlPr>
                            <a:rPr lang="en-US" altLang="zh-TW" sz="1400" i="1">
                              <a:solidFill>
                                <a:srgbClr val="000000"/>
                              </a:solidFill>
                              <a:latin typeface="Cambria Math" panose="02040503050406030204" pitchFamily="18" charset="0"/>
                            </a:rPr>
                          </m:ctrlPr>
                        </m:sSubSupPr>
                        <m:e>
                          <m:r>
                            <a:rPr lang="en-US" altLang="zh-TW" sz="1400" i="1">
                              <a:solidFill>
                                <a:srgbClr val="000000"/>
                              </a:solidFill>
                              <a:latin typeface="Cambria Math" panose="02040503050406030204" pitchFamily="18" charset="0"/>
                            </a:rPr>
                            <m:t>𝑃</m:t>
                          </m:r>
                        </m:e>
                        <m:sub>
                          <m:r>
                            <a:rPr lang="en-US" altLang="zh-TW" sz="1400" i="1">
                              <a:solidFill>
                                <a:srgbClr val="000000"/>
                              </a:solidFill>
                              <a:latin typeface="Cambria Math" panose="02040503050406030204" pitchFamily="18" charset="0"/>
                            </a:rPr>
                            <m:t>5,5,</m:t>
                          </m:r>
                          <m:r>
                            <a:rPr lang="en-US" altLang="zh-TW" sz="1400" i="1">
                              <a:solidFill>
                                <a:srgbClr val="000000"/>
                              </a:solidFill>
                              <a:latin typeface="Cambria Math" panose="02040503050406030204" pitchFamily="18" charset="0"/>
                            </a:rPr>
                            <m:t>𝑡</m:t>
                          </m:r>
                        </m:sub>
                        <m:sup/>
                      </m:sSubSup>
                      <m:r>
                        <a:rPr lang="en-US" altLang="zh-TW" sz="1400" i="1">
                          <a:solidFill>
                            <a:srgbClr val="000000"/>
                          </a:solidFill>
                          <a:latin typeface="Cambria Math" panose="02040503050406030204" pitchFamily="18" charset="0"/>
                        </a:rPr>
                        <m:t>×</m:t>
                      </m:r>
                      <m:r>
                        <a:rPr lang="en-US" altLang="zh-TW" sz="1400" i="1">
                          <a:solidFill>
                            <a:srgbClr val="000000"/>
                          </a:solidFill>
                          <a:latin typeface="Cambria Math" panose="02040503050406030204" pitchFamily="18" charset="0"/>
                        </a:rPr>
                        <m:t>𝑉</m:t>
                      </m:r>
                      <m:r>
                        <a:rPr lang="en-US" altLang="zh-TW" sz="1400" i="1">
                          <a:solidFill>
                            <a:srgbClr val="000000"/>
                          </a:solidFill>
                          <a:latin typeface="Cambria Math" panose="02040503050406030204" pitchFamily="18" charset="0"/>
                        </a:rPr>
                        <m:t>×</m:t>
                      </m:r>
                      <m:sSub>
                        <m:sSubPr>
                          <m:ctrlPr>
                            <a:rPr lang="en-US" altLang="zh-TW" sz="1400" i="1">
                              <a:solidFill>
                                <a:srgbClr val="000000"/>
                              </a:solidFill>
                              <a:latin typeface="Cambria Math" panose="02040503050406030204" pitchFamily="18" charset="0"/>
                            </a:rPr>
                          </m:ctrlPr>
                        </m:sSubPr>
                        <m:e>
                          <m:r>
                            <a:rPr lang="en-US" altLang="zh-TW" sz="1400" i="1">
                              <a:solidFill>
                                <a:srgbClr val="000000"/>
                              </a:solidFill>
                              <a:latin typeface="Cambria Math" panose="02040503050406030204" pitchFamily="18" charset="0"/>
                            </a:rPr>
                            <m:t>𝐴</m:t>
                          </m:r>
                        </m:e>
                        <m:sub>
                          <m:r>
                            <a:rPr lang="en-US" altLang="zh-TW" sz="1400" i="1">
                              <a:solidFill>
                                <a:srgbClr val="000000"/>
                              </a:solidFill>
                              <a:latin typeface="Cambria Math" panose="02040503050406030204" pitchFamily="18" charset="0"/>
                            </a:rPr>
                            <m:t>𝑡</m:t>
                          </m:r>
                          <m:r>
                            <a:rPr lang="en-US" altLang="zh-TW" sz="1400" i="1">
                              <a:solidFill>
                                <a:srgbClr val="000000"/>
                              </a:solidFill>
                              <a:latin typeface="Cambria Math" panose="02040503050406030204" pitchFamily="18" charset="0"/>
                            </a:rPr>
                            <m:t>+1</m:t>
                          </m:r>
                        </m:sub>
                      </m:sSub>
                    </m:oMath>
                  </m:oMathPara>
                </a14:m>
                <a:endParaRPr lang="en-US" altLang="zh-TW" sz="1200" dirty="0">
                  <a:solidFill>
                    <a:srgbClr val="000000"/>
                  </a:solidFill>
                  <a:latin typeface="+mn-ea"/>
                </a:endParaRPr>
              </a:p>
            </p:txBody>
          </p:sp>
        </mc:Choice>
        <mc:Fallback xmlns="">
          <p:sp>
            <p:nvSpPr>
              <p:cNvPr id="25" name="矩形 24">
                <a:extLst>
                  <a:ext uri="{FF2B5EF4-FFF2-40B4-BE49-F238E27FC236}">
                    <a16:creationId xmlns:a16="http://schemas.microsoft.com/office/drawing/2014/main" id="{78881E28-E386-44DD-12CD-3FEF0B48FA32}"/>
                  </a:ext>
                </a:extLst>
              </p:cNvPr>
              <p:cNvSpPr>
                <a:spLocks noRot="1" noChangeAspect="1" noMove="1" noResize="1" noEditPoints="1" noAdjustHandles="1" noChangeArrowheads="1" noChangeShapeType="1" noTextEdit="1"/>
              </p:cNvSpPr>
              <p:nvPr/>
            </p:nvSpPr>
            <p:spPr>
              <a:xfrm>
                <a:off x="596818" y="4445567"/>
                <a:ext cx="8240561" cy="764953"/>
              </a:xfrm>
              <a:prstGeom prst="rect">
                <a:avLst/>
              </a:prstGeom>
              <a:blipFill>
                <a:blip r:embed="rId7"/>
                <a:stretch>
                  <a:fillRect l="-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DDA8FFB9-7D25-5C4E-6175-2AFB5497899F}"/>
                  </a:ext>
                </a:extLst>
              </p:cNvPr>
              <p:cNvSpPr/>
              <p:nvPr/>
            </p:nvSpPr>
            <p:spPr>
              <a:xfrm>
                <a:off x="7846154" y="3965300"/>
                <a:ext cx="3748454" cy="1847750"/>
              </a:xfrm>
              <a:prstGeom prst="rect">
                <a:avLst/>
              </a:prstGeom>
            </p:spPr>
            <p:txBody>
              <a:bodyPr wrap="square">
                <a:spAutoFit/>
              </a:bodyPr>
              <a:lstStyle/>
              <a:p>
                <a:pPr>
                  <a:lnSpc>
                    <a:spcPct val="150000"/>
                  </a:lnSpc>
                </a:pPr>
                <a:r>
                  <a:rPr lang="en-US" altLang="zh-TW" sz="1050" dirty="0">
                    <a:solidFill>
                      <a:srgbClr val="000000"/>
                    </a:solidFill>
                    <a:latin typeface="+mn-ea"/>
                    <a:cs typeface="新細明體" panose="02020500000000000000" pitchFamily="18" charset="-120"/>
                  </a:rPr>
                  <a:t>c</a:t>
                </a:r>
                <a:r>
                  <a:rPr lang="zh-TW" altLang="zh-TW" sz="1050" dirty="0">
                    <a:solidFill>
                      <a:srgbClr val="000000"/>
                    </a:solidFill>
                    <a:latin typeface="+mn-ea"/>
                    <a:cs typeface="Times New Roman" panose="02020603050405020304" pitchFamily="18" charset="0"/>
                  </a:rPr>
                  <a:t>：無自理能力的補償比例，</a:t>
                </a:r>
                <a14:m>
                  <m:oMath xmlns:m="http://schemas.openxmlformats.org/officeDocument/2006/math">
                    <m:r>
                      <a:rPr lang="en-US" altLang="zh-TW" sz="1050" i="1">
                        <a:solidFill>
                          <a:srgbClr val="000000"/>
                        </a:solidFill>
                        <a:latin typeface="Cambria Math" panose="02040503050406030204" pitchFamily="18" charset="0"/>
                        <a:cs typeface="Times New Roman" panose="02020603050405020304" pitchFamily="18" charset="0"/>
                      </a:rPr>
                      <m:t>𝑐</m:t>
                    </m:r>
                    <m:r>
                      <a:rPr lang="en-US" altLang="zh-TW" sz="1050" i="1">
                        <a:solidFill>
                          <a:srgbClr val="000000"/>
                        </a:solidFill>
                        <a:latin typeface="Cambria Math" panose="02040503050406030204" pitchFamily="18" charset="0"/>
                        <a:cs typeface="Times New Roman" panose="02020603050405020304" pitchFamily="18" charset="0"/>
                      </a:rPr>
                      <m:t>=100%</m:t>
                    </m:r>
                  </m:oMath>
                </a14:m>
                <a:endParaRPr lang="zh-TW" altLang="zh-TW" sz="1050" dirty="0">
                  <a:latin typeface="+mn-ea"/>
                  <a:cs typeface="新細明體" panose="02020500000000000000" pitchFamily="18" charset="-120"/>
                </a:endParaRPr>
              </a:p>
              <a:p>
                <a:pPr>
                  <a:lnSpc>
                    <a:spcPct val="150000"/>
                  </a:lnSpc>
                </a:pPr>
                <a:r>
                  <a:rPr lang="en-US" altLang="zh-TW" sz="1050" dirty="0">
                    <a:solidFill>
                      <a:srgbClr val="000000"/>
                    </a:solidFill>
                    <a:latin typeface="+mn-ea"/>
                    <a:cs typeface="新細明體" panose="02020500000000000000" pitchFamily="18" charset="-120"/>
                  </a:rPr>
                  <a:t>compensation</a:t>
                </a:r>
                <a:r>
                  <a:rPr lang="zh-TW" altLang="zh-TW" sz="1050" dirty="0">
                    <a:solidFill>
                      <a:srgbClr val="000000"/>
                    </a:solidFill>
                    <a:latin typeface="+mn-ea"/>
                    <a:cs typeface="Times New Roman" panose="02020603050405020304" pitchFamily="18" charset="0"/>
                  </a:rPr>
                  <a:t>：借款人在長照中心每期收到的補償金</a:t>
                </a:r>
                <a:endParaRPr lang="en-US" altLang="zh-TW" sz="1050" dirty="0">
                  <a:solidFill>
                    <a:srgbClr val="000000"/>
                  </a:solidFill>
                  <a:latin typeface="+mn-ea"/>
                  <a:cs typeface="Times New Roman" panose="02020603050405020304" pitchFamily="18" charset="0"/>
                </a:endParaRPr>
              </a:p>
              <a:p>
                <a:pPr>
                  <a:lnSpc>
                    <a:spcPct val="150000"/>
                  </a:lnSpc>
                </a:pPr>
                <a14:m>
                  <m:oMath xmlns:m="http://schemas.openxmlformats.org/officeDocument/2006/math">
                    <m:sSubSup>
                      <m:sSubSupPr>
                        <m:ctrlPr>
                          <a:rPr lang="en-US" altLang="zh-TW" sz="1050" i="1">
                            <a:solidFill>
                              <a:srgbClr val="000000"/>
                            </a:solidFill>
                            <a:latin typeface="Cambria Math" panose="02040503050406030204" pitchFamily="18" charset="0"/>
                          </a:rPr>
                        </m:ctrlPr>
                      </m:sSubSupPr>
                      <m:e>
                        <m:r>
                          <a:rPr lang="en-US" altLang="zh-TW" sz="1050" i="1">
                            <a:solidFill>
                              <a:srgbClr val="000000"/>
                            </a:solidFill>
                            <a:latin typeface="Cambria Math" panose="02040503050406030204" pitchFamily="18" charset="0"/>
                          </a:rPr>
                          <m:t>𝑃</m:t>
                        </m:r>
                      </m:e>
                      <m:sub>
                        <m:r>
                          <a:rPr lang="en-US" altLang="zh-TW" sz="1050" i="1">
                            <a:solidFill>
                              <a:srgbClr val="000000"/>
                            </a:solidFill>
                            <a:latin typeface="Cambria Math" panose="02040503050406030204" pitchFamily="18" charset="0"/>
                          </a:rPr>
                          <m:t>5,5,</m:t>
                        </m:r>
                        <m:r>
                          <a:rPr lang="en-US" altLang="zh-TW" sz="1050" i="1">
                            <a:solidFill>
                              <a:srgbClr val="000000"/>
                            </a:solidFill>
                            <a:latin typeface="Cambria Math" panose="02040503050406030204" pitchFamily="18" charset="0"/>
                          </a:rPr>
                          <m:t>𝑡</m:t>
                        </m:r>
                      </m:sub>
                      <m:sup/>
                    </m:sSubSup>
                  </m:oMath>
                </a14:m>
                <a:r>
                  <a:rPr lang="zh-TW" altLang="zh-TW" sz="1050" dirty="0">
                    <a:solidFill>
                      <a:srgbClr val="000000"/>
                    </a:solidFill>
                    <a:latin typeface="+mn-ea"/>
                    <a:cs typeface="Times New Roman" panose="02020603050405020304" pitchFamily="18" charset="0"/>
                  </a:rPr>
                  <a:t>：</a:t>
                </a:r>
                <a:r>
                  <a:rPr lang="zh-TW" altLang="en-US" sz="1050" dirty="0">
                    <a:solidFill>
                      <a:srgbClr val="000000"/>
                    </a:solidFill>
                    <a:latin typeface="+mn-ea"/>
                    <a:cs typeface="Times New Roman" panose="02020603050405020304" pitchFamily="18" charset="0"/>
                  </a:rPr>
                  <a:t>第</a:t>
                </a:r>
                <a:r>
                  <a:rPr lang="en-US" altLang="zh-TW" sz="1050" dirty="0">
                    <a:solidFill>
                      <a:srgbClr val="000000"/>
                    </a:solidFill>
                    <a:latin typeface="+mn-ea"/>
                    <a:cs typeface="Times New Roman" panose="02020603050405020304" pitchFamily="18" charset="0"/>
                  </a:rPr>
                  <a:t>t</a:t>
                </a:r>
                <a:r>
                  <a:rPr lang="zh-TW" altLang="en-US" sz="1050" dirty="0">
                    <a:solidFill>
                      <a:srgbClr val="000000"/>
                    </a:solidFill>
                    <a:latin typeface="+mn-ea"/>
                    <a:cs typeface="Times New Roman" panose="02020603050405020304" pitchFamily="18" charset="0"/>
                  </a:rPr>
                  <a:t>期，投保人身體狀況維持無自理</a:t>
                </a:r>
                <a:endParaRPr lang="zh-TW" altLang="zh-TW" sz="1050" dirty="0">
                  <a:latin typeface="+mn-ea"/>
                  <a:cs typeface="新細明體" panose="02020500000000000000" pitchFamily="18" charset="-120"/>
                </a:endParaRPr>
              </a:p>
              <a:p>
                <a:pPr>
                  <a:lnSpc>
                    <a:spcPct val="150000"/>
                  </a:lnSpc>
                </a:pPr>
                <a14:m>
                  <m:oMath xmlns:m="http://schemas.openxmlformats.org/officeDocument/2006/math">
                    <m:r>
                      <a:rPr lang="en-US" altLang="zh-TW" sz="1050" i="1">
                        <a:latin typeface="Cambria Math" panose="02040503050406030204" pitchFamily="18" charset="0"/>
                        <a:cs typeface="Times New Roman" panose="02020603050405020304" pitchFamily="18" charset="0"/>
                      </a:rPr>
                      <m:t>𝑉</m:t>
                    </m:r>
                  </m:oMath>
                </a14:m>
                <a:r>
                  <a:rPr lang="zh-TW" altLang="zh-TW" sz="1050" dirty="0">
                    <a:solidFill>
                      <a:srgbClr val="000000"/>
                    </a:solidFill>
                    <a:latin typeface="+mn-ea"/>
                    <a:cs typeface="Times New Roman" panose="02020603050405020304" pitchFamily="18" charset="0"/>
                  </a:rPr>
                  <a:t>：折現因子</a:t>
                </a:r>
                <a:endParaRPr lang="en-US" altLang="zh-TW" sz="1050" dirty="0">
                  <a:solidFill>
                    <a:srgbClr val="000000"/>
                  </a:solidFill>
                  <a:latin typeface="+mn-ea"/>
                  <a:cs typeface="Times New Roman" panose="02020603050405020304" pitchFamily="18" charset="0"/>
                </a:endParaRPr>
              </a:p>
              <a:p>
                <a:pPr>
                  <a:lnSpc>
                    <a:spcPct val="150000"/>
                  </a:lnSpc>
                </a:pPr>
                <a:r>
                  <a:rPr lang="zh-TW" altLang="zh-TW" sz="1050" dirty="0">
                    <a:solidFill>
                      <a:srgbClr val="000000"/>
                    </a:solidFill>
                    <a:effectLst/>
                    <a:latin typeface="+mn-ea"/>
                    <a:cs typeface="Times New Roman" panose="02020603050405020304" pitchFamily="18" charset="0"/>
                  </a:rPr>
                  <a:t>長照費用</a:t>
                </a:r>
                <a14:m>
                  <m:oMath xmlns:m="http://schemas.openxmlformats.org/officeDocument/2006/math">
                    <m:sSubSup>
                      <m:sSubSupPr>
                        <m:ctrlPr>
                          <a:rPr lang="zh-TW" altLang="zh-TW" sz="1050" i="1">
                            <a:effectLst/>
                            <a:latin typeface="Cambria Math" panose="02040503050406030204" pitchFamily="18" charset="0"/>
                            <a:cs typeface="Times New Roman" panose="02020603050405020304" pitchFamily="18" charset="0"/>
                          </a:rPr>
                        </m:ctrlPr>
                      </m:sSubSupPr>
                      <m:e>
                        <m:r>
                          <a:rPr lang="en-US" altLang="zh-TW" sz="1050" b="0" i="1" smtClean="0">
                            <a:effectLst/>
                            <a:latin typeface="Cambria Math" panose="02040503050406030204" pitchFamily="18" charset="0"/>
                            <a:cs typeface="Times New Roman" panose="02020603050405020304" pitchFamily="18" charset="0"/>
                          </a:rPr>
                          <m:t>𝐴</m:t>
                        </m:r>
                      </m:e>
                      <m:sub>
                        <m:r>
                          <a:rPr lang="en-US" altLang="zh-TW" sz="1050" b="0" i="1" smtClean="0">
                            <a:effectLst/>
                            <a:latin typeface="Cambria Math" panose="02040503050406030204" pitchFamily="18" charset="0"/>
                            <a:cs typeface="Times New Roman" panose="02020603050405020304" pitchFamily="18" charset="0"/>
                          </a:rPr>
                          <m:t>𝑡</m:t>
                        </m:r>
                      </m:sub>
                      <m:sup/>
                    </m:sSubSup>
                  </m:oMath>
                </a14:m>
                <a:r>
                  <a:rPr lang="zh-TW" altLang="zh-TW" sz="1050" dirty="0">
                    <a:solidFill>
                      <a:srgbClr val="000000"/>
                    </a:solidFill>
                    <a:effectLst/>
                    <a:latin typeface="+mn-ea"/>
                    <a:cs typeface="Times New Roman" panose="02020603050405020304" pitchFamily="18" charset="0"/>
                  </a:rPr>
                  <a:t>，為第</a:t>
                </a:r>
                <a:r>
                  <a:rPr lang="en-US" altLang="zh-TW" sz="1050" dirty="0">
                    <a:solidFill>
                      <a:srgbClr val="000000"/>
                    </a:solidFill>
                    <a:effectLst/>
                    <a:latin typeface="+mn-ea"/>
                  </a:rPr>
                  <a:t>t</a:t>
                </a:r>
                <a:r>
                  <a:rPr lang="zh-TW" altLang="zh-TW" sz="1050" dirty="0">
                    <a:solidFill>
                      <a:srgbClr val="000000"/>
                    </a:solidFill>
                    <a:effectLst/>
                    <a:latin typeface="+mn-ea"/>
                    <a:cs typeface="Times New Roman" panose="02020603050405020304" pitchFamily="18" charset="0"/>
                  </a:rPr>
                  <a:t>期保險人進入長照中心時銀行所需支付之躉繳額</a:t>
                </a:r>
                <a:endParaRPr lang="en-US" altLang="zh-TW" sz="1050" dirty="0">
                  <a:solidFill>
                    <a:srgbClr val="000000"/>
                  </a:solidFill>
                  <a:effectLst/>
                  <a:latin typeface="+mn-ea"/>
                  <a:cs typeface="Times New Roman" panose="02020603050405020304" pitchFamily="18" charset="0"/>
                </a:endParaRPr>
              </a:p>
              <a:p>
                <a:pPr>
                  <a:lnSpc>
                    <a:spcPct val="150000"/>
                  </a:lnSpc>
                </a:pPr>
                <a14:m>
                  <m:oMath xmlns:m="http://schemas.openxmlformats.org/officeDocument/2006/math">
                    <m:sSub>
                      <m:sSubPr>
                        <m:ctrlPr>
                          <a:rPr lang="zh-TW" altLang="zh-TW" sz="1050" i="1" smtClean="0">
                            <a:effectLst/>
                            <a:latin typeface="Cambria Math" panose="02040503050406030204" pitchFamily="18" charset="0"/>
                            <a:cs typeface="Times New Roman" panose="02020603050405020304" pitchFamily="18" charset="0"/>
                          </a:rPr>
                        </m:ctrlPr>
                      </m:sSubPr>
                      <m:e>
                        <m:r>
                          <a:rPr lang="en-US" altLang="zh-TW" sz="1050" b="0" i="1" smtClean="0">
                            <a:effectLst/>
                            <a:latin typeface="Cambria Math" panose="02040503050406030204" pitchFamily="18" charset="0"/>
                            <a:cs typeface="Times New Roman" panose="02020603050405020304" pitchFamily="18" charset="0"/>
                          </a:rPr>
                          <m:t>𝑃</m:t>
                        </m:r>
                      </m:e>
                      <m:sub>
                        <m:r>
                          <a:rPr lang="en-US" altLang="zh-TW" sz="1050" b="0" i="1" smtClean="0">
                            <a:effectLst/>
                            <a:latin typeface="Cambria Math" panose="02040503050406030204" pitchFamily="18" charset="0"/>
                            <a:cs typeface="Times New Roman" panose="02020603050405020304" pitchFamily="18" charset="0"/>
                          </a:rPr>
                          <m:t>𝑡</m:t>
                        </m:r>
                        <m:r>
                          <a:rPr lang="en-US" altLang="zh-TW" sz="1050" b="0" i="1" smtClean="0">
                            <a:effectLst/>
                            <a:latin typeface="Cambria Math" panose="02040503050406030204" pitchFamily="18" charset="0"/>
                            <a:cs typeface="Times New Roman" panose="02020603050405020304" pitchFamily="18" charset="0"/>
                          </a:rPr>
                          <m:t>,</m:t>
                        </m:r>
                        <m:r>
                          <a:rPr lang="en-US" altLang="zh-TW" sz="1050" b="0" i="1" smtClean="0">
                            <a:effectLst/>
                            <a:latin typeface="Cambria Math" panose="02040503050406030204" pitchFamily="18" charset="0"/>
                            <a:cs typeface="Times New Roman" panose="02020603050405020304" pitchFamily="18" charset="0"/>
                          </a:rPr>
                          <m:t>𝑛</m:t>
                        </m:r>
                        <m:r>
                          <a:rPr lang="en-US" altLang="zh-TW" sz="1050" b="0" i="1" smtClean="0">
                            <a:effectLst/>
                            <a:latin typeface="Cambria Math" panose="02040503050406030204" pitchFamily="18" charset="0"/>
                            <a:cs typeface="Times New Roman" panose="02020603050405020304" pitchFamily="18" charset="0"/>
                          </a:rPr>
                          <m:t>, </m:t>
                        </m:r>
                        <m:r>
                          <a:rPr lang="en-US" altLang="zh-TW" sz="1050" b="0" i="1" smtClean="0">
                            <a:effectLst/>
                            <a:latin typeface="Cambria Math" panose="02040503050406030204" pitchFamily="18" charset="0"/>
                            <a:cs typeface="Times New Roman" panose="02020603050405020304" pitchFamily="18" charset="0"/>
                          </a:rPr>
                          <m:t>𝑢</m:t>
                        </m:r>
                      </m:sub>
                    </m:sSub>
                    <m:r>
                      <a:rPr lang="zh-CN" altLang="en-US" sz="1050" i="1">
                        <a:latin typeface="Cambria Math" panose="02040503050406030204" pitchFamily="18" charset="0"/>
                        <a:cs typeface="Times New Roman" panose="02020603050405020304" pitchFamily="18" charset="0"/>
                      </a:rPr>
                      <m:t>，</m:t>
                    </m:r>
                  </m:oMath>
                </a14:m>
                <a:r>
                  <a:rPr lang="zh-TW" altLang="zh-TW" sz="1050" dirty="0">
                    <a:cs typeface="Times New Roman" panose="02020603050405020304" pitchFamily="18" charset="0"/>
                  </a:rPr>
                  <a:t> </a:t>
                </a:r>
                <a14:m>
                  <m:oMath xmlns:m="http://schemas.openxmlformats.org/officeDocument/2006/math">
                    <m:sSub>
                      <m:sSubPr>
                        <m:ctrlPr>
                          <a:rPr lang="zh-TW" altLang="zh-TW" sz="1050" i="1" smtClean="0">
                            <a:latin typeface="Cambria Math" panose="02040503050406030204" pitchFamily="18" charset="0"/>
                            <a:cs typeface="Times New Roman" panose="02020603050405020304" pitchFamily="18" charset="0"/>
                          </a:rPr>
                        </m:ctrlPr>
                      </m:sSubPr>
                      <m:e>
                        <m:r>
                          <a:rPr lang="en-US" altLang="zh-TW" sz="1050" i="1">
                            <a:latin typeface="Cambria Math" panose="02040503050406030204" pitchFamily="18" charset="0"/>
                            <a:cs typeface="Times New Roman" panose="02020603050405020304" pitchFamily="18" charset="0"/>
                          </a:rPr>
                          <m:t>𝑃</m:t>
                        </m:r>
                      </m:e>
                      <m:sub>
                        <m:r>
                          <a:rPr lang="en-US" altLang="zh-TW" sz="1050" i="1">
                            <a:latin typeface="Cambria Math" panose="02040503050406030204" pitchFamily="18" charset="0"/>
                            <a:cs typeface="Times New Roman" panose="02020603050405020304" pitchFamily="18" charset="0"/>
                          </a:rPr>
                          <m:t>𝑡</m:t>
                        </m:r>
                        <m:r>
                          <a:rPr lang="en-US" altLang="zh-TW" sz="1050" i="1">
                            <a:latin typeface="Cambria Math" panose="02040503050406030204" pitchFamily="18" charset="0"/>
                            <a:cs typeface="Times New Roman" panose="02020603050405020304" pitchFamily="18" charset="0"/>
                          </a:rPr>
                          <m:t>,</m:t>
                        </m:r>
                        <m:r>
                          <a:rPr lang="en-US" altLang="zh-TW" sz="1050" i="1">
                            <a:latin typeface="Cambria Math" panose="02040503050406030204" pitchFamily="18" charset="0"/>
                            <a:cs typeface="Times New Roman" panose="02020603050405020304" pitchFamily="18" charset="0"/>
                          </a:rPr>
                          <m:t>𝑛</m:t>
                        </m:r>
                        <m:r>
                          <a:rPr lang="en-US" altLang="zh-TW" sz="1050" i="1">
                            <a:latin typeface="Cambria Math" panose="02040503050406030204" pitchFamily="18" charset="0"/>
                            <a:cs typeface="Times New Roman" panose="02020603050405020304" pitchFamily="18" charset="0"/>
                          </a:rPr>
                          <m:t>, </m:t>
                        </m:r>
                        <m:r>
                          <m:rPr>
                            <m:sty m:val="p"/>
                          </m:rPr>
                          <a:rPr lang="en-US" altLang="zh-CN" sz="1050" i="1" smtClean="0">
                            <a:latin typeface="Cambria Math" panose="02040503050406030204" pitchFamily="18" charset="0"/>
                            <a:cs typeface="Times New Roman" panose="02020603050405020304" pitchFamily="18" charset="0"/>
                          </a:rPr>
                          <m:t>m</m:t>
                        </m:r>
                      </m:sub>
                    </m:sSub>
                    <m:r>
                      <a:rPr lang="en-US" altLang="zh-TW" sz="1050" i="1" smtClean="0">
                        <a:latin typeface="Cambria Math" panose="02040503050406030204" pitchFamily="18" charset="0"/>
                        <a:cs typeface="Times New Roman" panose="02020603050405020304" pitchFamily="18" charset="0"/>
                      </a:rPr>
                      <m:t> </m:t>
                    </m:r>
                  </m:oMath>
                </a14:m>
                <a:r>
                  <a:rPr lang="zh-CN" altLang="en-US" sz="1050" dirty="0">
                    <a:latin typeface="+mn-ea"/>
                  </a:rPr>
                  <a:t>，</a:t>
                </a:r>
                <a:r>
                  <a:rPr lang="zh-TW" altLang="zh-TW" sz="1050" dirty="0">
                    <a:cs typeface="Times New Roman" panose="02020603050405020304" pitchFamily="18" charset="0"/>
                  </a:rPr>
                  <a:t> </a:t>
                </a:r>
                <a14:m>
                  <m:oMath xmlns:m="http://schemas.openxmlformats.org/officeDocument/2006/math">
                    <m:sSub>
                      <m:sSubPr>
                        <m:ctrlPr>
                          <a:rPr lang="zh-TW" altLang="zh-TW" sz="1050" i="1">
                            <a:latin typeface="Cambria Math" panose="02040503050406030204" pitchFamily="18" charset="0"/>
                            <a:cs typeface="Times New Roman" panose="02020603050405020304" pitchFamily="18" charset="0"/>
                          </a:rPr>
                        </m:ctrlPr>
                      </m:sSubPr>
                      <m:e>
                        <m:r>
                          <a:rPr lang="en-US" altLang="zh-TW" sz="1050" i="1">
                            <a:latin typeface="Cambria Math" panose="02040503050406030204" pitchFamily="18" charset="0"/>
                            <a:cs typeface="Times New Roman" panose="02020603050405020304" pitchFamily="18" charset="0"/>
                          </a:rPr>
                          <m:t>𝑃</m:t>
                        </m:r>
                      </m:e>
                      <m:sub>
                        <m:r>
                          <a:rPr lang="en-US" altLang="zh-TW" sz="1050" i="1">
                            <a:latin typeface="Cambria Math" panose="02040503050406030204" pitchFamily="18" charset="0"/>
                            <a:cs typeface="Times New Roman" panose="02020603050405020304" pitchFamily="18" charset="0"/>
                          </a:rPr>
                          <m:t>𝑡</m:t>
                        </m:r>
                        <m:r>
                          <a:rPr lang="en-US" altLang="zh-TW" sz="1050" i="1">
                            <a:latin typeface="Cambria Math" panose="02040503050406030204" pitchFamily="18" charset="0"/>
                            <a:cs typeface="Times New Roman" panose="02020603050405020304" pitchFamily="18" charset="0"/>
                          </a:rPr>
                          <m:t>,</m:t>
                        </m:r>
                        <m:r>
                          <a:rPr lang="en-US" altLang="zh-TW" sz="1050" i="1">
                            <a:latin typeface="Cambria Math" panose="02040503050406030204" pitchFamily="18" charset="0"/>
                            <a:cs typeface="Times New Roman" panose="02020603050405020304" pitchFamily="18" charset="0"/>
                          </a:rPr>
                          <m:t>𝑛</m:t>
                        </m:r>
                        <m:r>
                          <a:rPr lang="en-US" altLang="zh-TW" sz="1050" i="1">
                            <a:latin typeface="Cambria Math" panose="02040503050406030204" pitchFamily="18" charset="0"/>
                            <a:cs typeface="Times New Roman" panose="02020603050405020304" pitchFamily="18" charset="0"/>
                          </a:rPr>
                          <m:t>, </m:t>
                        </m:r>
                        <m:r>
                          <a:rPr lang="en-US" altLang="zh-TW" sz="1050" b="0" i="1" smtClean="0">
                            <a:latin typeface="Cambria Math" panose="02040503050406030204" pitchFamily="18" charset="0"/>
                            <a:cs typeface="Times New Roman" panose="02020603050405020304" pitchFamily="18" charset="0"/>
                          </a:rPr>
                          <m:t>𝑑</m:t>
                        </m:r>
                      </m:sub>
                    </m:sSub>
                    <m:r>
                      <a:rPr lang="en-US" altLang="zh-TW" sz="1050" i="1" smtClean="0">
                        <a:latin typeface="Cambria Math" panose="02040503050406030204" pitchFamily="18" charset="0"/>
                        <a:cs typeface="Times New Roman" panose="02020603050405020304" pitchFamily="18" charset="0"/>
                      </a:rPr>
                      <m:t> </m:t>
                    </m:r>
                  </m:oMath>
                </a14:m>
                <a:r>
                  <a:rPr lang="zh-CN" altLang="en-US" sz="1050" dirty="0">
                    <a:latin typeface="+mn-ea"/>
                  </a:rPr>
                  <a:t>：利率上漲、持平、下跌機率</a:t>
                </a:r>
                <a:endParaRPr lang="zh-TW" altLang="en-US" sz="1050" dirty="0">
                  <a:latin typeface="+mn-ea"/>
                </a:endParaRPr>
              </a:p>
            </p:txBody>
          </p:sp>
        </mc:Choice>
        <mc:Fallback xmlns="">
          <p:sp>
            <p:nvSpPr>
              <p:cNvPr id="26" name="矩形 25">
                <a:extLst>
                  <a:ext uri="{FF2B5EF4-FFF2-40B4-BE49-F238E27FC236}">
                    <a16:creationId xmlns:a16="http://schemas.microsoft.com/office/drawing/2014/main" id="{DDA8FFB9-7D25-5C4E-6175-2AFB5497899F}"/>
                  </a:ext>
                </a:extLst>
              </p:cNvPr>
              <p:cNvSpPr>
                <a:spLocks noRot="1" noChangeAspect="1" noMove="1" noResize="1" noEditPoints="1" noAdjustHandles="1" noChangeArrowheads="1" noChangeShapeType="1" noTextEdit="1"/>
              </p:cNvSpPr>
              <p:nvPr/>
            </p:nvSpPr>
            <p:spPr>
              <a:xfrm>
                <a:off x="7846154" y="3965300"/>
                <a:ext cx="3748454" cy="1847750"/>
              </a:xfrm>
              <a:prstGeom prst="rect">
                <a:avLst/>
              </a:prstGeom>
              <a:blipFill>
                <a:blip r:embed="rId8"/>
                <a:stretch>
                  <a:fillRect b="-3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FEDA8EFD-F9D2-FC5C-4C3A-2C143A6A3396}"/>
                  </a:ext>
                </a:extLst>
              </p:cNvPr>
              <p:cNvSpPr/>
              <p:nvPr/>
            </p:nvSpPr>
            <p:spPr>
              <a:xfrm>
                <a:off x="564983" y="5430428"/>
                <a:ext cx="8240561" cy="861583"/>
              </a:xfrm>
              <a:prstGeom prst="rect">
                <a:avLst/>
              </a:prstGeom>
            </p:spPr>
            <p:txBody>
              <a:bodyPr wrap="square">
                <a:spAutoFit/>
              </a:bodyPr>
              <a:lstStyle/>
              <a:p>
                <a:pPr>
                  <a:lnSpc>
                    <a:spcPct val="150000"/>
                  </a:lnSpc>
                </a:pPr>
                <a:r>
                  <a:rPr lang="zh-TW" altLang="zh-TW" sz="1200" dirty="0">
                    <a:solidFill>
                      <a:srgbClr val="000000"/>
                    </a:solidFill>
                    <a:effectLst/>
                    <a:latin typeface="+mn-ea"/>
                    <a:cs typeface="Times New Roman" panose="02020603050405020304" pitchFamily="18" charset="0"/>
                  </a:rPr>
                  <a:t>長照所需費用</a:t>
                </a:r>
                <a:r>
                  <a:rPr lang="en-US" altLang="zh-TW" sz="1200" dirty="0">
                    <a:solidFill>
                      <a:srgbClr val="000000"/>
                    </a:solidFill>
                    <a:effectLst/>
                    <a:latin typeface="+mn-ea"/>
                    <a:cs typeface="Times New Roman" panose="02020603050405020304" pitchFamily="18" charset="0"/>
                  </a:rPr>
                  <a:t>(LTC Amount)</a:t>
                </a:r>
                <a:r>
                  <a:rPr lang="zh-CN" altLang="en-US" sz="1200" dirty="0">
                    <a:solidFill>
                      <a:srgbClr val="000000"/>
                    </a:solidFill>
                    <a:effectLst/>
                    <a:latin typeface="+mn-ea"/>
                    <a:cs typeface="Times New Roman" panose="02020603050405020304" pitchFamily="18" charset="0"/>
                  </a:rPr>
                  <a:t>：</a:t>
                </a:r>
                <a:r>
                  <a:rPr lang="zh-TW" altLang="zh-TW" sz="1200" dirty="0">
                    <a:effectLst/>
                    <a:latin typeface="+mn-ea"/>
                    <a:cs typeface="Times New Roman" panose="02020603050405020304" pitchFamily="18" charset="0"/>
                  </a:rPr>
                  <a:t>當期</a:t>
                </a:r>
                <a:r>
                  <a:rPr lang="zh-TW" altLang="zh-TW" sz="1200" dirty="0">
                    <a:solidFill>
                      <a:srgbClr val="000000"/>
                    </a:solidFill>
                    <a:effectLst/>
                    <a:latin typeface="+mn-ea"/>
                    <a:cs typeface="Times New Roman" panose="02020603050405020304" pitchFamily="18" charset="0"/>
                  </a:rPr>
                  <a:t>進入長照成本及未來進入長照中心成本折現值</a:t>
                </a:r>
                <a:endParaRPr lang="en-US" altLang="zh-TW" sz="1200" kern="100" dirty="0">
                  <a:solidFill>
                    <a:schemeClr val="bg2">
                      <a:lumMod val="25000"/>
                    </a:schemeClr>
                  </a:solidFill>
                  <a:latin typeface="+mn-ea"/>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zh-TW" altLang="zh-TW" sz="1400" i="1" smtClean="0">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𝐿𝑇𝐶𝐴</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𝑛</m:t>
                          </m:r>
                        </m:sub>
                      </m:sSub>
                      <m:r>
                        <a:rPr lang="en-US" altLang="zh-TW" sz="1400" b="0" i="1" smtClean="0">
                          <a:effectLst/>
                          <a:latin typeface="Cambria Math" panose="02040503050406030204" pitchFamily="18" charset="0"/>
                          <a:cs typeface="Times New Roman" panose="02020603050405020304" pitchFamily="18" charset="0"/>
                        </a:rPr>
                        <m:t>=</m:t>
                      </m:r>
                      <m:sSubSup>
                        <m:sSubSupPr>
                          <m:ctrlPr>
                            <a:rPr lang="zh-TW" altLang="zh-TW" sz="1400" i="1">
                              <a:effectLst/>
                              <a:latin typeface="Cambria Math" panose="02040503050406030204" pitchFamily="18" charset="0"/>
                              <a:cs typeface="Times New Roman" panose="02020603050405020304" pitchFamily="18" charset="0"/>
                            </a:rPr>
                          </m:ctrlPr>
                        </m:sSubSupPr>
                        <m:e>
                          <m:r>
                            <a:rPr lang="en-US" altLang="zh-TW" sz="1400" b="0" i="1" smtClean="0">
                              <a:effectLst/>
                              <a:latin typeface="Cambria Math" panose="02040503050406030204" pitchFamily="18" charset="0"/>
                              <a:cs typeface="Times New Roman" panose="02020603050405020304" pitchFamily="18" charset="0"/>
                            </a:rPr>
                            <m:t>𝑃</m:t>
                          </m:r>
                        </m:e>
                        <m:sub>
                          <m:r>
                            <a:rPr lang="zh-TW" altLang="zh-TW" sz="1400" b="0" i="1" smtClean="0">
                              <a:effectLst/>
                              <a:latin typeface="Cambria Math" panose="02040503050406030204" pitchFamily="18" charset="0"/>
                              <a:cs typeface="Times New Roman" panose="02020603050405020304" pitchFamily="18" charset="0"/>
                            </a:rPr>
                            <m:t>有</m:t>
                          </m:r>
                          <m:r>
                            <a:rPr lang="en-US" altLang="zh-TW" sz="1400" b="0" i="1" smtClean="0">
                              <a:effectLst/>
                              <a:latin typeface="Cambria Math" panose="02040503050406030204" pitchFamily="18" charset="0"/>
                              <a:cs typeface="Times New Roman" panose="02020603050405020304" pitchFamily="18" charset="0"/>
                            </a:rPr>
                            <m:t>,</m:t>
                          </m:r>
                          <m:r>
                            <a:rPr lang="zh-TW" altLang="zh-TW" sz="1400" b="0" i="1" smtClean="0">
                              <a:effectLst/>
                              <a:latin typeface="Cambria Math" panose="02040503050406030204" pitchFamily="18" charset="0"/>
                              <a:cs typeface="Times New Roman" panose="02020603050405020304" pitchFamily="18" charset="0"/>
                            </a:rPr>
                            <m:t>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𝑡</m:t>
                          </m:r>
                        </m:sub>
                        <m:sup/>
                      </m:sSubSup>
                      <m:r>
                        <a:rPr lang="en-US" altLang="zh-TW" sz="1400" b="0" i="1" smtClean="0">
                          <a:effectLst/>
                          <a:latin typeface="Cambria Math" panose="02040503050406030204" pitchFamily="18" charset="0"/>
                          <a:cs typeface="Times New Roman" panose="02020603050405020304" pitchFamily="18" charset="0"/>
                        </a:rPr>
                        <m:t>∙</m:t>
                      </m:r>
                      <m:sSubSup>
                        <m:sSubSupPr>
                          <m:ctrlPr>
                            <a:rPr lang="zh-TW" altLang="zh-TW" sz="1400" i="1">
                              <a:effectLst/>
                              <a:latin typeface="Cambria Math" panose="02040503050406030204" pitchFamily="18" charset="0"/>
                              <a:cs typeface="Times New Roman" panose="02020603050405020304" pitchFamily="18" charset="0"/>
                            </a:rPr>
                          </m:ctrlPr>
                        </m:sSubSupPr>
                        <m:e>
                          <m:r>
                            <a:rPr lang="en-US" altLang="zh-TW" sz="1400" b="0" i="1" smtClean="0">
                              <a:effectLst/>
                              <a:latin typeface="Cambria Math" panose="02040503050406030204" pitchFamily="18" charset="0"/>
                              <a:cs typeface="Times New Roman" panose="02020603050405020304" pitchFamily="18" charset="0"/>
                            </a:rPr>
                            <m:t>𝐴</m:t>
                          </m:r>
                        </m:e>
                        <m:sub>
                          <m:r>
                            <a:rPr lang="en-US" altLang="zh-TW" sz="1400" b="0" i="1" smtClean="0">
                              <a:effectLst/>
                              <a:latin typeface="Cambria Math" panose="02040503050406030204" pitchFamily="18" charset="0"/>
                              <a:cs typeface="Times New Roman" panose="02020603050405020304" pitchFamily="18" charset="0"/>
                            </a:rPr>
                            <m:t>𝑡</m:t>
                          </m:r>
                        </m:sub>
                        <m:sup/>
                      </m:sSubSup>
                      <m:r>
                        <a:rPr lang="en-US" altLang="zh-TW" sz="1400" b="0" i="1" smtClean="0">
                          <a:effectLst/>
                          <a:latin typeface="Cambria Math" panose="02040503050406030204" pitchFamily="18" charset="0"/>
                          <a:cs typeface="Times New Roman" panose="02020603050405020304" pitchFamily="18" charset="0"/>
                        </a:rPr>
                        <m:t>+</m:t>
                      </m:r>
                      <m:sSubSup>
                        <m:sSubSupPr>
                          <m:ctrlPr>
                            <a:rPr lang="zh-TW" altLang="zh-TW" sz="1400" i="1">
                              <a:effectLst/>
                              <a:latin typeface="Cambria Math" panose="02040503050406030204" pitchFamily="18" charset="0"/>
                              <a:cs typeface="Times New Roman" panose="02020603050405020304" pitchFamily="18" charset="0"/>
                            </a:rPr>
                          </m:ctrlPr>
                        </m:sSubSupPr>
                        <m:e>
                          <m:r>
                            <a:rPr lang="en-US" altLang="zh-TW" sz="1400" b="0" i="1" smtClean="0">
                              <a:effectLst/>
                              <a:latin typeface="Cambria Math" panose="02040503050406030204" pitchFamily="18" charset="0"/>
                              <a:cs typeface="Times New Roman" panose="02020603050405020304" pitchFamily="18" charset="0"/>
                            </a:rPr>
                            <m:t>𝑃</m:t>
                          </m:r>
                        </m:e>
                        <m:sub>
                          <m:r>
                            <a:rPr lang="zh-TW" altLang="zh-TW" sz="1400" b="0" i="1" smtClean="0">
                              <a:effectLst/>
                              <a:latin typeface="Cambria Math" panose="02040503050406030204" pitchFamily="18" charset="0"/>
                              <a:cs typeface="Times New Roman" panose="02020603050405020304" pitchFamily="18" charset="0"/>
                            </a:rPr>
                            <m:t>有</m:t>
                          </m:r>
                          <m:r>
                            <a:rPr lang="en-US" altLang="zh-TW" sz="1400" b="0" i="1" smtClean="0">
                              <a:effectLst/>
                              <a:latin typeface="Cambria Math" panose="02040503050406030204" pitchFamily="18" charset="0"/>
                              <a:cs typeface="Times New Roman" panose="02020603050405020304" pitchFamily="18" charset="0"/>
                            </a:rPr>
                            <m:t>,</m:t>
                          </m:r>
                          <m:r>
                            <a:rPr lang="zh-TW" altLang="zh-TW" sz="1400" b="0" i="1" smtClean="0">
                              <a:effectLst/>
                              <a:latin typeface="Cambria Math" panose="02040503050406030204" pitchFamily="18" charset="0"/>
                              <a:cs typeface="Times New Roman" panose="02020603050405020304" pitchFamily="18" charset="0"/>
                            </a:rPr>
                            <m:t>有</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𝑡</m:t>
                          </m:r>
                        </m:sub>
                        <m:sup/>
                      </m:sSubSup>
                      <m:r>
                        <a:rPr lang="en-US" altLang="zh-TW" sz="1400" b="0" i="1" smtClean="0">
                          <a:effectLst/>
                          <a:latin typeface="Cambria Math" panose="02040503050406030204" pitchFamily="18" charset="0"/>
                          <a:cs typeface="Times New Roman" panose="02020603050405020304" pitchFamily="18" charset="0"/>
                        </a:rPr>
                        <m:t>∙</m:t>
                      </m:r>
                      <m:sSup>
                        <m:sSupPr>
                          <m:ctrlPr>
                            <a:rPr lang="zh-TW" altLang="zh-TW" sz="1400" i="1">
                              <a:effectLst/>
                              <a:latin typeface="Cambria Math" panose="02040503050406030204" pitchFamily="18" charset="0"/>
                              <a:cs typeface="Times New Roman" panose="02020603050405020304" pitchFamily="18" charset="0"/>
                            </a:rPr>
                          </m:ctrlPr>
                        </m:sSupPr>
                        <m:e>
                          <m:r>
                            <a:rPr lang="en-US" altLang="zh-TW" sz="1400" b="0" i="1" smtClean="0">
                              <a:effectLst/>
                              <a:latin typeface="Cambria Math" panose="02040503050406030204" pitchFamily="18" charset="0"/>
                              <a:cs typeface="Times New Roman" panose="02020603050405020304" pitchFamily="18" charset="0"/>
                            </a:rPr>
                            <m:t>𝑒</m:t>
                          </m:r>
                        </m:e>
                        <m:sup>
                          <m:r>
                            <a:rPr lang="en-US" altLang="zh-TW" sz="1400" b="0" i="1" smtClean="0">
                              <a:effectLst/>
                              <a:latin typeface="Cambria Math" panose="02040503050406030204" pitchFamily="18" charset="0"/>
                              <a:cs typeface="Times New Roman" panose="02020603050405020304" pitchFamily="18" charset="0"/>
                            </a:rPr>
                            <m:t>−</m:t>
                          </m:r>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𝑟</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𝑛</m:t>
                              </m:r>
                            </m:sub>
                          </m:sSub>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𝑡</m:t>
                          </m:r>
                        </m:sup>
                      </m:sSup>
                      <m:d>
                        <m:dPr>
                          <m:begChr m:val="["/>
                          <m:endChr m:val="]"/>
                          <m:ctrlPr>
                            <a:rPr lang="zh-TW" altLang="zh-TW" sz="1400" i="1">
                              <a:effectLst/>
                              <a:latin typeface="Cambria Math" panose="02040503050406030204" pitchFamily="18" charset="0"/>
                              <a:cs typeface="Times New Roman" panose="02020603050405020304" pitchFamily="18" charset="0"/>
                            </a:rPr>
                          </m:ctrlPr>
                        </m:dPr>
                        <m:e>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𝐿𝑇𝐶𝐴</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+1,</m:t>
                              </m:r>
                              <m:r>
                                <a:rPr lang="en-US" altLang="zh-TW" sz="1400" b="0" i="1" smtClean="0">
                                  <a:effectLst/>
                                  <a:latin typeface="Cambria Math" panose="02040503050406030204" pitchFamily="18" charset="0"/>
                                  <a:cs typeface="Times New Roman" panose="02020603050405020304" pitchFamily="18" charset="0"/>
                                </a:rPr>
                                <m:t>𝑛</m:t>
                              </m:r>
                              <m:r>
                                <a:rPr lang="en-US" altLang="zh-TW" sz="1400" b="0" i="1" smtClean="0">
                                  <a:effectLst/>
                                  <a:latin typeface="Cambria Math" panose="02040503050406030204" pitchFamily="18" charset="0"/>
                                  <a:cs typeface="Times New Roman" panose="02020603050405020304" pitchFamily="18" charset="0"/>
                                </a:rPr>
                                <m:t>+1</m:t>
                              </m:r>
                            </m:sub>
                          </m:sSub>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𝑃</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𝑛</m:t>
                              </m:r>
                              <m:r>
                                <a:rPr lang="en-US" altLang="zh-TW" sz="1400" b="0" i="1" smtClean="0">
                                  <a:effectLst/>
                                  <a:latin typeface="Cambria Math" panose="02040503050406030204" pitchFamily="18" charset="0"/>
                                  <a:cs typeface="Times New Roman" panose="02020603050405020304" pitchFamily="18" charset="0"/>
                                </a:rPr>
                                <m:t>, </m:t>
                              </m:r>
                              <m:r>
                                <a:rPr lang="en-US" altLang="zh-TW" sz="1400" b="0" i="1" smtClean="0">
                                  <a:effectLst/>
                                  <a:latin typeface="Cambria Math" panose="02040503050406030204" pitchFamily="18" charset="0"/>
                                  <a:cs typeface="Times New Roman" panose="02020603050405020304" pitchFamily="18" charset="0"/>
                                </a:rPr>
                                <m:t>𝑢</m:t>
                              </m:r>
                            </m:sub>
                          </m:sSub>
                          <m:r>
                            <a:rPr lang="en-US" altLang="zh-TW" sz="1400" b="0" i="1" smtClean="0">
                              <a:effectLst/>
                              <a:latin typeface="Cambria Math" panose="02040503050406030204" pitchFamily="18" charset="0"/>
                              <a:cs typeface="Times New Roman" panose="02020603050405020304" pitchFamily="18" charset="0"/>
                            </a:rPr>
                            <m:t>+</m:t>
                          </m:r>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𝐿𝑇𝐶𝐴</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+1,</m:t>
                              </m:r>
                              <m:r>
                                <a:rPr lang="en-US" altLang="zh-TW" sz="1400" b="0" i="1" smtClean="0">
                                  <a:effectLst/>
                                  <a:latin typeface="Cambria Math" panose="02040503050406030204" pitchFamily="18" charset="0"/>
                                  <a:cs typeface="Times New Roman" panose="02020603050405020304" pitchFamily="18" charset="0"/>
                                </a:rPr>
                                <m:t>𝑛</m:t>
                              </m:r>
                            </m:sub>
                          </m:sSub>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𝑃</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𝑛</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𝑚</m:t>
                              </m:r>
                            </m:sub>
                          </m:sSub>
                          <m:r>
                            <a:rPr lang="en-US" altLang="zh-TW" sz="1400" b="0" i="1" smtClean="0">
                              <a:effectLst/>
                              <a:latin typeface="Cambria Math" panose="02040503050406030204" pitchFamily="18" charset="0"/>
                              <a:cs typeface="Times New Roman" panose="02020603050405020304" pitchFamily="18" charset="0"/>
                            </a:rPr>
                            <m:t>+</m:t>
                          </m:r>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𝐿𝑇𝐶𝐴</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+1,</m:t>
                              </m:r>
                              <m:r>
                                <a:rPr lang="en-US" altLang="zh-TW" sz="1400" b="0" i="1" smtClean="0">
                                  <a:effectLst/>
                                  <a:latin typeface="Cambria Math" panose="02040503050406030204" pitchFamily="18" charset="0"/>
                                  <a:cs typeface="Times New Roman" panose="02020603050405020304" pitchFamily="18" charset="0"/>
                                </a:rPr>
                                <m:t>𝑛</m:t>
                              </m:r>
                              <m:r>
                                <a:rPr lang="en-US" altLang="zh-TW" sz="1400" b="0" i="1" smtClean="0">
                                  <a:effectLst/>
                                  <a:latin typeface="Cambria Math" panose="02040503050406030204" pitchFamily="18" charset="0"/>
                                  <a:cs typeface="Times New Roman" panose="02020603050405020304" pitchFamily="18" charset="0"/>
                                </a:rPr>
                                <m:t>−1</m:t>
                              </m:r>
                            </m:sub>
                          </m:sSub>
                          <m:sSub>
                            <m:sSubPr>
                              <m:ctrlPr>
                                <a:rPr lang="zh-TW" altLang="zh-TW" sz="1400" i="1">
                                  <a:effectLst/>
                                  <a:latin typeface="Cambria Math" panose="02040503050406030204" pitchFamily="18" charset="0"/>
                                  <a:cs typeface="Times New Roman" panose="02020603050405020304" pitchFamily="18" charset="0"/>
                                </a:rPr>
                              </m:ctrlPr>
                            </m:sSubPr>
                            <m:e>
                              <m:r>
                                <a:rPr lang="en-US" altLang="zh-TW" sz="1400" b="0" i="1" smtClean="0">
                                  <a:effectLst/>
                                  <a:latin typeface="Cambria Math" panose="02040503050406030204" pitchFamily="18" charset="0"/>
                                  <a:cs typeface="Times New Roman" panose="02020603050405020304" pitchFamily="18" charset="0"/>
                                </a:rPr>
                                <m:t>𝑃</m:t>
                              </m:r>
                            </m:e>
                            <m:sub>
                              <m:r>
                                <a:rPr lang="en-US" altLang="zh-TW" sz="1400" b="0" i="1" smtClean="0">
                                  <a:effectLst/>
                                  <a:latin typeface="Cambria Math" panose="02040503050406030204" pitchFamily="18" charset="0"/>
                                  <a:cs typeface="Times New Roman" panose="02020603050405020304" pitchFamily="18" charset="0"/>
                                </a:rPr>
                                <m:t>𝑡</m:t>
                              </m:r>
                              <m:r>
                                <a:rPr lang="en-US" altLang="zh-TW" sz="1400" b="0" i="1" smtClean="0">
                                  <a:effectLst/>
                                  <a:latin typeface="Cambria Math" panose="02040503050406030204" pitchFamily="18" charset="0"/>
                                  <a:cs typeface="Times New Roman" panose="02020603050405020304" pitchFamily="18" charset="0"/>
                                </a:rPr>
                                <m:t>,</m:t>
                              </m:r>
                              <m:r>
                                <a:rPr lang="en-US" altLang="zh-TW" sz="1400" b="0" i="1" smtClean="0">
                                  <a:effectLst/>
                                  <a:latin typeface="Cambria Math" panose="02040503050406030204" pitchFamily="18" charset="0"/>
                                  <a:cs typeface="Times New Roman" panose="02020603050405020304" pitchFamily="18" charset="0"/>
                                </a:rPr>
                                <m:t>𝑛𝑑</m:t>
                              </m:r>
                            </m:sub>
                          </m:sSub>
                        </m:e>
                      </m:d>
                    </m:oMath>
                  </m:oMathPara>
                </a14:m>
                <a:endParaRPr lang="zh-TW" altLang="zh-TW" sz="1200" dirty="0">
                  <a:effectLst/>
                  <a:latin typeface="+mn-ea"/>
                  <a:cs typeface="新細明體" panose="02020500000000000000" pitchFamily="18" charset="-120"/>
                </a:endParaRPr>
              </a:p>
            </p:txBody>
          </p:sp>
        </mc:Choice>
        <mc:Fallback xmlns="">
          <p:sp>
            <p:nvSpPr>
              <p:cNvPr id="27" name="矩形 26">
                <a:extLst>
                  <a:ext uri="{FF2B5EF4-FFF2-40B4-BE49-F238E27FC236}">
                    <a16:creationId xmlns:a16="http://schemas.microsoft.com/office/drawing/2014/main" id="{FEDA8EFD-F9D2-FC5C-4C3A-2C143A6A3396}"/>
                  </a:ext>
                </a:extLst>
              </p:cNvPr>
              <p:cNvSpPr>
                <a:spLocks noRot="1" noChangeAspect="1" noMove="1" noResize="1" noEditPoints="1" noAdjustHandles="1" noChangeArrowheads="1" noChangeShapeType="1" noTextEdit="1"/>
              </p:cNvSpPr>
              <p:nvPr/>
            </p:nvSpPr>
            <p:spPr>
              <a:xfrm>
                <a:off x="564983" y="5430428"/>
                <a:ext cx="8240561" cy="861583"/>
              </a:xfrm>
              <a:prstGeom prst="rect">
                <a:avLst/>
              </a:prstGeom>
              <a:blipFill>
                <a:blip r:embed="rId9"/>
                <a:stretch>
                  <a:fillRect l="-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510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096A49-3180-D01C-4DE2-585BFA86790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98AC26F4-B08D-F5A7-2248-623AF9F65BD5}"/>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A384680F-BFB9-44F9-039A-C4B2BCA0913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310979D-8B26-D33A-B9E4-7914CC3FE280}"/>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28BCD1C2-D35F-48C0-A503-9A8DA9A84AF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D6FF007-E4CE-3B62-FAAB-54853D33B4AF}"/>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F1BA9EC0-90F3-C9AB-5D74-ED35BAE6A64E}"/>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F5783554-3C72-F326-F663-6600D24A77D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7A770D1-D920-2BAD-CD88-0DE4C119DC58}"/>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92076D25-DE1E-0D96-C608-B6ECE529A48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F96CC15F-A2E4-C8D7-60CD-649A165553ED}"/>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6B46F5E1-1849-E65A-F30B-8CBA62CC88F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4C529AC9-6272-1588-3D4D-0DA392445830}"/>
              </a:ext>
            </a:extLst>
          </p:cNvPr>
          <p:cNvSpPr txBox="1"/>
          <p:nvPr/>
        </p:nvSpPr>
        <p:spPr>
          <a:xfrm>
            <a:off x="4173360" y="323206"/>
            <a:ext cx="2470867"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--RM</a:t>
            </a:r>
            <a:r>
              <a:rPr lang="zh-CN" altLang="en-US" sz="2800" dirty="0">
                <a:solidFill>
                  <a:srgbClr val="1F3762"/>
                </a:solidFill>
                <a:cs typeface="+mn-ea"/>
                <a:sym typeface="+mn-lt"/>
              </a:rPr>
              <a:t>定價模型</a:t>
            </a:r>
          </a:p>
        </p:txBody>
      </p:sp>
      <p:sp>
        <p:nvSpPr>
          <p:cNvPr id="3" name="矩形 1">
            <a:extLst>
              <a:ext uri="{FF2B5EF4-FFF2-40B4-BE49-F238E27FC236}">
                <a16:creationId xmlns:a16="http://schemas.microsoft.com/office/drawing/2014/main" id="{816F3A8A-B8AA-7BCA-3F29-C229DE246A07}"/>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70" name="组合 69">
            <a:extLst>
              <a:ext uri="{FF2B5EF4-FFF2-40B4-BE49-F238E27FC236}">
                <a16:creationId xmlns:a16="http://schemas.microsoft.com/office/drawing/2014/main" id="{80D6CF63-109D-2BE1-B718-1D268EE60C28}"/>
              </a:ext>
            </a:extLst>
          </p:cNvPr>
          <p:cNvGrpSpPr/>
          <p:nvPr/>
        </p:nvGrpSpPr>
        <p:grpSpPr>
          <a:xfrm>
            <a:off x="839758" y="1187498"/>
            <a:ext cx="5144235" cy="2845766"/>
            <a:chOff x="516075" y="2316309"/>
            <a:chExt cx="5144235" cy="2845766"/>
          </a:xfrm>
        </p:grpSpPr>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9F066432-01F2-01D9-5DE3-2F64CDB04485}"/>
                    </a:ext>
                  </a:extLst>
                </p:cNvPr>
                <p:cNvSpPr/>
                <p:nvPr/>
              </p:nvSpPr>
              <p:spPr>
                <a:xfrm>
                  <a:off x="516075" y="2773023"/>
                  <a:ext cx="5144235" cy="2389052"/>
                </a:xfrm>
                <a:prstGeom prst="rect">
                  <a:avLst/>
                </a:prstGeom>
              </p:spPr>
              <p:txBody>
                <a:bodyPr wrap="square">
                  <a:spAutoFit/>
                </a:bodyPr>
                <a:lstStyle/>
                <a:p>
                  <a:pPr marL="0" indent="0">
                    <a:lnSpc>
                      <a:spcPct val="160000"/>
                    </a:lnSpc>
                    <a:buNone/>
                  </a:pPr>
                  <a:r>
                    <a:rPr lang="zh-TW" altLang="en-US" sz="1100" dirty="0">
                      <a:solidFill>
                        <a:srgbClr val="000000"/>
                      </a:solidFill>
                      <a:latin typeface="+mn-ea"/>
                    </a:rPr>
                    <a:t>本期累積貸款金額</a:t>
                  </a:r>
                  <a14:m>
                    <m:oMath xmlns:m="http://schemas.openxmlformats.org/officeDocument/2006/math">
                      <m:sSub>
                        <m:sSubPr>
                          <m:ctrlPr>
                            <a:rPr lang="en-US" altLang="zh-TW" sz="1100" i="1" smtClean="0">
                              <a:solidFill>
                                <a:srgbClr val="000000"/>
                              </a:solidFill>
                              <a:latin typeface="Cambria Math" panose="02040503050406030204" pitchFamily="18" charset="0"/>
                            </a:rPr>
                          </m:ctrlPr>
                        </m:sSubPr>
                        <m:e>
                          <m:r>
                            <a:rPr lang="en-US" altLang="zh-TW" sz="1100" b="0" i="1">
                              <a:solidFill>
                                <a:srgbClr val="000000"/>
                              </a:solidFill>
                              <a:latin typeface="Cambria Math" panose="02040503050406030204" pitchFamily="18" charset="0"/>
                            </a:rPr>
                            <m:t>𝐿</m:t>
                          </m:r>
                        </m:e>
                        <m:sub>
                          <m:r>
                            <a:rPr lang="en-US" altLang="zh-TW" sz="1100" b="0" i="1" smtClean="0">
                              <a:solidFill>
                                <a:srgbClr val="000000"/>
                              </a:solidFill>
                              <a:latin typeface="Cambria Math" panose="02040503050406030204" pitchFamily="18" charset="0"/>
                            </a:rPr>
                            <m:t>𝑡</m:t>
                          </m:r>
                        </m:sub>
                      </m:sSub>
                    </m:oMath>
                  </a14:m>
                  <a:r>
                    <a:rPr lang="zh-CN" altLang="en-US" sz="1100" b="0" dirty="0">
                      <a:solidFill>
                        <a:srgbClr val="000000"/>
                      </a:solidFill>
                      <a:latin typeface="+mn-ea"/>
                    </a:rPr>
                    <a:t>（年金型）</a:t>
                  </a:r>
                  <a:endParaRPr lang="en-US" altLang="zh-TW" sz="1100" b="0" i="1" dirty="0">
                    <a:solidFill>
                      <a:srgbClr val="000000"/>
                    </a:solidFill>
                    <a:latin typeface="Cambria Math" panose="02040503050406030204" pitchFamily="18" charset="0"/>
                  </a:endParaRPr>
                </a:p>
                <a:p>
                  <a:pPr marL="0" indent="0">
                    <a:lnSpc>
                      <a:spcPct val="160000"/>
                    </a:lnSpc>
                    <a:buNone/>
                  </a:pPr>
                  <a14:m>
                    <m:oMathPara xmlns:m="http://schemas.openxmlformats.org/officeDocument/2006/math">
                      <m:oMathParaPr>
                        <m:jc m:val="centerGroup"/>
                      </m:oMathParaPr>
                      <m:oMath xmlns:m="http://schemas.openxmlformats.org/officeDocument/2006/math">
                        <m:r>
                          <a:rPr lang="en-US" altLang="zh-TW" sz="1100" b="0" i="1" smtClean="0">
                            <a:solidFill>
                              <a:srgbClr val="000000"/>
                            </a:solidFill>
                            <a:latin typeface="Cambria Math" panose="02040503050406030204" pitchFamily="18" charset="0"/>
                          </a:rPr>
                          <m:t>=</m:t>
                        </m:r>
                        <m:r>
                          <a:rPr lang="zh-TW" altLang="en-US" sz="1100" b="1" i="1">
                            <a:solidFill>
                              <a:srgbClr val="000000"/>
                            </a:solidFill>
                            <a:latin typeface="Cambria Math" panose="02040503050406030204" pitchFamily="18" charset="0"/>
                          </a:rPr>
                          <m:t>本期年金</m:t>
                        </m:r>
                        <m:r>
                          <a:rPr lang="en-US" altLang="zh-TW" sz="1100" b="0" i="1">
                            <a:solidFill>
                              <a:srgbClr val="000000"/>
                            </a:solidFill>
                            <a:latin typeface="Cambria Math" panose="02040503050406030204" pitchFamily="18" charset="0"/>
                          </a:rPr>
                          <m:t>+</m:t>
                        </m:r>
                        <m:r>
                          <a:rPr lang="zh-TW" altLang="en-US" sz="1100" b="0" i="1">
                            <a:solidFill>
                              <a:srgbClr val="000000"/>
                            </a:solidFill>
                            <a:latin typeface="Cambria Math" panose="02040503050406030204" pitchFamily="18" charset="0"/>
                          </a:rPr>
                          <m:t>本期保費</m:t>
                        </m:r>
                        <m:r>
                          <a:rPr lang="en-US" altLang="zh-TW" sz="1100" b="0" i="1">
                            <a:solidFill>
                              <a:srgbClr val="000000"/>
                            </a:solidFill>
                            <a:latin typeface="Cambria Math" panose="02040503050406030204" pitchFamily="18" charset="0"/>
                          </a:rPr>
                          <m:t>+</m:t>
                        </m:r>
                        <m:r>
                          <a:rPr lang="zh-TW" altLang="en-US" sz="1100" b="0" i="1">
                            <a:solidFill>
                              <a:srgbClr val="000000"/>
                            </a:solidFill>
                            <a:latin typeface="Cambria Math" panose="02040503050406030204" pitchFamily="18" charset="0"/>
                          </a:rPr>
                          <m:t>上期累積貸款</m:t>
                        </m:r>
                        <m:r>
                          <a:rPr lang="zh-TW" altLang="en-US" sz="1100" i="1">
                            <a:solidFill>
                              <a:srgbClr val="000000"/>
                            </a:solidFill>
                            <a:latin typeface="Cambria Math" panose="02040503050406030204" pitchFamily="18" charset="0"/>
                          </a:rPr>
                          <m:t>金額</m:t>
                        </m:r>
                        <m:sSub>
                          <m:sSubPr>
                            <m:ctrlPr>
                              <a:rPr lang="en-US" altLang="zh-TW" sz="1100" i="1">
                                <a:solidFill>
                                  <a:srgbClr val="000000"/>
                                </a:solidFill>
                                <a:latin typeface="Cambria Math" panose="02040503050406030204" pitchFamily="18" charset="0"/>
                              </a:rPr>
                            </m:ctrlPr>
                          </m:sSubPr>
                          <m:e>
                            <m:r>
                              <a:rPr lang="en-US" altLang="zh-TW" sz="1100" b="0" i="1">
                                <a:solidFill>
                                  <a:srgbClr val="000000"/>
                                </a:solidFill>
                                <a:latin typeface="Cambria Math" panose="02040503050406030204" pitchFamily="18" charset="0"/>
                              </a:rPr>
                              <m:t>𝐿</m:t>
                            </m:r>
                          </m:e>
                          <m:sub>
                            <m:r>
                              <a:rPr lang="en-US" altLang="zh-TW" sz="1100" b="0" i="1">
                                <a:solidFill>
                                  <a:srgbClr val="000000"/>
                                </a:solidFill>
                                <a:latin typeface="Cambria Math" panose="02040503050406030204" pitchFamily="18" charset="0"/>
                              </a:rPr>
                              <m:t>𝑡</m:t>
                            </m:r>
                            <m:r>
                              <a:rPr lang="en-US" altLang="zh-TW" sz="1100" b="0" i="1" smtClean="0">
                                <a:solidFill>
                                  <a:srgbClr val="000000"/>
                                </a:solidFill>
                                <a:latin typeface="Cambria Math" panose="02040503050406030204" pitchFamily="18" charset="0"/>
                              </a:rPr>
                              <m:t>−1</m:t>
                            </m:r>
                          </m:sub>
                        </m:sSub>
                        <m:r>
                          <a:rPr lang="zh-TW" altLang="en-US" sz="1100" b="0" i="1">
                            <a:solidFill>
                              <a:srgbClr val="000000"/>
                            </a:solidFill>
                            <a:latin typeface="Cambria Math" panose="02040503050406030204" pitchFamily="18" charset="0"/>
                          </a:rPr>
                          <m:t>複利</m:t>
                        </m:r>
                      </m:oMath>
                    </m:oMathPara>
                  </a14:m>
                  <a:endParaRPr lang="en-US" altLang="zh-TW" sz="1100" b="0" i="1" dirty="0">
                    <a:solidFill>
                      <a:srgbClr val="000000"/>
                    </a:solidFill>
                    <a:latin typeface="Cambria Math" panose="02040503050406030204" pitchFamily="18" charset="0"/>
                  </a:endParaRPr>
                </a:p>
                <a:p>
                  <a:pPr marL="0" indent="0">
                    <a:lnSpc>
                      <a:spcPct val="160000"/>
                    </a:lnSpc>
                    <a:buNone/>
                  </a:pPr>
                  <a14:m>
                    <m:oMathPara xmlns:m="http://schemas.openxmlformats.org/officeDocument/2006/math">
                      <m:oMathParaPr>
                        <m:jc m:val="centerGroup"/>
                      </m:oMathParaPr>
                      <m:oMath xmlns:m="http://schemas.openxmlformats.org/officeDocument/2006/math">
                        <m:sSub>
                          <m:sSubPr>
                            <m:ctrlPr>
                              <a:rPr lang="zh-TW" altLang="zh-TW" sz="1200" i="1" kern="100" smtClean="0">
                                <a:effectLst/>
                                <a:latin typeface="Cambria Math" panose="02040503050406030204" pitchFamily="18" charset="0"/>
                                <a:cs typeface="Times New Roman" panose="02020603050405020304" pitchFamily="18" charset="0"/>
                              </a:rPr>
                            </m:ctrlPr>
                          </m:sSubPr>
                          <m:e>
                            <m:r>
                              <a:rPr lang="en-US" altLang="zh-TW" sz="1200" i="1" kern="100">
                                <a:effectLst/>
                                <a:latin typeface="Cambria Math" panose="02040503050406030204" pitchFamily="18" charset="0"/>
                                <a:cs typeface="Times New Roman" panose="02020603050405020304" pitchFamily="18" charset="0"/>
                              </a:rPr>
                              <m:t>𝐿</m:t>
                            </m:r>
                          </m:e>
                          <m:sub>
                            <m:r>
                              <a:rPr lang="en-US" altLang="zh-TW" sz="1200" i="1" kern="100">
                                <a:effectLst/>
                                <a:latin typeface="Cambria Math" panose="02040503050406030204" pitchFamily="18" charset="0"/>
                                <a:cs typeface="Times New Roman" panose="02020603050405020304" pitchFamily="18" charset="0"/>
                              </a:rPr>
                              <m:t>𝑡</m:t>
                            </m:r>
                          </m:sub>
                        </m:sSub>
                        <m:r>
                          <a:rPr lang="en-US" altLang="zh-TW" sz="1200" i="1" kern="100">
                            <a:effectLst/>
                            <a:latin typeface="Cambria Math" panose="02040503050406030204" pitchFamily="18" charset="0"/>
                            <a:cs typeface="Times New Roman" panose="02020603050405020304" pitchFamily="18" charset="0"/>
                          </a:rPr>
                          <m:t>=</m:t>
                        </m:r>
                        <m:r>
                          <a:rPr lang="en-US" altLang="zh-TW" sz="1200" i="1" kern="100" smtClean="0">
                            <a:solidFill>
                              <a:srgbClr val="C00000"/>
                            </a:solidFill>
                            <a:effectLst/>
                            <a:latin typeface="Cambria Math" panose="02040503050406030204" pitchFamily="18" charset="0"/>
                            <a:cs typeface="Times New Roman" panose="02020603050405020304" pitchFamily="18" charset="0"/>
                          </a:rPr>
                          <m:t>𝑚</m:t>
                        </m:r>
                        <m:sSub>
                          <m:sSubPr>
                            <m:ctrlPr>
                              <a:rPr lang="zh-TW" altLang="zh-TW" sz="1200" i="1" kern="100">
                                <a:solidFill>
                                  <a:srgbClr val="C00000"/>
                                </a:solidFill>
                                <a:effectLst/>
                                <a:latin typeface="Cambria Math" panose="02040503050406030204" pitchFamily="18" charset="0"/>
                                <a:cs typeface="Times New Roman" panose="02020603050405020304" pitchFamily="18" charset="0"/>
                              </a:rPr>
                            </m:ctrlPr>
                          </m:sSubPr>
                          <m:e>
                            <m:r>
                              <a:rPr lang="en-US" altLang="zh-TW" sz="1200" i="1" kern="100">
                                <a:solidFill>
                                  <a:srgbClr val="C00000"/>
                                </a:solidFill>
                                <a:effectLst/>
                                <a:latin typeface="Cambria Math" panose="02040503050406030204" pitchFamily="18" charset="0"/>
                                <a:cs typeface="Times New Roman" panose="02020603050405020304" pitchFamily="18" charset="0"/>
                              </a:rPr>
                              <m:t>𝐻</m:t>
                            </m:r>
                          </m:e>
                          <m:sub>
                            <m:r>
                              <a:rPr lang="en-US" altLang="zh-TW" sz="1200" i="1" kern="100">
                                <a:solidFill>
                                  <a:srgbClr val="C00000"/>
                                </a:solidFill>
                                <a:effectLst/>
                                <a:latin typeface="Cambria Math" panose="02040503050406030204" pitchFamily="18" charset="0"/>
                                <a:cs typeface="Times New Roman" panose="02020603050405020304" pitchFamily="18" charset="0"/>
                              </a:rPr>
                              <m:t>0</m:t>
                            </m:r>
                          </m:sub>
                        </m:sSub>
                        <m:r>
                          <a:rPr lang="en-US" altLang="zh-TW" sz="1200" i="1" kern="100">
                            <a:solidFill>
                              <a:srgbClr val="C00000"/>
                            </a:solidFill>
                            <a:effectLst/>
                            <a:latin typeface="Cambria Math" panose="02040503050406030204" pitchFamily="18" charset="0"/>
                            <a:cs typeface="Times New Roman" panose="02020603050405020304" pitchFamily="18" charset="0"/>
                          </a:rPr>
                          <m:t>∆</m:t>
                        </m:r>
                        <m:r>
                          <a:rPr lang="en-US" altLang="zh-TW" sz="1200" i="1" kern="100">
                            <a:solidFill>
                              <a:srgbClr val="C00000"/>
                            </a:solidFill>
                            <a:effectLst/>
                            <a:latin typeface="Cambria Math" panose="02040503050406030204" pitchFamily="18" charset="0"/>
                            <a:cs typeface="Times New Roman" panose="02020603050405020304" pitchFamily="18" charset="0"/>
                          </a:rPr>
                          <m:t>𝑡</m:t>
                        </m:r>
                        <m:r>
                          <a:rPr lang="en-US" altLang="zh-TW" sz="1200" i="1" kern="100">
                            <a:effectLst/>
                            <a:latin typeface="Cambria Math" panose="02040503050406030204" pitchFamily="18" charset="0"/>
                            <a:cs typeface="Times New Roman" panose="02020603050405020304" pitchFamily="18" charset="0"/>
                          </a:rPr>
                          <m:t>+</m:t>
                        </m:r>
                        <m:sSub>
                          <m:sSubPr>
                            <m:ctrlPr>
                              <a:rPr lang="zh-TW" altLang="zh-TW" sz="1200" i="1" kern="100">
                                <a:effectLst/>
                                <a:latin typeface="Cambria Math" panose="02040503050406030204" pitchFamily="18" charset="0"/>
                                <a:cs typeface="Times New Roman" panose="02020603050405020304" pitchFamily="18" charset="0"/>
                              </a:rPr>
                            </m:ctrlPr>
                          </m:sSubPr>
                          <m:e>
                            <m:r>
                              <a:rPr lang="en-US" altLang="zh-TW" sz="1200" i="1" kern="100">
                                <a:effectLst/>
                                <a:latin typeface="Cambria Math" panose="02040503050406030204" pitchFamily="18" charset="0"/>
                                <a:cs typeface="Times New Roman" panose="02020603050405020304" pitchFamily="18" charset="0"/>
                              </a:rPr>
                              <m:t>𝐿</m:t>
                            </m:r>
                          </m:e>
                          <m:sub>
                            <m:r>
                              <a:rPr lang="en-US" altLang="zh-TW" sz="1200" i="1" kern="100">
                                <a:effectLst/>
                                <a:latin typeface="Cambria Math" panose="02040503050406030204" pitchFamily="18" charset="0"/>
                                <a:cs typeface="Times New Roman" panose="02020603050405020304" pitchFamily="18" charset="0"/>
                              </a:rPr>
                              <m:t>𝑡</m:t>
                            </m:r>
                            <m:r>
                              <a:rPr lang="en-US" altLang="zh-TW" sz="1200" i="1" kern="100">
                                <a:effectLst/>
                                <a:latin typeface="Cambria Math" panose="02040503050406030204" pitchFamily="18" charset="0"/>
                                <a:cs typeface="Times New Roman" panose="02020603050405020304" pitchFamily="18" charset="0"/>
                              </a:rPr>
                              <m:t>−1</m:t>
                            </m:r>
                          </m:sub>
                        </m:sSub>
                        <m:r>
                          <a:rPr lang="en-US" altLang="zh-TW" sz="1200" i="1" kern="100" smtClean="0">
                            <a:effectLst/>
                            <a:latin typeface="Cambria Math" panose="02040503050406030204" pitchFamily="18" charset="0"/>
                            <a:cs typeface="Times New Roman" panose="02020603050405020304" pitchFamily="18" charset="0"/>
                          </a:rPr>
                          <m:t>∙</m:t>
                        </m:r>
                        <m:sSup>
                          <m:sSupPr>
                            <m:ctrlPr>
                              <a:rPr lang="zh-TW" altLang="zh-TW" sz="1200" i="1" kern="100">
                                <a:effectLst/>
                                <a:latin typeface="Cambria Math" panose="02040503050406030204" pitchFamily="18" charset="0"/>
                                <a:cs typeface="Times New Roman" panose="02020603050405020304" pitchFamily="18" charset="0"/>
                              </a:rPr>
                            </m:ctrlPr>
                          </m:sSupPr>
                          <m:e>
                            <m:r>
                              <a:rPr lang="en-US" altLang="zh-TW" sz="1200" i="1" kern="100">
                                <a:effectLst/>
                                <a:latin typeface="Cambria Math" panose="02040503050406030204" pitchFamily="18" charset="0"/>
                                <a:cs typeface="Times New Roman" panose="02020603050405020304" pitchFamily="18" charset="0"/>
                              </a:rPr>
                              <m:t>𝑒</m:t>
                            </m:r>
                          </m:e>
                          <m:sup>
                            <m:sSub>
                              <m:sSubPr>
                                <m:ctrlPr>
                                  <a:rPr lang="zh-TW" altLang="zh-TW" sz="1200" i="1" kern="100">
                                    <a:effectLst/>
                                    <a:latin typeface="Cambria Math" panose="02040503050406030204" pitchFamily="18" charset="0"/>
                                    <a:cs typeface="Times New Roman" panose="02020603050405020304" pitchFamily="18" charset="0"/>
                                  </a:rPr>
                                </m:ctrlPr>
                              </m:sSubPr>
                              <m:e>
                                <m:r>
                                  <a:rPr lang="en-US" altLang="zh-TW" sz="1200" i="1" kern="100">
                                    <a:effectLst/>
                                    <a:latin typeface="Cambria Math" panose="02040503050406030204" pitchFamily="18" charset="0"/>
                                    <a:cs typeface="Times New Roman" panose="02020603050405020304" pitchFamily="18" charset="0"/>
                                  </a:rPr>
                                  <m:t>𝑟</m:t>
                                </m:r>
                              </m:e>
                              <m:sub>
                                <m:r>
                                  <a:rPr lang="en-US" altLang="zh-TW" sz="1200" i="1" kern="100">
                                    <a:effectLst/>
                                    <a:latin typeface="Cambria Math" panose="02040503050406030204" pitchFamily="18" charset="0"/>
                                    <a:cs typeface="Times New Roman" panose="02020603050405020304" pitchFamily="18" charset="0"/>
                                  </a:rPr>
                                  <m:t>𝑡</m:t>
                                </m:r>
                                <m:r>
                                  <a:rPr lang="en-US" altLang="zh-TW" sz="1200" i="1" kern="100">
                                    <a:effectLst/>
                                    <a:latin typeface="Cambria Math" panose="02040503050406030204" pitchFamily="18" charset="0"/>
                                    <a:cs typeface="Times New Roman" panose="02020603050405020304" pitchFamily="18" charset="0"/>
                                  </a:rPr>
                                  <m:t>−1</m:t>
                                </m:r>
                              </m:sub>
                            </m:sSub>
                            <m:r>
                              <a:rPr lang="en-US" altLang="zh-TW" sz="1200" i="1" kern="100">
                                <a:effectLst/>
                                <a:latin typeface="Cambria Math" panose="02040503050406030204" pitchFamily="18" charset="0"/>
                                <a:cs typeface="Times New Roman" panose="02020603050405020304" pitchFamily="18" charset="0"/>
                              </a:rPr>
                              <m:t>∆</m:t>
                            </m:r>
                            <m:r>
                              <a:rPr lang="en-US" altLang="zh-TW" sz="1200" i="1" kern="100">
                                <a:effectLst/>
                                <a:latin typeface="Cambria Math" panose="02040503050406030204" pitchFamily="18" charset="0"/>
                                <a:cs typeface="Times New Roman" panose="02020603050405020304" pitchFamily="18" charset="0"/>
                              </a:rPr>
                              <m:t>𝑡</m:t>
                            </m:r>
                          </m:sup>
                        </m:sSup>
                        <m:r>
                          <a:rPr lang="en-US" altLang="zh-TW" sz="1200" b="0" i="0" kern="100" smtClean="0">
                            <a:effectLst/>
                            <a:latin typeface="Cambria Math" panose="02040503050406030204" pitchFamily="18" charset="0"/>
                            <a:cs typeface="Times New Roman" panose="02020603050405020304" pitchFamily="18" charset="0"/>
                          </a:rPr>
                          <m:t>+</m:t>
                        </m:r>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i="1" kern="100">
                                <a:latin typeface="Cambria Math" panose="02040503050406030204" pitchFamily="18" charset="0"/>
                                <a:cs typeface="Times New Roman" panose="02020603050405020304" pitchFamily="18" charset="0"/>
                              </a:rPr>
                              <m:t>𝜋</m:t>
                            </m:r>
                            <m:r>
                              <a:rPr lang="en-US" altLang="zh-TW" sz="1200" i="1" kern="100">
                                <a:latin typeface="Cambria Math" panose="02040503050406030204" pitchFamily="18" charset="0"/>
                                <a:cs typeface="Times New Roman" panose="02020603050405020304" pitchFamily="18" charset="0"/>
                              </a:rPr>
                              <m:t>∆</m:t>
                            </m:r>
                            <m:r>
                              <a:rPr lang="en-US" altLang="zh-TW" sz="1200" b="0" i="1" kern="100" smtClean="0">
                                <a:latin typeface="Cambria Math" panose="02040503050406030204" pitchFamily="18" charset="0"/>
                                <a:cs typeface="Times New Roman" panose="02020603050405020304" pitchFamily="18" charset="0"/>
                              </a:rPr>
                              <m:t>𝑡</m:t>
                            </m:r>
                            <m:r>
                              <a:rPr lang="en-US" altLang="zh-TW" sz="1200" i="1" kern="100">
                                <a:latin typeface="Cambria Math" panose="02040503050406030204" pitchFamily="18" charset="0"/>
                                <a:cs typeface="Times New Roman" panose="02020603050405020304" pitchFamily="18" charset="0"/>
                              </a:rPr>
                              <m:t>∙</m:t>
                            </m:r>
                            <m:r>
                              <a:rPr lang="en-US" altLang="zh-TW" sz="1200" i="1" kern="100">
                                <a:latin typeface="Cambria Math" panose="02040503050406030204" pitchFamily="18" charset="0"/>
                                <a:cs typeface="Times New Roman" panose="02020603050405020304" pitchFamily="18" charset="0"/>
                              </a:rPr>
                              <m:t>𝐿</m:t>
                            </m:r>
                          </m:e>
                          <m:sub>
                            <m:r>
                              <a:rPr lang="en-US" altLang="zh-TW" sz="1200" i="1" kern="100">
                                <a:latin typeface="Cambria Math" panose="02040503050406030204" pitchFamily="18" charset="0"/>
                                <a:cs typeface="Times New Roman" panose="02020603050405020304" pitchFamily="18" charset="0"/>
                              </a:rPr>
                              <m:t>𝑡</m:t>
                            </m:r>
                            <m:r>
                              <a:rPr lang="en-US" altLang="zh-TW" sz="1200" i="1" kern="100">
                                <a:latin typeface="Cambria Math" panose="02040503050406030204" pitchFamily="18" charset="0"/>
                                <a:cs typeface="Times New Roman" panose="02020603050405020304" pitchFamily="18" charset="0"/>
                              </a:rPr>
                              <m:t>−1</m:t>
                            </m:r>
                          </m:sub>
                        </m:sSub>
                        <m:r>
                          <a:rPr lang="en-US" altLang="zh-TW" sz="1200" i="1" kern="100">
                            <a:latin typeface="Cambria Math" panose="02040503050406030204" pitchFamily="18" charset="0"/>
                            <a:cs typeface="Times New Roman" panose="02020603050405020304" pitchFamily="18" charset="0"/>
                          </a:rPr>
                          <m:t>∙</m:t>
                        </m:r>
                        <m:sSup>
                          <m:sSupPr>
                            <m:ctrlPr>
                              <a:rPr lang="zh-TW" altLang="zh-TW" sz="1200" i="1" kern="100">
                                <a:latin typeface="Cambria Math" panose="02040503050406030204" pitchFamily="18" charset="0"/>
                                <a:cs typeface="Times New Roman" panose="02020603050405020304" pitchFamily="18" charset="0"/>
                              </a:rPr>
                            </m:ctrlPr>
                          </m:sSupPr>
                          <m:e>
                            <m:r>
                              <a:rPr lang="en-US" altLang="zh-TW" sz="1200" i="1" kern="100">
                                <a:latin typeface="Cambria Math" panose="02040503050406030204" pitchFamily="18" charset="0"/>
                                <a:cs typeface="Times New Roman" panose="02020603050405020304" pitchFamily="18" charset="0"/>
                              </a:rPr>
                              <m:t>𝑒</m:t>
                            </m:r>
                          </m:e>
                          <m:sup>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i="1" kern="100">
                                    <a:latin typeface="Cambria Math" panose="02040503050406030204" pitchFamily="18" charset="0"/>
                                    <a:cs typeface="Times New Roman" panose="02020603050405020304" pitchFamily="18" charset="0"/>
                                  </a:rPr>
                                  <m:t>𝑟</m:t>
                                </m:r>
                              </m:e>
                              <m:sub>
                                <m:r>
                                  <a:rPr lang="en-US" altLang="zh-TW" sz="1200" i="1" kern="100">
                                    <a:latin typeface="Cambria Math" panose="02040503050406030204" pitchFamily="18" charset="0"/>
                                    <a:cs typeface="Times New Roman" panose="02020603050405020304" pitchFamily="18" charset="0"/>
                                  </a:rPr>
                                  <m:t>𝑡</m:t>
                                </m:r>
                                <m:r>
                                  <a:rPr lang="en-US" altLang="zh-TW" sz="1200" i="1" kern="100">
                                    <a:latin typeface="Cambria Math" panose="02040503050406030204" pitchFamily="18" charset="0"/>
                                    <a:cs typeface="Times New Roman" panose="02020603050405020304" pitchFamily="18" charset="0"/>
                                  </a:rPr>
                                  <m:t>−1</m:t>
                                </m:r>
                              </m:sub>
                            </m:sSub>
                            <m:r>
                              <a:rPr lang="en-US" altLang="zh-TW" sz="1200" i="1" kern="100">
                                <a:latin typeface="Cambria Math" panose="02040503050406030204" pitchFamily="18" charset="0"/>
                                <a:cs typeface="Times New Roman" panose="02020603050405020304" pitchFamily="18" charset="0"/>
                              </a:rPr>
                              <m:t>∆</m:t>
                            </m:r>
                            <m:r>
                              <a:rPr lang="en-US" altLang="zh-TW" sz="1200" i="1" kern="100">
                                <a:latin typeface="Cambria Math" panose="02040503050406030204" pitchFamily="18" charset="0"/>
                                <a:cs typeface="Times New Roman" panose="02020603050405020304" pitchFamily="18" charset="0"/>
                              </a:rPr>
                              <m:t>𝑡</m:t>
                            </m:r>
                          </m:sup>
                        </m:sSup>
                      </m:oMath>
                    </m:oMathPara>
                  </a14:m>
                  <a:endParaRPr lang="en-US" altLang="zh-TW" sz="1100" b="1" dirty="0">
                    <a:solidFill>
                      <a:srgbClr val="000000"/>
                    </a:solidFill>
                    <a:latin typeface="+mn-ea"/>
                  </a:endParaRPr>
                </a:p>
                <a:p>
                  <a:pPr>
                    <a:lnSpc>
                      <a:spcPct val="160000"/>
                    </a:lnSpc>
                  </a:pPr>
                  <a:r>
                    <a:rPr lang="zh-TW" altLang="en-US" sz="1100" dirty="0">
                      <a:solidFill>
                        <a:srgbClr val="000000"/>
                      </a:solidFill>
                      <a:latin typeface="+mn-ea"/>
                    </a:rPr>
                    <a:t>其中</a:t>
                  </a:r>
                  <a:r>
                    <a:rPr lang="zh-TW" altLang="zh-TW" sz="1100" dirty="0">
                      <a:solidFill>
                        <a:srgbClr val="000000"/>
                      </a:solidFill>
                      <a:effectLst/>
                      <a:latin typeface="+mn-ea"/>
                      <a:cs typeface="Times New Roman" panose="02020603050405020304" pitchFamily="18" charset="0"/>
                    </a:rPr>
                    <a:t>初始貸款金額為</a:t>
                  </a:r>
                  <a14:m>
                    <m:oMath xmlns:m="http://schemas.openxmlformats.org/officeDocument/2006/math">
                      <m:sSub>
                        <m:sSubPr>
                          <m:ctrlPr>
                            <a:rPr lang="zh-TW" altLang="zh-TW" sz="1100" i="1">
                              <a:effectLst/>
                              <a:latin typeface="Cambria Math" panose="02040503050406030204" pitchFamily="18" charset="0"/>
                              <a:cs typeface="Times New Roman" panose="02020603050405020304" pitchFamily="18" charset="0"/>
                            </a:rPr>
                          </m:ctrlPr>
                        </m:sSubPr>
                        <m:e>
                          <m:r>
                            <a:rPr lang="en-US" altLang="zh-TW" sz="1100" b="0" i="1">
                              <a:effectLst/>
                              <a:latin typeface="Cambria Math" panose="02040503050406030204" pitchFamily="18" charset="0"/>
                              <a:cs typeface="Times New Roman" panose="02020603050405020304" pitchFamily="18" charset="0"/>
                            </a:rPr>
                            <m:t>𝐿</m:t>
                          </m:r>
                        </m:e>
                        <m:sub>
                          <m:r>
                            <a:rPr lang="en-US" altLang="zh-TW" sz="1100" b="0" i="1">
                              <a:effectLst/>
                              <a:latin typeface="Cambria Math" panose="02040503050406030204" pitchFamily="18" charset="0"/>
                              <a:cs typeface="Times New Roman" panose="02020603050405020304" pitchFamily="18" charset="0"/>
                            </a:rPr>
                            <m:t>0</m:t>
                          </m:r>
                        </m:sub>
                      </m:sSub>
                      <m:r>
                        <a:rPr lang="en-US" altLang="zh-TW" sz="1100" b="0" i="1">
                          <a:effectLst/>
                          <a:latin typeface="Cambria Math" panose="02040503050406030204" pitchFamily="18" charset="0"/>
                          <a:cs typeface="Times New Roman" panose="02020603050405020304" pitchFamily="18" charset="0"/>
                        </a:rPr>
                        <m:t>=</m:t>
                      </m:r>
                      <m:r>
                        <a:rPr lang="en-US" altLang="zh-TW" sz="1100" i="1" kern="100">
                          <a:latin typeface="Cambria Math" panose="02040503050406030204" pitchFamily="18" charset="0"/>
                          <a:cs typeface="Times New Roman" panose="02020603050405020304" pitchFamily="18" charset="0"/>
                        </a:rPr>
                        <m:t>𝑚</m:t>
                      </m:r>
                      <m:sSub>
                        <m:sSubPr>
                          <m:ctrlPr>
                            <a:rPr lang="zh-TW" altLang="zh-TW" sz="1100" i="1" kern="100">
                              <a:latin typeface="Cambria Math" panose="02040503050406030204" pitchFamily="18" charset="0"/>
                              <a:cs typeface="Times New Roman" panose="02020603050405020304" pitchFamily="18" charset="0"/>
                            </a:rPr>
                          </m:ctrlPr>
                        </m:sSubPr>
                        <m:e>
                          <m:r>
                            <a:rPr lang="en-US" altLang="zh-TW" sz="1100" i="1" kern="100">
                              <a:latin typeface="Cambria Math" panose="02040503050406030204" pitchFamily="18" charset="0"/>
                              <a:cs typeface="Times New Roman" panose="02020603050405020304" pitchFamily="18" charset="0"/>
                            </a:rPr>
                            <m:t>𝐻</m:t>
                          </m:r>
                        </m:e>
                        <m:sub>
                          <m:r>
                            <a:rPr lang="en-US" altLang="zh-TW" sz="1100" i="1" kern="100">
                              <a:latin typeface="Cambria Math" panose="02040503050406030204" pitchFamily="18" charset="0"/>
                              <a:cs typeface="Times New Roman" panose="02020603050405020304" pitchFamily="18" charset="0"/>
                            </a:rPr>
                            <m:t>0</m:t>
                          </m:r>
                        </m:sub>
                      </m:sSub>
                      <m:r>
                        <a:rPr lang="en-US" altLang="zh-TW" sz="1100" i="1" kern="100">
                          <a:latin typeface="Cambria Math" panose="02040503050406030204" pitchFamily="18" charset="0"/>
                          <a:cs typeface="Times New Roman" panose="02020603050405020304" pitchFamily="18" charset="0"/>
                        </a:rPr>
                        <m:t>∆</m:t>
                      </m:r>
                      <m:r>
                        <a:rPr lang="en-US" altLang="zh-TW" sz="1100" i="1" kern="100">
                          <a:latin typeface="Cambria Math" panose="02040503050406030204" pitchFamily="18" charset="0"/>
                          <a:cs typeface="Times New Roman" panose="02020603050405020304" pitchFamily="18" charset="0"/>
                        </a:rPr>
                        <m:t>𝑡</m:t>
                      </m:r>
                    </m:oMath>
                  </a14:m>
                  <a:r>
                    <a:rPr lang="zh-CN" altLang="en-US" sz="1100" b="1" dirty="0">
                      <a:solidFill>
                        <a:srgbClr val="000000"/>
                      </a:solidFill>
                      <a:latin typeface="+mn-ea"/>
                    </a:rPr>
                    <a:t>，</a:t>
                  </a:r>
                  <a14:m>
                    <m:oMath xmlns:m="http://schemas.openxmlformats.org/officeDocument/2006/math">
                      <m:r>
                        <a:rPr lang="en-US" altLang="zh-CN" sz="1100" i="1">
                          <a:latin typeface="Cambria Math" panose="02040503050406030204" pitchFamily="18" charset="0"/>
                        </a:rPr>
                        <m:t>𝑚</m:t>
                      </m:r>
                    </m:oMath>
                  </a14:m>
                  <a:r>
                    <a:rPr lang="zh-TW" altLang="zh-CN" sz="1100" dirty="0">
                      <a:latin typeface="+mn-ea"/>
                    </a:rPr>
                    <a:t>：</a:t>
                  </a:r>
                  <a:r>
                    <a:rPr lang="zh-CN" altLang="en-US" sz="1100" dirty="0">
                      <a:latin typeface="+mn-ea"/>
                    </a:rPr>
                    <a:t>年金</a:t>
                  </a:r>
                  <a:r>
                    <a:rPr lang="zh-TW" altLang="zh-CN" sz="1100" dirty="0">
                      <a:latin typeface="+mn-ea"/>
                    </a:rPr>
                    <a:t>支付比例</a:t>
                  </a:r>
                  <a:endParaRPr lang="en-US" altLang="zh-TW" sz="1100" dirty="0">
                    <a:latin typeface="+mn-ea"/>
                  </a:endParaRPr>
                </a:p>
                <a:p>
                  <a:pPr>
                    <a:lnSpc>
                      <a:spcPct val="160000"/>
                    </a:lnSpc>
                  </a:pPr>
                  <a:endParaRPr lang="en-US" altLang="zh-TW" sz="400" dirty="0">
                    <a:solidFill>
                      <a:schemeClr val="tx1"/>
                    </a:solidFill>
                    <a:latin typeface="+mn-ea"/>
                  </a:endParaRPr>
                </a:p>
                <a:p>
                  <a:pPr>
                    <a:lnSpc>
                      <a:spcPct val="160000"/>
                    </a:lnSpc>
                  </a:pPr>
                  <a:r>
                    <a:rPr lang="zh-TW" altLang="en-US" sz="1100" dirty="0">
                      <a:solidFill>
                        <a:schemeClr val="tx1"/>
                      </a:solidFill>
                      <a:latin typeface="+mn-ea"/>
                    </a:rPr>
                    <a:t>本期累積貸款金額</a:t>
                  </a:r>
                  <a14:m>
                    <m:oMath xmlns:m="http://schemas.openxmlformats.org/officeDocument/2006/math">
                      <m:sSub>
                        <m:sSubPr>
                          <m:ctrlPr>
                            <a:rPr lang="en-US" altLang="zh-TW" sz="1100" i="1" smtClean="0">
                              <a:solidFill>
                                <a:schemeClr val="tx1"/>
                              </a:solidFill>
                              <a:latin typeface="Cambria Math" panose="02040503050406030204" pitchFamily="18" charset="0"/>
                            </a:rPr>
                          </m:ctrlPr>
                        </m:sSubPr>
                        <m:e>
                          <m:r>
                            <a:rPr lang="en-US" altLang="zh-TW" sz="1100" b="0" i="1">
                              <a:solidFill>
                                <a:schemeClr val="tx1"/>
                              </a:solidFill>
                              <a:latin typeface="Cambria Math" panose="02040503050406030204" pitchFamily="18" charset="0"/>
                            </a:rPr>
                            <m:t>𝐿</m:t>
                          </m:r>
                        </m:e>
                        <m:sub>
                          <m:r>
                            <a:rPr lang="en-US" altLang="zh-TW" sz="1100" b="0" i="1" smtClean="0">
                              <a:solidFill>
                                <a:schemeClr val="tx1"/>
                              </a:solidFill>
                              <a:latin typeface="Cambria Math" panose="02040503050406030204" pitchFamily="18" charset="0"/>
                            </a:rPr>
                            <m:t>𝑡</m:t>
                          </m:r>
                        </m:sub>
                      </m:sSub>
                    </m:oMath>
                  </a14:m>
                  <a:r>
                    <a:rPr lang="zh-CN" altLang="en-US" sz="1100" b="0" dirty="0">
                      <a:solidFill>
                        <a:schemeClr val="tx1"/>
                      </a:solidFill>
                      <a:latin typeface="+mn-ea"/>
                    </a:rPr>
                    <a:t>（一次性支付）</a:t>
                  </a:r>
                  <a:endParaRPr lang="en-US" altLang="zh-CN" sz="1100" b="0" dirty="0">
                    <a:solidFill>
                      <a:schemeClr val="tx1"/>
                    </a:solidFill>
                    <a:latin typeface="+mn-ea"/>
                  </a:endParaRPr>
                </a:p>
                <a:p>
                  <a:pPr>
                    <a:lnSpc>
                      <a:spcPct val="160000"/>
                    </a:lnSpc>
                  </a:pPr>
                  <a14:m>
                    <m:oMathPara xmlns:m="http://schemas.openxmlformats.org/officeDocument/2006/math">
                      <m:oMathParaPr>
                        <m:jc m:val="centerGroup"/>
                      </m:oMathParaPr>
                      <m:oMath xmlns:m="http://schemas.openxmlformats.org/officeDocument/2006/math">
                        <m:r>
                          <a:rPr lang="en-US" altLang="zh-TW" sz="1100" b="0" i="1" smtClean="0">
                            <a:solidFill>
                              <a:schemeClr val="tx1"/>
                            </a:solidFill>
                            <a:latin typeface="Cambria Math" panose="02040503050406030204" pitchFamily="18" charset="0"/>
                          </a:rPr>
                          <m:t>=</m:t>
                        </m:r>
                        <m:r>
                          <a:rPr lang="zh-TW" altLang="en-US" sz="1100" b="0" i="1">
                            <a:solidFill>
                              <a:schemeClr val="tx1"/>
                            </a:solidFill>
                            <a:latin typeface="Cambria Math" panose="02040503050406030204" pitchFamily="18" charset="0"/>
                          </a:rPr>
                          <m:t>本期保費</m:t>
                        </m:r>
                        <m:r>
                          <a:rPr lang="en-US" altLang="zh-TW" sz="1100" b="0" i="1">
                            <a:solidFill>
                              <a:schemeClr val="tx1"/>
                            </a:solidFill>
                            <a:latin typeface="Cambria Math" panose="02040503050406030204" pitchFamily="18" charset="0"/>
                          </a:rPr>
                          <m:t>+</m:t>
                        </m:r>
                        <m:r>
                          <a:rPr lang="zh-TW" altLang="en-US" sz="1100" b="0" i="1">
                            <a:solidFill>
                              <a:schemeClr val="tx1"/>
                            </a:solidFill>
                            <a:latin typeface="Cambria Math" panose="02040503050406030204" pitchFamily="18" charset="0"/>
                          </a:rPr>
                          <m:t>上期累積貸款</m:t>
                        </m:r>
                        <m:r>
                          <a:rPr lang="zh-TW" altLang="en-US" sz="1100" i="1">
                            <a:latin typeface="Cambria Math" panose="02040503050406030204" pitchFamily="18" charset="0"/>
                          </a:rPr>
                          <m:t>金額</m:t>
                        </m:r>
                        <m:sSub>
                          <m:sSubPr>
                            <m:ctrlPr>
                              <a:rPr lang="en-US" altLang="zh-TW" sz="1100" i="1">
                                <a:solidFill>
                                  <a:schemeClr val="tx1"/>
                                </a:solidFill>
                                <a:latin typeface="Cambria Math" panose="02040503050406030204" pitchFamily="18" charset="0"/>
                              </a:rPr>
                            </m:ctrlPr>
                          </m:sSubPr>
                          <m:e>
                            <m:r>
                              <a:rPr lang="en-US" altLang="zh-TW" sz="1100" b="0" i="1">
                                <a:solidFill>
                                  <a:schemeClr val="tx1"/>
                                </a:solidFill>
                                <a:latin typeface="Cambria Math" panose="02040503050406030204" pitchFamily="18" charset="0"/>
                              </a:rPr>
                              <m:t>𝐿</m:t>
                            </m:r>
                          </m:e>
                          <m:sub>
                            <m:r>
                              <a:rPr lang="en-US" altLang="zh-TW" sz="1100" b="0" i="1">
                                <a:solidFill>
                                  <a:schemeClr val="tx1"/>
                                </a:solidFill>
                                <a:latin typeface="Cambria Math" panose="02040503050406030204" pitchFamily="18" charset="0"/>
                              </a:rPr>
                              <m:t>𝑡</m:t>
                            </m:r>
                            <m:r>
                              <a:rPr lang="en-US" altLang="zh-TW" sz="1100" b="0" i="1" smtClean="0">
                                <a:solidFill>
                                  <a:schemeClr val="tx1"/>
                                </a:solidFill>
                                <a:latin typeface="Cambria Math" panose="02040503050406030204" pitchFamily="18" charset="0"/>
                              </a:rPr>
                              <m:t>−1</m:t>
                            </m:r>
                          </m:sub>
                        </m:sSub>
                        <m:r>
                          <a:rPr lang="zh-TW" altLang="en-US" sz="1100" b="0" i="1">
                            <a:solidFill>
                              <a:schemeClr val="tx1"/>
                            </a:solidFill>
                            <a:latin typeface="Cambria Math" panose="02040503050406030204" pitchFamily="18" charset="0"/>
                          </a:rPr>
                          <m:t>複利</m:t>
                        </m:r>
                      </m:oMath>
                    </m:oMathPara>
                  </a14:m>
                  <a:endParaRPr lang="en-US" altLang="zh-TW" sz="1100" b="0" i="1" dirty="0">
                    <a:solidFill>
                      <a:schemeClr val="tx1"/>
                    </a:solidFill>
                    <a:latin typeface="Cambria Math" panose="02040503050406030204" pitchFamily="18" charset="0"/>
                  </a:endParaRPr>
                </a:p>
                <a:p>
                  <a:pPr>
                    <a:lnSpc>
                      <a:spcPct val="160000"/>
                    </a:lnSpc>
                  </a:pPr>
                  <a14:m>
                    <m:oMathPara xmlns:m="http://schemas.openxmlformats.org/officeDocument/2006/math">
                      <m:oMathParaPr>
                        <m:jc m:val="centerGroup"/>
                      </m:oMathParaPr>
                      <m:oMath xmlns:m="http://schemas.openxmlformats.org/officeDocument/2006/math">
                        <m:sSub>
                          <m:sSubPr>
                            <m:ctrlPr>
                              <a:rPr lang="zh-TW" altLang="zh-TW" sz="12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effectLst/>
                                <a:latin typeface="Cambria Math" panose="02040503050406030204" pitchFamily="18" charset="0"/>
                                <a:cs typeface="Times New Roman" panose="02020603050405020304" pitchFamily="18" charset="0"/>
                              </a:rPr>
                              <m:t>𝐿</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sub>
                        </m:sSub>
                        <m:r>
                          <a:rPr lang="en-US" altLang="zh-TW" sz="1200" i="1" kern="100">
                            <a:solidFill>
                              <a:schemeClr val="tx1"/>
                            </a:solidFill>
                            <a:effectLst/>
                            <a:latin typeface="Cambria Math" panose="02040503050406030204" pitchFamily="18" charset="0"/>
                            <a:cs typeface="Times New Roman" panose="02020603050405020304" pitchFamily="18" charset="0"/>
                          </a:rPr>
                          <m:t>=</m:t>
                        </m:r>
                        <m:sSub>
                          <m:sSubPr>
                            <m:ctrlPr>
                              <a:rPr lang="zh-TW" altLang="zh-TW" sz="1200" i="1" kern="10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effectLst/>
                                <a:latin typeface="Cambria Math" panose="02040503050406030204" pitchFamily="18" charset="0"/>
                                <a:cs typeface="Times New Roman" panose="02020603050405020304" pitchFamily="18" charset="0"/>
                              </a:rPr>
                              <m:t>𝐿</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r>
                              <a:rPr lang="en-US" altLang="zh-TW" sz="1200" i="1" kern="100">
                                <a:solidFill>
                                  <a:schemeClr val="tx1"/>
                                </a:solidFill>
                                <a:effectLst/>
                                <a:latin typeface="Cambria Math" panose="02040503050406030204" pitchFamily="18" charset="0"/>
                                <a:cs typeface="Times New Roman" panose="02020603050405020304" pitchFamily="18" charset="0"/>
                              </a:rPr>
                              <m:t>−1</m:t>
                            </m:r>
                          </m:sub>
                        </m:sSub>
                        <m:r>
                          <a:rPr lang="en-US" altLang="zh-TW" sz="1200" i="1" kern="100" smtClean="0">
                            <a:solidFill>
                              <a:schemeClr val="tx1"/>
                            </a:solidFill>
                            <a:effectLst/>
                            <a:latin typeface="Cambria Math" panose="02040503050406030204" pitchFamily="18" charset="0"/>
                            <a:cs typeface="Times New Roman" panose="02020603050405020304" pitchFamily="18" charset="0"/>
                          </a:rPr>
                          <m:t>∙</m:t>
                        </m:r>
                        <m:sSup>
                          <m:sSupPr>
                            <m:ctrlPr>
                              <a:rPr lang="zh-TW" altLang="zh-TW" sz="1200" i="1" kern="100">
                                <a:solidFill>
                                  <a:schemeClr val="tx1"/>
                                </a:solidFill>
                                <a:effectLst/>
                                <a:latin typeface="Cambria Math" panose="02040503050406030204" pitchFamily="18" charset="0"/>
                                <a:cs typeface="Times New Roman" panose="02020603050405020304" pitchFamily="18" charset="0"/>
                              </a:rPr>
                            </m:ctrlPr>
                          </m:sSupPr>
                          <m:e>
                            <m:r>
                              <a:rPr lang="en-US" altLang="zh-TW" sz="1200" i="1" kern="100">
                                <a:solidFill>
                                  <a:schemeClr val="tx1"/>
                                </a:solidFill>
                                <a:effectLst/>
                                <a:latin typeface="Cambria Math" panose="02040503050406030204" pitchFamily="18" charset="0"/>
                                <a:cs typeface="Times New Roman" panose="02020603050405020304" pitchFamily="18" charset="0"/>
                              </a:rPr>
                              <m:t>𝑒</m:t>
                            </m:r>
                          </m:e>
                          <m:sup>
                            <m:sSub>
                              <m:sSubPr>
                                <m:ctrlPr>
                                  <a:rPr lang="zh-TW" altLang="zh-TW" sz="1200" i="1" kern="10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effectLst/>
                                    <a:latin typeface="Cambria Math" panose="02040503050406030204" pitchFamily="18" charset="0"/>
                                    <a:cs typeface="Times New Roman" panose="02020603050405020304" pitchFamily="18" charset="0"/>
                                  </a:rPr>
                                  <m:t>𝑟</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r>
                                  <a:rPr lang="en-US" altLang="zh-TW" sz="1200" i="1" kern="100">
                                    <a:solidFill>
                                      <a:schemeClr val="tx1"/>
                                    </a:solidFill>
                                    <a:effectLst/>
                                    <a:latin typeface="Cambria Math" panose="02040503050406030204" pitchFamily="18" charset="0"/>
                                    <a:cs typeface="Times New Roman" panose="02020603050405020304" pitchFamily="18" charset="0"/>
                                  </a:rPr>
                                  <m:t>−1</m:t>
                                </m:r>
                              </m:sub>
                            </m:sSub>
                            <m:r>
                              <a:rPr lang="en-US" altLang="zh-TW" sz="1200" i="1" kern="100">
                                <a:solidFill>
                                  <a:schemeClr val="tx1"/>
                                </a:solidFill>
                                <a:effectLst/>
                                <a:latin typeface="Cambria Math" panose="02040503050406030204" pitchFamily="18" charset="0"/>
                                <a:cs typeface="Times New Roman" panose="02020603050405020304" pitchFamily="18" charset="0"/>
                              </a:rPr>
                              <m:t>∆</m:t>
                            </m:r>
                            <m:r>
                              <a:rPr lang="en-US" altLang="zh-TW" sz="1200" i="1" kern="100">
                                <a:solidFill>
                                  <a:schemeClr val="tx1"/>
                                </a:solidFill>
                                <a:effectLst/>
                                <a:latin typeface="Cambria Math" panose="02040503050406030204" pitchFamily="18" charset="0"/>
                                <a:cs typeface="Times New Roman" panose="02020603050405020304" pitchFamily="18" charset="0"/>
                              </a:rPr>
                              <m:t>𝑡</m:t>
                            </m:r>
                          </m:sup>
                        </m:sSup>
                        <m:r>
                          <a:rPr lang="en-US" altLang="zh-TW" sz="1200" b="0" i="0"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200" i="1" kern="100">
                                <a:solidFill>
                                  <a:schemeClr val="tx1"/>
                                </a:solidFill>
                                <a:latin typeface="Cambria Math" panose="02040503050406030204" pitchFamily="18" charset="0"/>
                                <a:cs typeface="Times New Roman" panose="02020603050405020304" pitchFamily="18" charset="0"/>
                              </a:rPr>
                            </m:ctrlPr>
                          </m:sSubPr>
                          <m:e>
                            <m:r>
                              <a:rPr lang="en-US" altLang="zh-TW" sz="1200" i="1" kern="100">
                                <a:solidFill>
                                  <a:schemeClr val="tx1"/>
                                </a:solidFill>
                                <a:latin typeface="Cambria Math" panose="02040503050406030204" pitchFamily="18" charset="0"/>
                                <a:cs typeface="Times New Roman" panose="02020603050405020304" pitchFamily="18" charset="0"/>
                              </a:rPr>
                              <m:t>𝜋</m:t>
                            </m:r>
                            <m:r>
                              <a:rPr lang="en-US" altLang="zh-TW" sz="1200" i="1" kern="100">
                                <a:solidFill>
                                  <a:schemeClr val="tx1"/>
                                </a:solidFill>
                                <a:latin typeface="Cambria Math" panose="02040503050406030204" pitchFamily="18" charset="0"/>
                                <a:cs typeface="Times New Roman" panose="02020603050405020304" pitchFamily="18" charset="0"/>
                              </a:rPr>
                              <m:t>∆</m:t>
                            </m:r>
                            <m:r>
                              <a:rPr lang="en-US" altLang="zh-TW" sz="1200" b="0" i="1" kern="100" smtClean="0">
                                <a:solidFill>
                                  <a:schemeClr val="tx1"/>
                                </a:solidFill>
                                <a:latin typeface="Cambria Math" panose="02040503050406030204" pitchFamily="18" charset="0"/>
                                <a:cs typeface="Times New Roman" panose="02020603050405020304" pitchFamily="18" charset="0"/>
                              </a:rPr>
                              <m:t>𝑡</m:t>
                            </m:r>
                            <m:r>
                              <a:rPr lang="en-US" altLang="zh-TW" sz="1200" i="1" kern="100">
                                <a:solidFill>
                                  <a:schemeClr val="tx1"/>
                                </a:solidFill>
                                <a:latin typeface="Cambria Math" panose="02040503050406030204" pitchFamily="18" charset="0"/>
                                <a:cs typeface="Times New Roman" panose="02020603050405020304" pitchFamily="18" charset="0"/>
                              </a:rPr>
                              <m:t>∙</m:t>
                            </m:r>
                            <m:r>
                              <a:rPr lang="en-US" altLang="zh-TW" sz="1200" i="1" kern="100">
                                <a:solidFill>
                                  <a:schemeClr val="tx1"/>
                                </a:solidFill>
                                <a:latin typeface="Cambria Math" panose="02040503050406030204" pitchFamily="18" charset="0"/>
                                <a:cs typeface="Times New Roman" panose="02020603050405020304" pitchFamily="18" charset="0"/>
                              </a:rPr>
                              <m:t>𝐿</m:t>
                            </m:r>
                          </m:e>
                          <m:sub>
                            <m:r>
                              <a:rPr lang="en-US" altLang="zh-TW" sz="1200" i="1" kern="100">
                                <a:solidFill>
                                  <a:schemeClr val="tx1"/>
                                </a:solidFill>
                                <a:latin typeface="Cambria Math" panose="02040503050406030204" pitchFamily="18" charset="0"/>
                                <a:cs typeface="Times New Roman" panose="02020603050405020304" pitchFamily="18" charset="0"/>
                              </a:rPr>
                              <m:t>𝑡</m:t>
                            </m:r>
                            <m:r>
                              <a:rPr lang="en-US" altLang="zh-TW" sz="1200" i="1" kern="100">
                                <a:solidFill>
                                  <a:schemeClr val="tx1"/>
                                </a:solidFill>
                                <a:latin typeface="Cambria Math" panose="02040503050406030204" pitchFamily="18" charset="0"/>
                                <a:cs typeface="Times New Roman" panose="02020603050405020304" pitchFamily="18" charset="0"/>
                              </a:rPr>
                              <m:t>−1</m:t>
                            </m:r>
                          </m:sub>
                        </m:sSub>
                        <m:r>
                          <a:rPr lang="en-US" altLang="zh-TW" sz="1200" i="1" kern="100">
                            <a:solidFill>
                              <a:schemeClr val="tx1"/>
                            </a:solidFill>
                            <a:latin typeface="Cambria Math" panose="02040503050406030204" pitchFamily="18" charset="0"/>
                            <a:cs typeface="Times New Roman" panose="02020603050405020304" pitchFamily="18" charset="0"/>
                          </a:rPr>
                          <m:t>∙</m:t>
                        </m:r>
                        <m:sSup>
                          <m:sSupPr>
                            <m:ctrlPr>
                              <a:rPr lang="zh-TW" altLang="zh-TW" sz="1200" i="1" kern="100">
                                <a:solidFill>
                                  <a:schemeClr val="tx1"/>
                                </a:solidFill>
                                <a:latin typeface="Cambria Math" panose="02040503050406030204" pitchFamily="18" charset="0"/>
                                <a:cs typeface="Times New Roman" panose="02020603050405020304" pitchFamily="18" charset="0"/>
                              </a:rPr>
                            </m:ctrlPr>
                          </m:sSupPr>
                          <m:e>
                            <m:r>
                              <a:rPr lang="en-US" altLang="zh-TW" sz="1200" i="1" kern="100">
                                <a:solidFill>
                                  <a:schemeClr val="tx1"/>
                                </a:solidFill>
                                <a:latin typeface="Cambria Math" panose="02040503050406030204" pitchFamily="18" charset="0"/>
                                <a:cs typeface="Times New Roman" panose="02020603050405020304" pitchFamily="18" charset="0"/>
                              </a:rPr>
                              <m:t>𝑒</m:t>
                            </m:r>
                          </m:e>
                          <m:sup>
                            <m:sSub>
                              <m:sSubPr>
                                <m:ctrlPr>
                                  <a:rPr lang="zh-TW" altLang="zh-TW" sz="1200" i="1" kern="100">
                                    <a:solidFill>
                                      <a:schemeClr val="tx1"/>
                                    </a:solidFill>
                                    <a:latin typeface="Cambria Math" panose="02040503050406030204" pitchFamily="18" charset="0"/>
                                    <a:cs typeface="Times New Roman" panose="02020603050405020304" pitchFamily="18" charset="0"/>
                                  </a:rPr>
                                </m:ctrlPr>
                              </m:sSubPr>
                              <m:e>
                                <m:r>
                                  <a:rPr lang="en-US" altLang="zh-TW" sz="1200" i="1" kern="100">
                                    <a:solidFill>
                                      <a:schemeClr val="tx1"/>
                                    </a:solidFill>
                                    <a:latin typeface="Cambria Math" panose="02040503050406030204" pitchFamily="18" charset="0"/>
                                    <a:cs typeface="Times New Roman" panose="02020603050405020304" pitchFamily="18" charset="0"/>
                                  </a:rPr>
                                  <m:t>𝑟</m:t>
                                </m:r>
                              </m:e>
                              <m:sub>
                                <m:r>
                                  <a:rPr lang="en-US" altLang="zh-TW" sz="1200" i="1" kern="100">
                                    <a:solidFill>
                                      <a:schemeClr val="tx1"/>
                                    </a:solidFill>
                                    <a:latin typeface="Cambria Math" panose="02040503050406030204" pitchFamily="18" charset="0"/>
                                    <a:cs typeface="Times New Roman" panose="02020603050405020304" pitchFamily="18" charset="0"/>
                                  </a:rPr>
                                  <m:t>𝑡</m:t>
                                </m:r>
                                <m:r>
                                  <a:rPr lang="en-US" altLang="zh-TW" sz="1200" i="1" kern="100">
                                    <a:solidFill>
                                      <a:schemeClr val="tx1"/>
                                    </a:solidFill>
                                    <a:latin typeface="Cambria Math" panose="02040503050406030204" pitchFamily="18" charset="0"/>
                                    <a:cs typeface="Times New Roman" panose="02020603050405020304" pitchFamily="18" charset="0"/>
                                  </a:rPr>
                                  <m:t>−1</m:t>
                                </m:r>
                              </m:sub>
                            </m:sSub>
                            <m:r>
                              <a:rPr lang="en-US" altLang="zh-TW" sz="1200" i="1" kern="100">
                                <a:solidFill>
                                  <a:schemeClr val="tx1"/>
                                </a:solidFill>
                                <a:latin typeface="Cambria Math" panose="02040503050406030204" pitchFamily="18" charset="0"/>
                                <a:cs typeface="Times New Roman" panose="02020603050405020304" pitchFamily="18" charset="0"/>
                              </a:rPr>
                              <m:t>∆</m:t>
                            </m:r>
                            <m:r>
                              <a:rPr lang="en-US" altLang="zh-TW" sz="1200" i="1" kern="100">
                                <a:solidFill>
                                  <a:schemeClr val="tx1"/>
                                </a:solidFill>
                                <a:latin typeface="Cambria Math" panose="02040503050406030204" pitchFamily="18" charset="0"/>
                                <a:cs typeface="Times New Roman" panose="02020603050405020304" pitchFamily="18" charset="0"/>
                              </a:rPr>
                              <m:t>𝑡</m:t>
                            </m:r>
                          </m:sup>
                        </m:sSup>
                      </m:oMath>
                    </m:oMathPara>
                  </a14:m>
                  <a:endParaRPr lang="en-US" altLang="zh-TW" sz="1100" dirty="0">
                    <a:solidFill>
                      <a:schemeClr val="tx1"/>
                    </a:solidFill>
                    <a:latin typeface="+mn-ea"/>
                  </a:endParaRPr>
                </a:p>
                <a:p>
                  <a:pPr>
                    <a:lnSpc>
                      <a:spcPct val="160000"/>
                    </a:lnSpc>
                  </a:pPr>
                  <a:r>
                    <a:rPr lang="zh-TW" altLang="en-US" sz="1100" dirty="0">
                      <a:solidFill>
                        <a:schemeClr val="tx1"/>
                      </a:solidFill>
                      <a:latin typeface="+mn-ea"/>
                    </a:rPr>
                    <a:t>其中</a:t>
                  </a:r>
                  <a:r>
                    <a:rPr lang="zh-TW" altLang="zh-TW" sz="1100" dirty="0">
                      <a:solidFill>
                        <a:schemeClr val="tx1"/>
                      </a:solidFill>
                      <a:effectLst/>
                      <a:latin typeface="+mn-ea"/>
                      <a:cs typeface="Times New Roman" panose="02020603050405020304" pitchFamily="18" charset="0"/>
                    </a:rPr>
                    <a:t>初始貸款金額為</a:t>
                  </a:r>
                  <a14:m>
                    <m:oMath xmlns:m="http://schemas.openxmlformats.org/officeDocument/2006/math">
                      <m:sSub>
                        <m:sSubPr>
                          <m:ctrlPr>
                            <a:rPr lang="zh-TW" altLang="zh-TW" sz="1100" i="1">
                              <a:solidFill>
                                <a:schemeClr val="tx1"/>
                              </a:solidFill>
                              <a:effectLst/>
                              <a:latin typeface="Cambria Math" panose="02040503050406030204" pitchFamily="18" charset="0"/>
                              <a:cs typeface="Times New Roman" panose="02020603050405020304" pitchFamily="18" charset="0"/>
                            </a:rPr>
                          </m:ctrlPr>
                        </m:sSubPr>
                        <m:e>
                          <m:r>
                            <a:rPr lang="en-US" altLang="zh-TW" sz="1100" b="0" i="1">
                              <a:solidFill>
                                <a:schemeClr val="tx1"/>
                              </a:solidFill>
                              <a:effectLst/>
                              <a:latin typeface="Cambria Math" panose="02040503050406030204" pitchFamily="18" charset="0"/>
                              <a:cs typeface="Times New Roman" panose="02020603050405020304" pitchFamily="18" charset="0"/>
                            </a:rPr>
                            <m:t>𝐿</m:t>
                          </m:r>
                        </m:e>
                        <m:sub>
                          <m:r>
                            <a:rPr lang="en-US" altLang="zh-TW" sz="1100" b="0" i="1">
                              <a:solidFill>
                                <a:schemeClr val="tx1"/>
                              </a:solidFill>
                              <a:effectLst/>
                              <a:latin typeface="Cambria Math" panose="02040503050406030204" pitchFamily="18" charset="0"/>
                              <a:cs typeface="Times New Roman" panose="02020603050405020304" pitchFamily="18" charset="0"/>
                            </a:rPr>
                            <m:t>0</m:t>
                          </m:r>
                        </m:sub>
                      </m:sSub>
                      <m:r>
                        <a:rPr lang="en-US" altLang="zh-TW" sz="1100" b="0" i="1">
                          <a:solidFill>
                            <a:schemeClr val="tx1"/>
                          </a:solidFill>
                          <a:effectLst/>
                          <a:latin typeface="Cambria Math" panose="02040503050406030204" pitchFamily="18" charset="0"/>
                          <a:cs typeface="Times New Roman" panose="02020603050405020304" pitchFamily="18" charset="0"/>
                        </a:rPr>
                        <m:t>=</m:t>
                      </m:r>
                      <m:sSub>
                        <m:sSubPr>
                          <m:ctrlPr>
                            <a:rPr lang="zh-TW" altLang="zh-TW" sz="1100" i="1">
                              <a:solidFill>
                                <a:schemeClr val="tx1"/>
                              </a:solidFill>
                              <a:effectLst/>
                              <a:latin typeface="Cambria Math" panose="02040503050406030204" pitchFamily="18" charset="0"/>
                              <a:cs typeface="Times New Roman" panose="02020603050405020304" pitchFamily="18" charset="0"/>
                            </a:rPr>
                          </m:ctrlPr>
                        </m:sSubPr>
                        <m:e>
                          <m:r>
                            <a:rPr lang="en-US" altLang="zh-TW" sz="1100" b="0" i="1">
                              <a:solidFill>
                                <a:schemeClr val="tx1"/>
                              </a:solidFill>
                              <a:effectLst/>
                              <a:latin typeface="Cambria Math" panose="02040503050406030204" pitchFamily="18" charset="0"/>
                              <a:cs typeface="Times New Roman" panose="02020603050405020304" pitchFamily="18" charset="0"/>
                            </a:rPr>
                            <m:t>𝐻</m:t>
                          </m:r>
                        </m:e>
                        <m:sub>
                          <m:r>
                            <a:rPr lang="en-US" altLang="zh-TW" sz="1100" b="0" i="1">
                              <a:solidFill>
                                <a:schemeClr val="tx1"/>
                              </a:solidFill>
                              <a:effectLst/>
                              <a:latin typeface="Cambria Math" panose="02040503050406030204" pitchFamily="18" charset="0"/>
                              <a:cs typeface="Times New Roman" panose="02020603050405020304" pitchFamily="18" charset="0"/>
                            </a:rPr>
                            <m:t>0</m:t>
                          </m:r>
                        </m:sub>
                      </m:sSub>
                      <m:r>
                        <a:rPr lang="en-US" altLang="zh-TW" sz="1100" b="0" i="1">
                          <a:solidFill>
                            <a:schemeClr val="tx1"/>
                          </a:solidFill>
                          <a:effectLst/>
                          <a:latin typeface="Cambria Math" panose="02040503050406030204" pitchFamily="18" charset="0"/>
                          <a:cs typeface="Times New Roman" panose="02020603050405020304" pitchFamily="18" charset="0"/>
                        </a:rPr>
                        <m:t>×</m:t>
                      </m:r>
                      <m:r>
                        <a:rPr lang="en-US" altLang="zh-TW" sz="1100" b="0" i="1">
                          <a:solidFill>
                            <a:schemeClr val="tx1"/>
                          </a:solidFill>
                          <a:effectLst/>
                          <a:latin typeface="Cambria Math" panose="02040503050406030204" pitchFamily="18" charset="0"/>
                          <a:cs typeface="Times New Roman" panose="02020603050405020304" pitchFamily="18" charset="0"/>
                        </a:rPr>
                        <m:t>𝐿𝑉𝑅</m:t>
                      </m:r>
                      <m:r>
                        <a:rPr lang="zh-CN" altLang="en-US" sz="1100" i="1">
                          <a:latin typeface="Cambria Math" panose="02040503050406030204" pitchFamily="18" charset="0"/>
                          <a:cs typeface="Times New Roman" panose="02020603050405020304" pitchFamily="18" charset="0"/>
                        </a:rPr>
                        <m:t>，</m:t>
                      </m:r>
                      <m:r>
                        <a:rPr lang="en-US" altLang="zh-CN" sz="1100" i="1">
                          <a:latin typeface="Cambria Math" panose="02040503050406030204" pitchFamily="18" charset="0"/>
                        </a:rPr>
                        <m:t>𝐿𝑉𝑅</m:t>
                      </m:r>
                    </m:oMath>
                  </a14:m>
                  <a:r>
                    <a:rPr lang="zh-TW" altLang="zh-CN" sz="1100" dirty="0">
                      <a:latin typeface="+mn-ea"/>
                    </a:rPr>
                    <a:t>：貸款價值比</a:t>
                  </a:r>
                  <a:r>
                    <a:rPr lang="en-US" altLang="zh-CN" sz="1100" dirty="0">
                      <a:latin typeface="+mn-ea"/>
                    </a:rPr>
                    <a:t>(Loan to Value Ratio)</a:t>
                  </a:r>
                  <a:endParaRPr lang="zh-CN" altLang="zh-CN" sz="1600" dirty="0">
                    <a:latin typeface="+mn-ea"/>
                  </a:endParaRPr>
                </a:p>
              </p:txBody>
            </p:sp>
          </mc:Choice>
          <mc:Fallback xmlns="">
            <p:sp>
              <p:nvSpPr>
                <p:cNvPr id="30" name="矩形 29">
                  <a:extLst>
                    <a:ext uri="{FF2B5EF4-FFF2-40B4-BE49-F238E27FC236}">
                      <a16:creationId xmlns:a16="http://schemas.microsoft.com/office/drawing/2014/main" id="{9F066432-01F2-01D9-5DE3-2F64CDB04485}"/>
                    </a:ext>
                  </a:extLst>
                </p:cNvPr>
                <p:cNvSpPr>
                  <a:spLocks noRot="1" noChangeAspect="1" noMove="1" noResize="1" noEditPoints="1" noAdjustHandles="1" noChangeArrowheads="1" noChangeShapeType="1" noTextEdit="1"/>
                </p:cNvSpPr>
                <p:nvPr/>
              </p:nvSpPr>
              <p:spPr>
                <a:xfrm>
                  <a:off x="516075" y="2773023"/>
                  <a:ext cx="5144235" cy="2389052"/>
                </a:xfrm>
                <a:prstGeom prst="rect">
                  <a:avLst/>
                </a:prstGeom>
                <a:blipFill>
                  <a:blip r:embed="rId6"/>
                  <a:stretch>
                    <a:fillRect b="-1020"/>
                  </a:stretch>
                </a:blipFill>
              </p:spPr>
              <p:txBody>
                <a:bodyPr/>
                <a:lstStyle/>
                <a:p>
                  <a:r>
                    <a:rPr lang="zh-CN" altLang="en-US">
                      <a:noFill/>
                    </a:rPr>
                    <a:t> </a:t>
                  </a:r>
                </a:p>
              </p:txBody>
            </p:sp>
          </mc:Fallback>
        </mc:AlternateContent>
        <p:sp>
          <p:nvSpPr>
            <p:cNvPr id="31" name="文本框 38">
              <a:extLst>
                <a:ext uri="{FF2B5EF4-FFF2-40B4-BE49-F238E27FC236}">
                  <a16:creationId xmlns:a16="http://schemas.microsoft.com/office/drawing/2014/main" id="{62D496A7-C4DE-D26A-8508-AFB4045414C7}"/>
                </a:ext>
              </a:extLst>
            </p:cNvPr>
            <p:cNvSpPr txBox="1"/>
            <p:nvPr/>
          </p:nvSpPr>
          <p:spPr>
            <a:xfrm>
              <a:off x="516075" y="2316309"/>
              <a:ext cx="4013596" cy="369332"/>
            </a:xfrm>
            <a:prstGeom prst="rect">
              <a:avLst/>
            </a:prstGeom>
            <a:noFill/>
          </p:spPr>
          <p:txBody>
            <a:bodyPr wrap="square" rtlCol="0">
              <a:spAutoFit/>
            </a:bodyPr>
            <a:lstStyle/>
            <a:p>
              <a:r>
                <a:rPr lang="en-US" altLang="zh-CN" b="1" dirty="0">
                  <a:solidFill>
                    <a:srgbClr val="1F3762"/>
                  </a:solidFill>
                  <a:latin typeface="+mn-ea"/>
                  <a:cs typeface="+mn-ea"/>
                  <a:sym typeface="+mn-lt"/>
                </a:rPr>
                <a:t>Loan Balance </a:t>
              </a:r>
              <a:r>
                <a:rPr lang="zh-CN" altLang="en-US" b="1" dirty="0">
                  <a:solidFill>
                    <a:srgbClr val="1F3762"/>
                  </a:solidFill>
                  <a:latin typeface="+mn-ea"/>
                  <a:cs typeface="+mn-ea"/>
                  <a:sym typeface="+mn-lt"/>
                </a:rPr>
                <a:t>累積貸款金額</a:t>
              </a:r>
            </a:p>
          </p:txBody>
        </p:sp>
      </p:grpSp>
      <p:grpSp>
        <p:nvGrpSpPr>
          <p:cNvPr id="23" name="组合 22">
            <a:extLst>
              <a:ext uri="{FF2B5EF4-FFF2-40B4-BE49-F238E27FC236}">
                <a16:creationId xmlns:a16="http://schemas.microsoft.com/office/drawing/2014/main" id="{3327F839-6E51-88B0-482C-7185DA2F3A5D}"/>
              </a:ext>
            </a:extLst>
          </p:cNvPr>
          <p:cNvGrpSpPr/>
          <p:nvPr/>
        </p:nvGrpSpPr>
        <p:grpSpPr>
          <a:xfrm>
            <a:off x="6315010" y="1187498"/>
            <a:ext cx="5144235" cy="2828022"/>
            <a:chOff x="1162772" y="4494489"/>
            <a:chExt cx="2215176" cy="3864967"/>
          </a:xfrm>
        </p:grpSpPr>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5519C973-633A-2E20-1CA3-095365C163C8}"/>
                    </a:ext>
                  </a:extLst>
                </p:cNvPr>
                <p:cNvSpPr/>
                <p:nvPr/>
              </p:nvSpPr>
              <p:spPr>
                <a:xfrm>
                  <a:off x="1162772" y="5086792"/>
                  <a:ext cx="2215176" cy="3272664"/>
                </a:xfrm>
                <a:prstGeom prst="rect">
                  <a:avLst/>
                </a:prstGeom>
              </p:spPr>
              <p:txBody>
                <a:bodyPr wrap="square">
                  <a:spAutoFit/>
                </a:bodyPr>
                <a:lstStyle/>
                <a:p>
                  <a:pPr>
                    <a:lnSpc>
                      <a:spcPct val="160000"/>
                    </a:lnSpc>
                  </a:pPr>
                  <a14:m>
                    <m:oMathPara xmlns:m="http://schemas.openxmlformats.org/officeDocument/2006/math">
                      <m:oMathParaPr>
                        <m:jc m:val="left"/>
                      </m:oMathParaPr>
                      <m:oMath xmlns:m="http://schemas.openxmlformats.org/officeDocument/2006/math">
                        <m:sSub>
                          <m:sSubPr>
                            <m:ctrlPr>
                              <a:rPr lang="en-US" altLang="zh-TW" sz="1100" i="1" smtClean="0">
                                <a:solidFill>
                                  <a:srgbClr val="000000"/>
                                </a:solidFill>
                                <a:latin typeface="Cambria Math" panose="02040503050406030204" pitchFamily="18" charset="0"/>
                              </a:rPr>
                            </m:ctrlPr>
                          </m:sSubPr>
                          <m:e>
                            <m:r>
                              <a:rPr lang="zh-TW" altLang="en-US" sz="1100" i="1">
                                <a:solidFill>
                                  <a:srgbClr val="000000"/>
                                </a:solidFill>
                                <a:latin typeface="Cambria Math" panose="02040503050406030204" pitchFamily="18" charset="0"/>
                              </a:rPr>
                              <m:t>本期貸款保險金</m:t>
                            </m:r>
                            <m:r>
                              <m:rPr>
                                <m:sty m:val="p"/>
                              </m:rPr>
                              <a:rPr lang="en-US" altLang="zh-TW" sz="1100" i="1">
                                <a:solidFill>
                                  <a:srgbClr val="000000"/>
                                </a:solidFill>
                                <a:latin typeface="Cambria Math" panose="02040503050406030204" pitchFamily="18" charset="0"/>
                              </a:rPr>
                              <m:t>MIP</m:t>
                            </m:r>
                          </m:e>
                          <m:sub>
                            <m:r>
                              <a:rPr lang="en-US" altLang="zh-TW" sz="1100" i="1">
                                <a:solidFill>
                                  <a:srgbClr val="000000"/>
                                </a:solidFill>
                                <a:latin typeface="Cambria Math" panose="02040503050406030204" pitchFamily="18" charset="0"/>
                              </a:rPr>
                              <m:t>𝑡</m:t>
                            </m:r>
                          </m:sub>
                        </m:sSub>
                        <m:d>
                          <m:dPr>
                            <m:begChr m:val="（"/>
                            <m:endChr m:val="）"/>
                            <m:ctrlPr>
                              <a:rPr lang="zh-CN" altLang="en-US" sz="1100" i="1" smtClean="0">
                                <a:solidFill>
                                  <a:srgbClr val="000000"/>
                                </a:solidFill>
                                <a:latin typeface="Cambria Math" panose="02040503050406030204" pitchFamily="18" charset="0"/>
                              </a:rPr>
                            </m:ctrlPr>
                          </m:dPr>
                          <m:e>
                            <m:r>
                              <a:rPr lang="zh-CN" altLang="en-US" sz="1100" i="1">
                                <a:solidFill>
                                  <a:srgbClr val="000000"/>
                                </a:solidFill>
                                <a:latin typeface="Cambria Math" panose="02040503050406030204" pitchFamily="18" charset="0"/>
                              </a:rPr>
                              <m:t>年金型</m:t>
                            </m:r>
                          </m:e>
                        </m:d>
                      </m:oMath>
                    </m:oMathPara>
                  </a14:m>
                  <a:endParaRPr lang="en-US" altLang="zh-CN" sz="1100" i="1" dirty="0">
                    <a:solidFill>
                      <a:srgbClr val="000000"/>
                    </a:solidFill>
                    <a:latin typeface="Cambria Math" panose="02040503050406030204" pitchFamily="18" charset="0"/>
                  </a:endParaRPr>
                </a:p>
                <a:p>
                  <a:pPr>
                    <a:lnSpc>
                      <a:spcPct val="160000"/>
                    </a:lnSpc>
                  </a:pPr>
                  <a14:m>
                    <m:oMathPara xmlns:m="http://schemas.openxmlformats.org/officeDocument/2006/math">
                      <m:oMathParaPr>
                        <m:jc m:val="left"/>
                      </m:oMathParaPr>
                      <m:oMath xmlns:m="http://schemas.openxmlformats.org/officeDocument/2006/math">
                        <m:r>
                          <a:rPr lang="en-US" altLang="zh-TW" sz="1100" i="1">
                            <a:solidFill>
                              <a:srgbClr val="000000"/>
                            </a:solidFill>
                            <a:latin typeface="Cambria Math" panose="02040503050406030204" pitchFamily="18" charset="0"/>
                          </a:rPr>
                          <m:t>=</m:t>
                        </m:r>
                        <m:r>
                          <a:rPr lang="zh-TW" altLang="en-US" sz="1100" i="1">
                            <a:solidFill>
                              <a:srgbClr val="000000"/>
                            </a:solidFill>
                            <a:latin typeface="Cambria Math" panose="02040503050406030204" pitchFamily="18" charset="0"/>
                          </a:rPr>
                          <m:t>本期保費</m:t>
                        </m:r>
                        <m:r>
                          <a:rPr lang="en-US" altLang="zh-TW" sz="1100" i="1">
                            <a:solidFill>
                              <a:srgbClr val="000000"/>
                            </a:solidFill>
                            <a:latin typeface="Cambria Math" panose="02040503050406030204" pitchFamily="18" charset="0"/>
                          </a:rPr>
                          <m:t>+</m:t>
                        </m:r>
                        <m:r>
                          <m:rPr>
                            <m:nor/>
                          </m:rPr>
                          <a:rPr lang="zh-TW" altLang="en-US" sz="1100">
                            <a:latin typeface="+mn-ea"/>
                          </a:rPr>
                          <m:t>未來保費的期望值</m:t>
                        </m:r>
                        <m:sSub>
                          <m:sSubPr>
                            <m:ctrlPr>
                              <a:rPr lang="en-US" altLang="zh-TW" sz="1100" i="1">
                                <a:solidFill>
                                  <a:srgbClr val="000000"/>
                                </a:solidFill>
                                <a:latin typeface="Cambria Math" panose="02040503050406030204" pitchFamily="18" charset="0"/>
                              </a:rPr>
                            </m:ctrlPr>
                          </m:sSubPr>
                          <m:e>
                            <m:r>
                              <a:rPr lang="en-US" altLang="zh-TW" sz="1100" i="1">
                                <a:solidFill>
                                  <a:srgbClr val="000000"/>
                                </a:solidFill>
                                <a:latin typeface="Cambria Math" panose="02040503050406030204" pitchFamily="18" charset="0"/>
                              </a:rPr>
                              <m:t>𝑀𝐼𝑃</m:t>
                            </m:r>
                          </m:e>
                          <m:sub>
                            <m:r>
                              <a:rPr lang="en-US" altLang="zh-TW" sz="1100" i="1">
                                <a:solidFill>
                                  <a:srgbClr val="000000"/>
                                </a:solidFill>
                                <a:latin typeface="Cambria Math" panose="02040503050406030204" pitchFamily="18" charset="0"/>
                              </a:rPr>
                              <m:t>𝑡</m:t>
                            </m:r>
                            <m:r>
                              <a:rPr lang="en-US" altLang="zh-TW" sz="1100" i="1">
                                <a:solidFill>
                                  <a:srgbClr val="000000"/>
                                </a:solidFill>
                                <a:latin typeface="Cambria Math" panose="02040503050406030204" pitchFamily="18" charset="0"/>
                              </a:rPr>
                              <m:t>−1</m:t>
                            </m:r>
                          </m:sub>
                        </m:sSub>
                        <m:r>
                          <m:rPr>
                            <m:nor/>
                          </m:rPr>
                          <a:rPr lang="zh-TW" altLang="en-US" sz="1100">
                            <a:latin typeface="+mn-ea"/>
                          </a:rPr>
                          <m:t>折現</m:t>
                        </m:r>
                      </m:oMath>
                    </m:oMathPara>
                  </a14:m>
                  <a:endParaRPr lang="en-US" altLang="zh-TW" sz="1100" b="1" dirty="0">
                    <a:solidFill>
                      <a:srgbClr val="000000"/>
                    </a:solidFill>
                    <a:latin typeface="+mn-ea"/>
                  </a:endParaRPr>
                </a:p>
                <a:p>
                  <a:pPr>
                    <a:lnSpc>
                      <a:spcPct val="160000"/>
                    </a:lnSpc>
                  </a:pPr>
                  <a14:m>
                    <m:oMathPara xmlns:m="http://schemas.openxmlformats.org/officeDocument/2006/math">
                      <m:oMathParaPr>
                        <m:jc m:val="centerGroup"/>
                      </m:oMathParaPr>
                      <m:oMath xmlns:m="http://schemas.openxmlformats.org/officeDocument/2006/math">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i="1" kern="100">
                                <a:latin typeface="Cambria Math" panose="02040503050406030204" pitchFamily="18" charset="0"/>
                                <a:cs typeface="Times New Roman" panose="02020603050405020304" pitchFamily="18" charset="0"/>
                              </a:rPr>
                              <m:t>𝑀𝐼𝑃</m:t>
                            </m:r>
                          </m:e>
                          <m:sub>
                            <m:r>
                              <a:rPr lang="en-US" altLang="zh-TW" sz="1200" i="1" kern="100">
                                <a:latin typeface="Cambria Math" panose="02040503050406030204" pitchFamily="18" charset="0"/>
                                <a:cs typeface="Times New Roman" panose="02020603050405020304" pitchFamily="18" charset="0"/>
                              </a:rPr>
                              <m:t>𝑡</m:t>
                            </m:r>
                          </m:sub>
                        </m:sSub>
                        <m:r>
                          <a:rPr lang="en-US" altLang="zh-TW" sz="1200" i="1" kern="100">
                            <a:latin typeface="Cambria Math" panose="02040503050406030204" pitchFamily="18" charset="0"/>
                            <a:cs typeface="Times New Roman" panose="02020603050405020304" pitchFamily="18" charset="0"/>
                          </a:rPr>
                          <m:t>=</m:t>
                        </m:r>
                        <m:r>
                          <a:rPr lang="en-US" altLang="zh-TW" sz="1200" i="1">
                            <a:latin typeface="Cambria Math" panose="02040503050406030204" pitchFamily="18" charset="0"/>
                          </a:rPr>
                          <m:t>𝜋</m:t>
                        </m:r>
                        <m:r>
                          <a:rPr lang="en-US" altLang="zh-TW" sz="1200" i="1">
                            <a:latin typeface="Cambria Math" panose="02040503050406030204" pitchFamily="18" charset="0"/>
                          </a:rPr>
                          <m:t>∆</m:t>
                        </m:r>
                        <m:r>
                          <a:rPr lang="en-US" altLang="zh-TW" sz="1200" i="1">
                            <a:latin typeface="Cambria Math" panose="02040503050406030204" pitchFamily="18" charset="0"/>
                          </a:rPr>
                          <m:t>𝑡</m:t>
                        </m:r>
                        <m:f>
                          <m:fPr>
                            <m:ctrlPr>
                              <a:rPr lang="zh-TW" altLang="zh-TW" sz="1200" i="1">
                                <a:latin typeface="Cambria Math" panose="02040503050406030204" pitchFamily="18" charset="0"/>
                              </a:rPr>
                            </m:ctrlPr>
                          </m:fPr>
                          <m:num>
                            <m:sSub>
                              <m:sSubPr>
                                <m:ctrlPr>
                                  <a:rPr lang="zh-TW" altLang="zh-TW" sz="1200" i="1">
                                    <a:latin typeface="Cambria Math" panose="02040503050406030204" pitchFamily="18" charset="0"/>
                                  </a:rPr>
                                </m:ctrlPr>
                              </m:sSubPr>
                              <m:e>
                                <m:r>
                                  <a:rPr lang="en-US" altLang="zh-TW" sz="1200" i="1">
                                    <a:latin typeface="Cambria Math" panose="02040503050406030204" pitchFamily="18" charset="0"/>
                                  </a:rPr>
                                  <m:t>𝐿</m:t>
                                </m:r>
                              </m:e>
                              <m:sub>
                                <m:r>
                                  <a:rPr lang="en-US" altLang="zh-TW" sz="1200" i="1">
                                    <a:latin typeface="Cambria Math" panose="02040503050406030204" pitchFamily="18" charset="0"/>
                                  </a:rPr>
                                  <m:t>𝑡</m:t>
                                </m:r>
                              </m:sub>
                            </m:sSub>
                            <m:r>
                              <a:rPr lang="en-US" altLang="zh-TW" sz="1200" i="1">
                                <a:latin typeface="Cambria Math" panose="02040503050406030204" pitchFamily="18" charset="0"/>
                              </a:rPr>
                              <m:t>−</m:t>
                            </m:r>
                            <m:r>
                              <a:rPr lang="en-US" altLang="zh-TW" sz="1200" i="1">
                                <a:latin typeface="Cambria Math" panose="02040503050406030204" pitchFamily="18" charset="0"/>
                              </a:rPr>
                              <m:t>𝑚</m:t>
                            </m:r>
                            <m:sSub>
                              <m:sSubPr>
                                <m:ctrlPr>
                                  <a:rPr lang="zh-TW" altLang="zh-TW" sz="1200" i="1">
                                    <a:latin typeface="Cambria Math" panose="02040503050406030204" pitchFamily="18" charset="0"/>
                                  </a:rPr>
                                </m:ctrlPr>
                              </m:sSubPr>
                              <m:e>
                                <m:r>
                                  <a:rPr lang="en-US" altLang="zh-TW" sz="1200" i="1">
                                    <a:latin typeface="Cambria Math" panose="02040503050406030204" pitchFamily="18" charset="0"/>
                                  </a:rPr>
                                  <m:t>𝐻</m:t>
                                </m:r>
                              </m:e>
                              <m:sub>
                                <m:r>
                                  <a:rPr lang="en-US" altLang="zh-TW" sz="1200" i="1">
                                    <a:latin typeface="Cambria Math" panose="02040503050406030204" pitchFamily="18" charset="0"/>
                                  </a:rPr>
                                  <m:t>0</m:t>
                                </m:r>
                              </m:sub>
                            </m:sSub>
                            <m:r>
                              <a:rPr lang="en-US" altLang="zh-TW" sz="1200" i="1">
                                <a:latin typeface="Cambria Math" panose="02040503050406030204" pitchFamily="18" charset="0"/>
                              </a:rPr>
                              <m:t>∆</m:t>
                            </m:r>
                            <m:r>
                              <a:rPr lang="en-US" altLang="zh-TW" sz="1200" i="1">
                                <a:latin typeface="Cambria Math" panose="02040503050406030204" pitchFamily="18" charset="0"/>
                              </a:rPr>
                              <m:t>𝑡</m:t>
                            </m:r>
                          </m:num>
                          <m:den>
                            <m:r>
                              <a:rPr lang="en-US" altLang="zh-TW" sz="1200" i="1">
                                <a:latin typeface="Cambria Math" panose="02040503050406030204" pitchFamily="18" charset="0"/>
                              </a:rPr>
                              <m:t>(1+</m:t>
                            </m:r>
                            <m:r>
                              <a:rPr lang="en-US" altLang="zh-TW" sz="1200" i="1">
                                <a:latin typeface="Cambria Math" panose="02040503050406030204" pitchFamily="18" charset="0"/>
                              </a:rPr>
                              <m:t>𝜋</m:t>
                            </m:r>
                            <m:r>
                              <a:rPr lang="en-US" altLang="zh-TW" sz="1200" i="1">
                                <a:latin typeface="Cambria Math" panose="02040503050406030204" pitchFamily="18" charset="0"/>
                              </a:rPr>
                              <m:t>∆</m:t>
                            </m:r>
                            <m:r>
                              <a:rPr lang="en-US" altLang="zh-TW" sz="1200" i="1">
                                <a:latin typeface="Cambria Math" panose="02040503050406030204" pitchFamily="18" charset="0"/>
                              </a:rPr>
                              <m:t>𝑡</m:t>
                            </m:r>
                            <m:r>
                              <a:rPr lang="en-US" altLang="zh-TW" sz="1200" i="1">
                                <a:latin typeface="Cambria Math" panose="02040503050406030204" pitchFamily="18" charset="0"/>
                              </a:rPr>
                              <m:t>)</m:t>
                            </m:r>
                          </m:den>
                        </m:f>
                        <m:r>
                          <a:rPr lang="en-US" altLang="zh-TW" sz="1200" i="1" kern="100">
                            <a:latin typeface="Cambria Math" panose="02040503050406030204" pitchFamily="18" charset="0"/>
                            <a:cs typeface="Times New Roman" panose="02020603050405020304" pitchFamily="18" charset="0"/>
                          </a:rPr>
                          <m:t>+</m:t>
                        </m:r>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i="1" kern="100">
                                <a:latin typeface="Cambria Math" panose="02040503050406030204" pitchFamily="18" charset="0"/>
                                <a:cs typeface="Times New Roman" panose="02020603050405020304" pitchFamily="18" charset="0"/>
                              </a:rPr>
                              <m:t>𝑀𝐼𝑃</m:t>
                            </m:r>
                          </m:e>
                          <m:sub>
                            <m:r>
                              <a:rPr lang="en-US" altLang="zh-TW" sz="1200" i="1" kern="100">
                                <a:latin typeface="Cambria Math" panose="02040503050406030204" pitchFamily="18" charset="0"/>
                                <a:cs typeface="Times New Roman" panose="02020603050405020304" pitchFamily="18" charset="0"/>
                              </a:rPr>
                              <m:t>𝑡</m:t>
                            </m:r>
                            <m:r>
                              <a:rPr lang="en-US" altLang="zh-TW" sz="1200" i="1" kern="100">
                                <a:latin typeface="Cambria Math" panose="02040503050406030204" pitchFamily="18" charset="0"/>
                                <a:cs typeface="Times New Roman" panose="02020603050405020304" pitchFamily="18" charset="0"/>
                              </a:rPr>
                              <m:t>−1</m:t>
                            </m:r>
                          </m:sub>
                        </m:sSub>
                        <m:r>
                          <a:rPr lang="en-US" altLang="zh-TW" sz="1200" i="1" kern="100">
                            <a:latin typeface="Cambria Math" panose="02040503050406030204" pitchFamily="18" charset="0"/>
                            <a:cs typeface="Times New Roman" panose="02020603050405020304" pitchFamily="18" charset="0"/>
                          </a:rPr>
                          <m:t>∙</m:t>
                        </m:r>
                        <m:sSup>
                          <m:sSupPr>
                            <m:ctrlPr>
                              <a:rPr lang="zh-TW" altLang="zh-TW" sz="1200" i="1" kern="100">
                                <a:latin typeface="Cambria Math" panose="02040503050406030204" pitchFamily="18" charset="0"/>
                                <a:cs typeface="Times New Roman" panose="02020603050405020304" pitchFamily="18" charset="0"/>
                              </a:rPr>
                            </m:ctrlPr>
                          </m:sSupPr>
                          <m:e>
                            <m:r>
                              <a:rPr lang="en-US" altLang="zh-TW" sz="1200" i="1" kern="100">
                                <a:latin typeface="Cambria Math" panose="02040503050406030204" pitchFamily="18" charset="0"/>
                                <a:cs typeface="Times New Roman" panose="02020603050405020304" pitchFamily="18" charset="0"/>
                              </a:rPr>
                              <m:t>𝑒</m:t>
                            </m:r>
                          </m:e>
                          <m:sup>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i="1" kern="100">
                                    <a:latin typeface="Cambria Math" panose="02040503050406030204" pitchFamily="18" charset="0"/>
                                    <a:cs typeface="Times New Roman" panose="02020603050405020304" pitchFamily="18" charset="0"/>
                                  </a:rPr>
                                  <m:t>𝑟</m:t>
                                </m:r>
                              </m:e>
                              <m:sub>
                                <m:r>
                                  <a:rPr lang="en-US" altLang="zh-TW" sz="1200" i="1" kern="100">
                                    <a:latin typeface="Cambria Math" panose="02040503050406030204" pitchFamily="18" charset="0"/>
                                    <a:cs typeface="Times New Roman" panose="02020603050405020304" pitchFamily="18" charset="0"/>
                                  </a:rPr>
                                  <m:t>𝑡</m:t>
                                </m:r>
                                <m:r>
                                  <a:rPr lang="en-US" altLang="zh-TW" sz="1200" i="1" kern="100">
                                    <a:latin typeface="Cambria Math" panose="02040503050406030204" pitchFamily="18" charset="0"/>
                                    <a:cs typeface="Times New Roman" panose="02020603050405020304" pitchFamily="18" charset="0"/>
                                  </a:rPr>
                                  <m:t>−1</m:t>
                                </m:r>
                              </m:sub>
                            </m:sSub>
                            <m:r>
                              <a:rPr lang="en-US" altLang="zh-TW" sz="1200" i="1" kern="100">
                                <a:latin typeface="Cambria Math" panose="02040503050406030204" pitchFamily="18" charset="0"/>
                                <a:cs typeface="Times New Roman" panose="02020603050405020304" pitchFamily="18" charset="0"/>
                              </a:rPr>
                              <m:t>∆</m:t>
                            </m:r>
                            <m:r>
                              <a:rPr lang="en-US" altLang="zh-TW" sz="1200" i="1" kern="100">
                                <a:latin typeface="Cambria Math" panose="02040503050406030204" pitchFamily="18" charset="0"/>
                                <a:cs typeface="Times New Roman" panose="02020603050405020304" pitchFamily="18" charset="0"/>
                              </a:rPr>
                              <m:t>𝑡</m:t>
                            </m:r>
                          </m:sup>
                        </m:sSup>
                      </m:oMath>
                    </m:oMathPara>
                  </a14:m>
                  <a:endParaRPr lang="en-US" altLang="zh-TW" sz="1200" b="1" dirty="0">
                    <a:solidFill>
                      <a:srgbClr val="000000"/>
                    </a:solidFill>
                    <a:latin typeface="+mn-ea"/>
                  </a:endParaRPr>
                </a:p>
                <a:p>
                  <a:pPr marL="0" indent="0">
                    <a:lnSpc>
                      <a:spcPct val="160000"/>
                    </a:lnSpc>
                    <a:buNone/>
                  </a:pPr>
                  <a14:m>
                    <m:oMathPara xmlns:m="http://schemas.openxmlformats.org/officeDocument/2006/math">
                      <m:oMathParaPr>
                        <m:jc m:val="left"/>
                      </m:oMathParaPr>
                      <m:oMath xmlns:m="http://schemas.openxmlformats.org/officeDocument/2006/math">
                        <m:r>
                          <a:rPr lang="zh-TW" altLang="en-US" sz="1100" i="1" dirty="0" smtClean="0">
                            <a:solidFill>
                              <a:schemeClr val="tx1"/>
                            </a:solidFill>
                            <a:latin typeface="Cambria Math" panose="02040503050406030204" pitchFamily="18" charset="0"/>
                          </a:rPr>
                          <m:t>本期</m:t>
                        </m:r>
                        <m:sSub>
                          <m:sSubPr>
                            <m:ctrlPr>
                              <a:rPr lang="en-US" altLang="zh-TW" sz="1100" i="1" smtClean="0">
                                <a:solidFill>
                                  <a:schemeClr val="tx1"/>
                                </a:solidFill>
                                <a:latin typeface="Cambria Math" panose="02040503050406030204" pitchFamily="18" charset="0"/>
                              </a:rPr>
                            </m:ctrlPr>
                          </m:sSubPr>
                          <m:e>
                            <m:r>
                              <a:rPr lang="zh-TW" altLang="en-US" sz="1100" i="1">
                                <a:solidFill>
                                  <a:schemeClr val="tx1"/>
                                </a:solidFill>
                                <a:latin typeface="Cambria Math" panose="02040503050406030204" pitchFamily="18" charset="0"/>
                              </a:rPr>
                              <m:t>貸款保險金</m:t>
                            </m:r>
                            <m:r>
                              <m:rPr>
                                <m:sty m:val="p"/>
                              </m:rPr>
                              <a:rPr lang="en-US" altLang="zh-TW" sz="1100" i="1" smtClean="0">
                                <a:solidFill>
                                  <a:schemeClr val="tx1"/>
                                </a:solidFill>
                                <a:latin typeface="Cambria Math" panose="02040503050406030204" pitchFamily="18" charset="0"/>
                              </a:rPr>
                              <m:t>M</m:t>
                            </m:r>
                            <m:r>
                              <m:rPr>
                                <m:sty m:val="p"/>
                              </m:rPr>
                              <a:rPr lang="en-US" altLang="zh-TW" sz="1100" i="1">
                                <a:solidFill>
                                  <a:schemeClr val="tx1"/>
                                </a:solidFill>
                                <a:latin typeface="Cambria Math" panose="02040503050406030204" pitchFamily="18" charset="0"/>
                              </a:rPr>
                              <m:t>I</m:t>
                            </m:r>
                            <m:r>
                              <m:rPr>
                                <m:sty m:val="p"/>
                              </m:rPr>
                              <a:rPr lang="en-US" altLang="zh-TW" sz="1100" i="1" smtClean="0">
                                <a:solidFill>
                                  <a:schemeClr val="tx1"/>
                                </a:solidFill>
                                <a:latin typeface="Cambria Math" panose="02040503050406030204" pitchFamily="18" charset="0"/>
                              </a:rPr>
                              <m:t>P</m:t>
                            </m:r>
                          </m:e>
                          <m:sub>
                            <m:r>
                              <a:rPr lang="en-US" altLang="zh-TW" sz="1100" b="0" i="1" smtClean="0">
                                <a:solidFill>
                                  <a:schemeClr val="tx1"/>
                                </a:solidFill>
                                <a:latin typeface="Cambria Math" panose="02040503050406030204" pitchFamily="18" charset="0"/>
                              </a:rPr>
                              <m:t>𝑡</m:t>
                            </m:r>
                          </m:sub>
                        </m:sSub>
                        <m:r>
                          <a:rPr lang="zh-CN" altLang="en-US" sz="1100" i="1">
                            <a:latin typeface="Cambria Math" panose="02040503050406030204" pitchFamily="18" charset="0"/>
                          </a:rPr>
                          <m:t>（</m:t>
                        </m:r>
                        <m:r>
                          <a:rPr lang="zh-CN" altLang="en-US" sz="1100" i="1" smtClean="0">
                            <a:latin typeface="Cambria Math" panose="02040503050406030204" pitchFamily="18" charset="0"/>
                          </a:rPr>
                          <m:t>一次性</m:t>
                        </m:r>
                        <m:r>
                          <a:rPr lang="zh-CN" altLang="en-US" sz="1100" i="1">
                            <a:latin typeface="Cambria Math" panose="02040503050406030204" pitchFamily="18" charset="0"/>
                          </a:rPr>
                          <m:t>支付）</m:t>
                        </m:r>
                        <m:r>
                          <a:rPr lang="en-US" altLang="zh-TW" sz="1100" b="0" i="1" smtClean="0">
                            <a:solidFill>
                              <a:schemeClr val="tx1"/>
                            </a:solidFill>
                            <a:latin typeface="Cambria Math" panose="02040503050406030204" pitchFamily="18" charset="0"/>
                          </a:rPr>
                          <m:t>=</m:t>
                        </m:r>
                        <m:r>
                          <a:rPr lang="zh-TW" altLang="en-US" sz="1100" b="0" i="1">
                            <a:solidFill>
                              <a:schemeClr val="tx1"/>
                            </a:solidFill>
                            <a:latin typeface="Cambria Math" panose="02040503050406030204" pitchFamily="18" charset="0"/>
                          </a:rPr>
                          <m:t>本期保費</m:t>
                        </m:r>
                        <m:r>
                          <a:rPr lang="en-US" altLang="zh-TW" sz="1100" b="0" i="1">
                            <a:solidFill>
                              <a:schemeClr val="tx1"/>
                            </a:solidFill>
                            <a:latin typeface="Cambria Math" panose="02040503050406030204" pitchFamily="18" charset="0"/>
                          </a:rPr>
                          <m:t>+</m:t>
                        </m:r>
                        <m:r>
                          <m:rPr>
                            <m:nor/>
                          </m:rPr>
                          <a:rPr lang="zh-TW" altLang="en-US" sz="1100">
                            <a:solidFill>
                              <a:schemeClr val="tx1"/>
                            </a:solidFill>
                            <a:latin typeface="+mn-ea"/>
                          </a:rPr>
                          <m:t>未來保費的期望值</m:t>
                        </m:r>
                        <m:sSub>
                          <m:sSubPr>
                            <m:ctrlPr>
                              <a:rPr lang="en-US" altLang="zh-TW" sz="1100" i="1">
                                <a:solidFill>
                                  <a:schemeClr val="tx1"/>
                                </a:solidFill>
                                <a:latin typeface="Cambria Math" panose="02040503050406030204" pitchFamily="18" charset="0"/>
                              </a:rPr>
                            </m:ctrlPr>
                          </m:sSubPr>
                          <m:e>
                            <m:r>
                              <a:rPr lang="en-US" altLang="zh-TW" sz="1100" i="1">
                                <a:solidFill>
                                  <a:schemeClr val="tx1"/>
                                </a:solidFill>
                                <a:latin typeface="Cambria Math" panose="02040503050406030204" pitchFamily="18" charset="0"/>
                              </a:rPr>
                              <m:t>𝑀𝐼𝑃</m:t>
                            </m:r>
                          </m:e>
                          <m:sub>
                            <m:r>
                              <a:rPr lang="en-US" altLang="zh-TW" sz="1100" i="1">
                                <a:solidFill>
                                  <a:schemeClr val="tx1"/>
                                </a:solidFill>
                                <a:latin typeface="Cambria Math" panose="02040503050406030204" pitchFamily="18" charset="0"/>
                              </a:rPr>
                              <m:t>𝑡</m:t>
                            </m:r>
                            <m:r>
                              <a:rPr lang="en-US" altLang="zh-TW" sz="1100" i="1">
                                <a:solidFill>
                                  <a:schemeClr val="tx1"/>
                                </a:solidFill>
                                <a:latin typeface="Cambria Math" panose="02040503050406030204" pitchFamily="18" charset="0"/>
                              </a:rPr>
                              <m:t>−1</m:t>
                            </m:r>
                          </m:sub>
                        </m:sSub>
                        <m:r>
                          <m:rPr>
                            <m:nor/>
                          </m:rPr>
                          <a:rPr lang="zh-TW" altLang="en-US" sz="1100">
                            <a:solidFill>
                              <a:schemeClr val="tx1"/>
                            </a:solidFill>
                            <a:latin typeface="+mn-ea"/>
                          </a:rPr>
                          <m:t>折現</m:t>
                        </m:r>
                      </m:oMath>
                    </m:oMathPara>
                  </a14:m>
                  <a:endParaRPr lang="en-US" altLang="zh-TW" sz="1100" b="1" dirty="0">
                    <a:solidFill>
                      <a:schemeClr val="tx1"/>
                    </a:solidFill>
                    <a:latin typeface="+mn-ea"/>
                  </a:endParaRPr>
                </a:p>
                <a:p>
                  <a:pPr marL="0" indent="0">
                    <a:lnSpc>
                      <a:spcPct val="160000"/>
                    </a:lnSpc>
                    <a:buNone/>
                  </a:pPr>
                  <a14:m>
                    <m:oMathPara xmlns:m="http://schemas.openxmlformats.org/officeDocument/2006/math">
                      <m:oMathParaPr>
                        <m:jc m:val="centerGroup"/>
                      </m:oMathParaPr>
                      <m:oMath xmlns:m="http://schemas.openxmlformats.org/officeDocument/2006/math">
                        <m:sSub>
                          <m:sSubPr>
                            <m:ctrlPr>
                              <a:rPr lang="zh-TW" altLang="zh-TW" sz="12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latin typeface="Cambria Math" panose="02040503050406030204" pitchFamily="18" charset="0"/>
                                <a:cs typeface="Times New Roman" panose="02020603050405020304" pitchFamily="18" charset="0"/>
                              </a:rPr>
                              <m:t>𝑀</m:t>
                            </m:r>
                            <m:r>
                              <a:rPr lang="en-US" altLang="zh-TW" sz="1200" i="1" kern="100" smtClean="0">
                                <a:solidFill>
                                  <a:schemeClr val="tx1"/>
                                </a:solidFill>
                                <a:latin typeface="Cambria Math" panose="02040503050406030204" pitchFamily="18" charset="0"/>
                                <a:cs typeface="Times New Roman" panose="02020603050405020304" pitchFamily="18" charset="0"/>
                              </a:rPr>
                              <m:t>𝐼</m:t>
                            </m:r>
                            <m:r>
                              <a:rPr lang="en-US" altLang="zh-TW" sz="1200" i="1" kern="100">
                                <a:solidFill>
                                  <a:schemeClr val="tx1"/>
                                </a:solidFill>
                                <a:latin typeface="Cambria Math" panose="02040503050406030204" pitchFamily="18" charset="0"/>
                                <a:cs typeface="Times New Roman" panose="02020603050405020304" pitchFamily="18" charset="0"/>
                              </a:rPr>
                              <m:t>𝑃</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sub>
                        </m:sSub>
                        <m:r>
                          <a:rPr lang="en-US" altLang="zh-TW" sz="1200" i="1" kern="100">
                            <a:solidFill>
                              <a:schemeClr val="tx1"/>
                            </a:solidFill>
                            <a:effectLst/>
                            <a:latin typeface="Cambria Math" panose="02040503050406030204" pitchFamily="18" charset="0"/>
                            <a:cs typeface="Times New Roman" panose="02020603050405020304" pitchFamily="18" charset="0"/>
                          </a:rPr>
                          <m:t>=</m:t>
                        </m:r>
                        <m:r>
                          <a:rPr lang="en-US" altLang="zh-TW" sz="1200" i="1">
                            <a:solidFill>
                              <a:schemeClr val="tx1"/>
                            </a:solidFill>
                            <a:latin typeface="Cambria Math" panose="02040503050406030204" pitchFamily="18" charset="0"/>
                          </a:rPr>
                          <m:t>𝜋</m:t>
                        </m:r>
                        <m:r>
                          <a:rPr lang="en-US" altLang="zh-TW" sz="1200" i="1">
                            <a:solidFill>
                              <a:schemeClr val="tx1"/>
                            </a:solidFill>
                            <a:latin typeface="Cambria Math" panose="02040503050406030204" pitchFamily="18" charset="0"/>
                          </a:rPr>
                          <m:t>∆</m:t>
                        </m:r>
                        <m:r>
                          <a:rPr lang="en-US" altLang="zh-TW" sz="1200" i="1">
                            <a:solidFill>
                              <a:schemeClr val="tx1"/>
                            </a:solidFill>
                            <a:latin typeface="Cambria Math" panose="02040503050406030204" pitchFamily="18" charset="0"/>
                          </a:rPr>
                          <m:t>𝑡</m:t>
                        </m:r>
                        <m:f>
                          <m:fPr>
                            <m:ctrlPr>
                              <a:rPr lang="zh-TW" altLang="zh-TW" sz="1200" i="1">
                                <a:solidFill>
                                  <a:schemeClr val="tx1"/>
                                </a:solidFill>
                                <a:latin typeface="Cambria Math" panose="02040503050406030204" pitchFamily="18" charset="0"/>
                              </a:rPr>
                            </m:ctrlPr>
                          </m:fPr>
                          <m:num>
                            <m:sSub>
                              <m:sSubPr>
                                <m:ctrlPr>
                                  <a:rPr lang="zh-TW"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𝐿</m:t>
                                </m:r>
                              </m:e>
                              <m:sub>
                                <m:r>
                                  <a:rPr lang="en-US" altLang="zh-TW" sz="1200" i="1">
                                    <a:solidFill>
                                      <a:schemeClr val="tx1"/>
                                    </a:solidFill>
                                    <a:latin typeface="Cambria Math" panose="02040503050406030204" pitchFamily="18" charset="0"/>
                                  </a:rPr>
                                  <m:t>𝑡</m:t>
                                </m:r>
                              </m:sub>
                            </m:sSub>
                          </m:num>
                          <m:den>
                            <m:r>
                              <a:rPr lang="en-US" altLang="zh-TW" sz="1200" i="1">
                                <a:solidFill>
                                  <a:schemeClr val="tx1"/>
                                </a:solidFill>
                                <a:latin typeface="Cambria Math" panose="02040503050406030204" pitchFamily="18" charset="0"/>
                              </a:rPr>
                              <m:t>(1+</m:t>
                            </m:r>
                            <m:r>
                              <a:rPr lang="en-US" altLang="zh-TW" sz="1200" i="1">
                                <a:solidFill>
                                  <a:schemeClr val="tx1"/>
                                </a:solidFill>
                                <a:latin typeface="Cambria Math" panose="02040503050406030204" pitchFamily="18" charset="0"/>
                              </a:rPr>
                              <m:t>𝜋</m:t>
                            </m:r>
                            <m:r>
                              <a:rPr lang="en-US" altLang="zh-TW" sz="1200" i="1">
                                <a:solidFill>
                                  <a:schemeClr val="tx1"/>
                                </a:solidFill>
                                <a:latin typeface="Cambria Math" panose="02040503050406030204" pitchFamily="18" charset="0"/>
                              </a:rPr>
                              <m:t>∆</m:t>
                            </m:r>
                            <m:r>
                              <a:rPr lang="en-US" altLang="zh-TW" sz="1200" i="1">
                                <a:solidFill>
                                  <a:schemeClr val="tx1"/>
                                </a:solidFill>
                                <a:latin typeface="Cambria Math" panose="02040503050406030204" pitchFamily="18" charset="0"/>
                              </a:rPr>
                              <m:t>𝑡</m:t>
                            </m:r>
                            <m:r>
                              <a:rPr lang="en-US" altLang="zh-TW" sz="1200" i="1">
                                <a:solidFill>
                                  <a:schemeClr val="tx1"/>
                                </a:solidFill>
                                <a:latin typeface="Cambria Math" panose="02040503050406030204" pitchFamily="18" charset="0"/>
                              </a:rPr>
                              <m:t>)</m:t>
                            </m:r>
                          </m:den>
                        </m:f>
                        <m:r>
                          <a:rPr lang="en-US" altLang="zh-TW" sz="1200" i="1" kern="100">
                            <a:solidFill>
                              <a:schemeClr val="tx1"/>
                            </a:solidFill>
                            <a:effectLst/>
                            <a:latin typeface="Cambria Math" panose="02040503050406030204" pitchFamily="18" charset="0"/>
                            <a:cs typeface="Times New Roman" panose="02020603050405020304" pitchFamily="18" charset="0"/>
                          </a:rPr>
                          <m:t>+</m:t>
                        </m:r>
                        <m:sSub>
                          <m:sSubPr>
                            <m:ctrlPr>
                              <a:rPr lang="zh-TW" altLang="zh-TW" sz="1200" i="1" kern="10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latin typeface="Cambria Math" panose="02040503050406030204" pitchFamily="18" charset="0"/>
                                <a:cs typeface="Times New Roman" panose="02020603050405020304" pitchFamily="18" charset="0"/>
                              </a:rPr>
                              <m:t>𝑀𝐼𝑃</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r>
                              <a:rPr lang="en-US" altLang="zh-TW" sz="1200" i="1" kern="100">
                                <a:solidFill>
                                  <a:schemeClr val="tx1"/>
                                </a:solidFill>
                                <a:effectLst/>
                                <a:latin typeface="Cambria Math" panose="02040503050406030204" pitchFamily="18" charset="0"/>
                                <a:cs typeface="Times New Roman" panose="02020603050405020304" pitchFamily="18" charset="0"/>
                              </a:rPr>
                              <m:t>−1</m:t>
                            </m:r>
                          </m:sub>
                        </m:sSub>
                        <m:r>
                          <a:rPr lang="en-US" altLang="zh-TW" sz="1200" i="1" kern="100" smtClean="0">
                            <a:solidFill>
                              <a:schemeClr val="tx1"/>
                            </a:solidFill>
                            <a:effectLst/>
                            <a:latin typeface="Cambria Math" panose="02040503050406030204" pitchFamily="18" charset="0"/>
                            <a:cs typeface="Times New Roman" panose="02020603050405020304" pitchFamily="18" charset="0"/>
                          </a:rPr>
                          <m:t>∙</m:t>
                        </m:r>
                        <m:sSup>
                          <m:sSupPr>
                            <m:ctrlPr>
                              <a:rPr lang="zh-TW" altLang="zh-TW" sz="1200" i="1" kern="100">
                                <a:solidFill>
                                  <a:schemeClr val="tx1"/>
                                </a:solidFill>
                                <a:effectLst/>
                                <a:latin typeface="Cambria Math" panose="02040503050406030204" pitchFamily="18" charset="0"/>
                                <a:cs typeface="Times New Roman" panose="02020603050405020304" pitchFamily="18" charset="0"/>
                              </a:rPr>
                            </m:ctrlPr>
                          </m:sSupPr>
                          <m:e>
                            <m:r>
                              <a:rPr lang="en-US" altLang="zh-TW" sz="1200" i="1" kern="100">
                                <a:solidFill>
                                  <a:schemeClr val="tx1"/>
                                </a:solidFill>
                                <a:effectLst/>
                                <a:latin typeface="Cambria Math" panose="02040503050406030204" pitchFamily="18" charset="0"/>
                                <a:cs typeface="Times New Roman" panose="02020603050405020304" pitchFamily="18" charset="0"/>
                              </a:rPr>
                              <m:t>𝑒</m:t>
                            </m:r>
                          </m:e>
                          <m:sup>
                            <m:sSub>
                              <m:sSubPr>
                                <m:ctrlPr>
                                  <a:rPr lang="zh-TW" altLang="zh-TW" sz="1200" i="1" kern="100">
                                    <a:solidFill>
                                      <a:schemeClr val="tx1"/>
                                    </a:solidFill>
                                    <a:effectLst/>
                                    <a:latin typeface="Cambria Math" panose="02040503050406030204" pitchFamily="18" charset="0"/>
                                    <a:cs typeface="Times New Roman" panose="02020603050405020304" pitchFamily="18" charset="0"/>
                                  </a:rPr>
                                </m:ctrlPr>
                              </m:sSubPr>
                              <m:e>
                                <m:r>
                                  <a:rPr lang="en-US" altLang="zh-TW" sz="1200" i="1" kern="100">
                                    <a:solidFill>
                                      <a:schemeClr val="tx1"/>
                                    </a:solidFill>
                                    <a:effectLst/>
                                    <a:latin typeface="Cambria Math" panose="02040503050406030204" pitchFamily="18" charset="0"/>
                                    <a:cs typeface="Times New Roman" panose="02020603050405020304" pitchFamily="18" charset="0"/>
                                  </a:rPr>
                                  <m:t>𝑟</m:t>
                                </m:r>
                              </m:e>
                              <m:sub>
                                <m:r>
                                  <a:rPr lang="en-US" altLang="zh-TW" sz="1200" i="1" kern="100">
                                    <a:solidFill>
                                      <a:schemeClr val="tx1"/>
                                    </a:solidFill>
                                    <a:effectLst/>
                                    <a:latin typeface="Cambria Math" panose="02040503050406030204" pitchFamily="18" charset="0"/>
                                    <a:cs typeface="Times New Roman" panose="02020603050405020304" pitchFamily="18" charset="0"/>
                                  </a:rPr>
                                  <m:t>𝑡</m:t>
                                </m:r>
                                <m:r>
                                  <a:rPr lang="en-US" altLang="zh-TW" sz="1200" i="1" kern="100">
                                    <a:solidFill>
                                      <a:schemeClr val="tx1"/>
                                    </a:solidFill>
                                    <a:effectLst/>
                                    <a:latin typeface="Cambria Math" panose="02040503050406030204" pitchFamily="18" charset="0"/>
                                    <a:cs typeface="Times New Roman" panose="02020603050405020304" pitchFamily="18" charset="0"/>
                                  </a:rPr>
                                  <m:t>−1</m:t>
                                </m:r>
                              </m:sub>
                            </m:sSub>
                            <m:r>
                              <a:rPr lang="en-US" altLang="zh-TW" sz="1200" i="1" kern="100">
                                <a:solidFill>
                                  <a:schemeClr val="tx1"/>
                                </a:solidFill>
                                <a:effectLst/>
                                <a:latin typeface="Cambria Math" panose="02040503050406030204" pitchFamily="18" charset="0"/>
                                <a:cs typeface="Times New Roman" panose="02020603050405020304" pitchFamily="18" charset="0"/>
                              </a:rPr>
                              <m:t>∆</m:t>
                            </m:r>
                            <m:r>
                              <a:rPr lang="en-US" altLang="zh-TW" sz="1200" i="1" kern="100">
                                <a:solidFill>
                                  <a:schemeClr val="tx1"/>
                                </a:solidFill>
                                <a:effectLst/>
                                <a:latin typeface="Cambria Math" panose="02040503050406030204" pitchFamily="18" charset="0"/>
                                <a:cs typeface="Times New Roman" panose="02020603050405020304" pitchFamily="18" charset="0"/>
                              </a:rPr>
                              <m:t>𝑡</m:t>
                            </m:r>
                          </m:sup>
                        </m:sSup>
                      </m:oMath>
                    </m:oMathPara>
                  </a14:m>
                  <a:endParaRPr lang="en-US" altLang="zh-TW" sz="1200" b="1" dirty="0">
                    <a:solidFill>
                      <a:srgbClr val="000000"/>
                    </a:solidFill>
                    <a:latin typeface="+mn-ea"/>
                  </a:endParaRPr>
                </a:p>
              </p:txBody>
            </p:sp>
          </mc:Choice>
          <mc:Fallback xmlns="">
            <p:sp>
              <p:nvSpPr>
                <p:cNvPr id="24" name="矩形 23">
                  <a:extLst>
                    <a:ext uri="{FF2B5EF4-FFF2-40B4-BE49-F238E27FC236}">
                      <a16:creationId xmlns:a16="http://schemas.microsoft.com/office/drawing/2014/main" id="{5519C973-633A-2E20-1CA3-095365C163C8}"/>
                    </a:ext>
                  </a:extLst>
                </p:cNvPr>
                <p:cNvSpPr>
                  <a:spLocks noRot="1" noChangeAspect="1" noMove="1" noResize="1" noEditPoints="1" noAdjustHandles="1" noChangeArrowheads="1" noChangeShapeType="1" noTextEdit="1"/>
                </p:cNvSpPr>
                <p:nvPr/>
              </p:nvSpPr>
              <p:spPr>
                <a:xfrm>
                  <a:off x="1162772" y="5086792"/>
                  <a:ext cx="2215176" cy="3272664"/>
                </a:xfrm>
                <a:prstGeom prst="rect">
                  <a:avLst/>
                </a:prstGeom>
                <a:blipFill>
                  <a:blip r:embed="rId7"/>
                  <a:stretch>
                    <a:fillRect/>
                  </a:stretch>
                </a:blipFill>
              </p:spPr>
              <p:txBody>
                <a:bodyPr/>
                <a:lstStyle/>
                <a:p>
                  <a:r>
                    <a:rPr lang="zh-CN" altLang="en-US">
                      <a:noFill/>
                    </a:rPr>
                    <a:t> </a:t>
                  </a:r>
                </a:p>
              </p:txBody>
            </p:sp>
          </mc:Fallback>
        </mc:AlternateContent>
        <p:sp>
          <p:nvSpPr>
            <p:cNvPr id="25" name="文本框 38">
              <a:extLst>
                <a:ext uri="{FF2B5EF4-FFF2-40B4-BE49-F238E27FC236}">
                  <a16:creationId xmlns:a16="http://schemas.microsoft.com/office/drawing/2014/main" id="{A52E25D1-8E53-BBCE-FD3B-949AA065A65E}"/>
                </a:ext>
              </a:extLst>
            </p:cNvPr>
            <p:cNvSpPr txBox="1"/>
            <p:nvPr/>
          </p:nvSpPr>
          <p:spPr>
            <a:xfrm>
              <a:off x="1162772" y="4494489"/>
              <a:ext cx="1435493" cy="504754"/>
            </a:xfrm>
            <a:prstGeom prst="rect">
              <a:avLst/>
            </a:prstGeom>
            <a:noFill/>
          </p:spPr>
          <p:txBody>
            <a:bodyPr wrap="square" rtlCol="0">
              <a:spAutoFit/>
            </a:bodyPr>
            <a:lstStyle/>
            <a:p>
              <a:r>
                <a:rPr lang="en-US" altLang="zh-CN" b="1" dirty="0">
                  <a:solidFill>
                    <a:srgbClr val="1F3762"/>
                  </a:solidFill>
                  <a:latin typeface="+mn-ea"/>
                  <a:cs typeface="+mn-ea"/>
                  <a:sym typeface="+mn-lt"/>
                </a:rPr>
                <a:t>MIP</a:t>
              </a:r>
              <a:r>
                <a:rPr lang="zh-CN" altLang="en-US" b="1" dirty="0">
                  <a:solidFill>
                    <a:srgbClr val="1F3762"/>
                  </a:solidFill>
                  <a:latin typeface="+mn-ea"/>
                  <a:cs typeface="+mn-ea"/>
                  <a:sym typeface="+mn-lt"/>
                </a:rPr>
                <a:t>貸款保險金</a:t>
              </a:r>
            </a:p>
          </p:txBody>
        </p:sp>
      </p:grpSp>
      <p:grpSp>
        <p:nvGrpSpPr>
          <p:cNvPr id="50" name="组合 49">
            <a:extLst>
              <a:ext uri="{FF2B5EF4-FFF2-40B4-BE49-F238E27FC236}">
                <a16:creationId xmlns:a16="http://schemas.microsoft.com/office/drawing/2014/main" id="{2A171335-730F-F72E-04D5-218072C9BDEF}"/>
              </a:ext>
            </a:extLst>
          </p:cNvPr>
          <p:cNvGrpSpPr/>
          <p:nvPr/>
        </p:nvGrpSpPr>
        <p:grpSpPr>
          <a:xfrm>
            <a:off x="1399618" y="4258715"/>
            <a:ext cx="8837043" cy="2276079"/>
            <a:chOff x="1399618" y="4258715"/>
            <a:chExt cx="8837043" cy="2276079"/>
          </a:xfrm>
        </p:grpSpPr>
        <p:sp>
          <p:nvSpPr>
            <p:cNvPr id="8" name="文字方塊 3">
              <a:extLst>
                <a:ext uri="{FF2B5EF4-FFF2-40B4-BE49-F238E27FC236}">
                  <a16:creationId xmlns:a16="http://schemas.microsoft.com/office/drawing/2014/main" id="{DA2CD3B1-D8A3-5FDE-468C-970A54BD6B19}"/>
                </a:ext>
              </a:extLst>
            </p:cNvPr>
            <p:cNvSpPr txBox="1"/>
            <p:nvPr/>
          </p:nvSpPr>
          <p:spPr>
            <a:xfrm>
              <a:off x="7857555" y="4833661"/>
              <a:ext cx="2379106" cy="1346907"/>
            </a:xfrm>
            <a:prstGeom prst="rect">
              <a:avLst/>
            </a:prstGeom>
            <a:noFill/>
            <a:ln>
              <a:solidFill>
                <a:srgbClr val="1F3762"/>
              </a:solidFill>
            </a:ln>
          </p:spPr>
          <p:txBody>
            <a:bodyPr wrap="square" rtlCol="0">
              <a:spAutoFit/>
            </a:bodyPr>
            <a:lstStyle/>
            <a:p>
              <a:pPr>
                <a:lnSpc>
                  <a:spcPct val="150000"/>
                </a:lnSpc>
              </a:pPr>
              <a:r>
                <a:rPr lang="zh-TW" altLang="en-US" sz="1400" dirty="0">
                  <a:latin typeface="+mn-ea"/>
                </a:rPr>
                <a:t>公平定價公式 </a:t>
              </a:r>
              <a:r>
                <a:rPr lang="en-US" altLang="zh-TW" sz="1400" dirty="0">
                  <a:latin typeface="+mn-ea"/>
                </a:rPr>
                <a:t>: </a:t>
              </a:r>
            </a:p>
            <a:p>
              <a:pPr>
                <a:lnSpc>
                  <a:spcPct val="150000"/>
                </a:lnSpc>
              </a:pPr>
              <a:r>
                <a:rPr lang="zh-TW" altLang="en-US" sz="1400" dirty="0">
                  <a:latin typeface="+mn-ea"/>
                </a:rPr>
                <a:t>無繼承人：</a:t>
              </a:r>
              <a:r>
                <a:rPr lang="en-US" altLang="zh-TW" sz="1400" dirty="0">
                  <a:latin typeface="+mn-ea"/>
                </a:rPr>
                <a:t>LL=MIP+NE</a:t>
              </a:r>
            </a:p>
            <a:p>
              <a:pPr>
                <a:lnSpc>
                  <a:spcPct val="150000"/>
                </a:lnSpc>
              </a:pPr>
              <a:r>
                <a:rPr lang="zh-TW" altLang="en-US" sz="1400" dirty="0">
                  <a:latin typeface="+mn-ea"/>
                </a:rPr>
                <a:t>有繼承人：</a:t>
              </a:r>
              <a:r>
                <a:rPr lang="en-US" altLang="zh-TW" sz="1400" dirty="0">
                  <a:latin typeface="+mn-ea"/>
                </a:rPr>
                <a:t>LL=MIP</a:t>
              </a:r>
            </a:p>
            <a:p>
              <a:pPr>
                <a:lnSpc>
                  <a:spcPct val="150000"/>
                </a:lnSpc>
              </a:pPr>
              <a:r>
                <a:rPr lang="zh-CN" altLang="en-US" sz="1400" dirty="0">
                  <a:solidFill>
                    <a:srgbClr val="000000"/>
                  </a:solidFill>
                  <a:latin typeface="+mn-ea"/>
                </a:rPr>
                <a:t>二分法求解支付比例</a:t>
              </a:r>
              <a:endParaRPr lang="en-US" altLang="zh-TW" sz="1400" dirty="0">
                <a:solidFill>
                  <a:srgbClr val="000000"/>
                </a:solidFill>
                <a:latin typeface="+mn-ea"/>
              </a:endParaRPr>
            </a:p>
          </p:txBody>
        </p:sp>
        <p:grpSp>
          <p:nvGrpSpPr>
            <p:cNvPr id="20" name="组合 19">
              <a:extLst>
                <a:ext uri="{FF2B5EF4-FFF2-40B4-BE49-F238E27FC236}">
                  <a16:creationId xmlns:a16="http://schemas.microsoft.com/office/drawing/2014/main" id="{8027BF1C-BC1C-BBDF-B76A-B02E63A3D512}"/>
                </a:ext>
              </a:extLst>
            </p:cNvPr>
            <p:cNvGrpSpPr/>
            <p:nvPr/>
          </p:nvGrpSpPr>
          <p:grpSpPr>
            <a:xfrm>
              <a:off x="4089252" y="5522605"/>
              <a:ext cx="2940329" cy="1012189"/>
              <a:chOff x="6570491" y="4644745"/>
              <a:chExt cx="3661409" cy="1012189"/>
            </a:xfrm>
          </p:grpSpPr>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F3489D7F-81CF-F99B-DC63-5AFA963ADC32}"/>
                      </a:ext>
                    </a:extLst>
                  </p:cNvPr>
                  <p:cNvSpPr/>
                  <p:nvPr/>
                </p:nvSpPr>
                <p:spPr>
                  <a:xfrm>
                    <a:off x="6605783" y="5022914"/>
                    <a:ext cx="3626117" cy="634020"/>
                  </a:xfrm>
                  <a:prstGeom prst="rect">
                    <a:avLst/>
                  </a:prstGeom>
                </p:spPr>
                <p:txBody>
                  <a:bodyPr wrap="square">
                    <a:spAutoFit/>
                  </a:bodyPr>
                  <a:lstStyle/>
                  <a:p>
                    <a:pPr>
                      <a:lnSpc>
                        <a:spcPct val="160000"/>
                      </a:lnSpc>
                    </a:pPr>
                    <a:r>
                      <a:rPr lang="zh-TW" altLang="en-US" sz="1100" kern="100" dirty="0">
                        <a:effectLst/>
                        <a:latin typeface="+mn-ea"/>
                        <a:cs typeface="Times New Roman" panose="02020603050405020304" pitchFamily="18" charset="0"/>
                      </a:rPr>
                      <a:t>房價超過貸款總額的部分為金融機構的獲利</a:t>
                    </a: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𝑁𝐸</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r>
                            <m:rPr>
                              <m:sty m:val="p"/>
                            </m:rPr>
                            <a:rPr lang="en-US" altLang="zh-CN" sz="1100">
                              <a:latin typeface="Cambria Math" panose="02040503050406030204" pitchFamily="18" charset="0"/>
                            </a:rPr>
                            <m:t>max</m:t>
                          </m:r>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m:t>
                              </m:r>
                              <m:r>
                                <a:rPr lang="en-US" altLang="zh-CN" sz="1100" i="1">
                                  <a:latin typeface="Cambria Math" panose="02040503050406030204" pitchFamily="18" charset="0"/>
                                </a:rPr>
                                <m:t>𝐿</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𝐿𝑇𝐶𝐴</m:t>
                              </m:r>
                            </m:e>
                            <m:sub>
                              <m:r>
                                <a:rPr lang="en-US" altLang="zh-CN" sz="1100" i="1">
                                  <a:latin typeface="Cambria Math" panose="02040503050406030204" pitchFamily="18" charset="0"/>
                                </a:rPr>
                                <m:t>𝑡</m:t>
                              </m:r>
                            </m:sub>
                          </m:sSub>
                          <m:r>
                            <a:rPr lang="en-US" altLang="zh-CN" sz="1100" i="1">
                              <a:latin typeface="Cambria Math" panose="02040503050406030204" pitchFamily="18" charset="0"/>
                            </a:rPr>
                            <m:t>),0}</m:t>
                          </m:r>
                        </m:oMath>
                      </m:oMathPara>
                    </a14:m>
                    <a:endParaRPr lang="zh-CN" altLang="zh-CN" sz="1100" dirty="0">
                      <a:latin typeface="+mn-ea"/>
                    </a:endParaRPr>
                  </a:p>
                </p:txBody>
              </p:sp>
            </mc:Choice>
            <mc:Fallback xmlns="">
              <p:sp>
                <p:nvSpPr>
                  <p:cNvPr id="21" name="矩形 20">
                    <a:extLst>
                      <a:ext uri="{FF2B5EF4-FFF2-40B4-BE49-F238E27FC236}">
                        <a16:creationId xmlns:a16="http://schemas.microsoft.com/office/drawing/2014/main" id="{F3489D7F-81CF-F99B-DC63-5AFA963ADC32}"/>
                      </a:ext>
                    </a:extLst>
                  </p:cNvPr>
                  <p:cNvSpPr>
                    <a:spLocks noRot="1" noChangeAspect="1" noMove="1" noResize="1" noEditPoints="1" noAdjustHandles="1" noChangeArrowheads="1" noChangeShapeType="1" noTextEdit="1"/>
                  </p:cNvSpPr>
                  <p:nvPr/>
                </p:nvSpPr>
                <p:spPr>
                  <a:xfrm>
                    <a:off x="6605783" y="5022914"/>
                    <a:ext cx="3626117" cy="634020"/>
                  </a:xfrm>
                  <a:prstGeom prst="rect">
                    <a:avLst/>
                  </a:prstGeom>
                  <a:blipFill>
                    <a:blip r:embed="rId8"/>
                    <a:stretch>
                      <a:fillRect/>
                    </a:stretch>
                  </a:blipFill>
                </p:spPr>
                <p:txBody>
                  <a:bodyPr/>
                  <a:lstStyle/>
                  <a:p>
                    <a:r>
                      <a:rPr lang="zh-CN" altLang="en-US">
                        <a:noFill/>
                      </a:rPr>
                      <a:t> </a:t>
                    </a:r>
                  </a:p>
                </p:txBody>
              </p:sp>
            </mc:Fallback>
          </mc:AlternateContent>
          <p:sp>
            <p:nvSpPr>
              <p:cNvPr id="22" name="文本框 38">
                <a:extLst>
                  <a:ext uri="{FF2B5EF4-FFF2-40B4-BE49-F238E27FC236}">
                    <a16:creationId xmlns:a16="http://schemas.microsoft.com/office/drawing/2014/main" id="{3A239AE2-6C2B-0055-F5AD-D6A8E4526866}"/>
                  </a:ext>
                </a:extLst>
              </p:cNvPr>
              <p:cNvSpPr txBox="1"/>
              <p:nvPr/>
            </p:nvSpPr>
            <p:spPr>
              <a:xfrm>
                <a:off x="6570491" y="4644745"/>
                <a:ext cx="3256259" cy="369332"/>
              </a:xfrm>
              <a:prstGeom prst="rect">
                <a:avLst/>
              </a:prstGeom>
              <a:noFill/>
            </p:spPr>
            <p:txBody>
              <a:bodyPr wrap="square" rtlCol="0">
                <a:spAutoFit/>
              </a:bodyPr>
              <a:lstStyle/>
              <a:p>
                <a:r>
                  <a:rPr lang="en-US" altLang="zh-CN" b="1" dirty="0">
                    <a:solidFill>
                      <a:srgbClr val="1F3762"/>
                    </a:solidFill>
                    <a:latin typeface="+mn-ea"/>
                    <a:cs typeface="+mn-ea"/>
                    <a:sym typeface="+mn-lt"/>
                  </a:rPr>
                  <a:t>Net Equity</a:t>
                </a:r>
                <a:r>
                  <a:rPr lang="zh-CN" altLang="en-US" b="1" dirty="0">
                    <a:solidFill>
                      <a:srgbClr val="1F3762"/>
                    </a:solidFill>
                    <a:latin typeface="+mn-ea"/>
                    <a:cs typeface="+mn-ea"/>
                    <a:sym typeface="+mn-lt"/>
                  </a:rPr>
                  <a:t>房屋殘值</a:t>
                </a:r>
              </a:p>
            </p:txBody>
          </p:sp>
        </p:grpSp>
        <p:grpSp>
          <p:nvGrpSpPr>
            <p:cNvPr id="26" name="组合 25">
              <a:extLst>
                <a:ext uri="{FF2B5EF4-FFF2-40B4-BE49-F238E27FC236}">
                  <a16:creationId xmlns:a16="http://schemas.microsoft.com/office/drawing/2014/main" id="{EA40D14E-FE19-4A74-38B9-F2A683D9E740}"/>
                </a:ext>
              </a:extLst>
            </p:cNvPr>
            <p:cNvGrpSpPr/>
            <p:nvPr/>
          </p:nvGrpSpPr>
          <p:grpSpPr>
            <a:xfrm>
              <a:off x="4104853" y="4278195"/>
              <a:ext cx="3262306" cy="988611"/>
              <a:chOff x="6570490" y="3429000"/>
              <a:chExt cx="3262306" cy="988611"/>
            </a:xfrm>
          </p:grpSpPr>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AC819D1D-A0DC-BB9E-D574-065F0824E61F}"/>
                      </a:ext>
                    </a:extLst>
                  </p:cNvPr>
                  <p:cNvSpPr/>
                  <p:nvPr/>
                </p:nvSpPr>
                <p:spPr>
                  <a:xfrm>
                    <a:off x="6570490" y="3783591"/>
                    <a:ext cx="2966073" cy="634020"/>
                  </a:xfrm>
                  <a:prstGeom prst="rect">
                    <a:avLst/>
                  </a:prstGeom>
                </p:spPr>
                <p:txBody>
                  <a:bodyPr wrap="square">
                    <a:spAutoFit/>
                  </a:bodyPr>
                  <a:lstStyle/>
                  <a:p>
                    <a:pPr>
                      <a:lnSpc>
                        <a:spcPct val="160000"/>
                      </a:lnSpc>
                    </a:pPr>
                    <a:r>
                      <a:rPr lang="zh-TW" altLang="en-US" sz="1100" kern="100" dirty="0">
                        <a:effectLst/>
                        <a:latin typeface="+mn-ea"/>
                        <a:cs typeface="Times New Roman" panose="02020603050405020304" pitchFamily="18" charset="0"/>
                      </a:rPr>
                      <a:t>貸款總額超過房價的部分為貸款人的損失</a:t>
                    </a:r>
                    <a:endParaRPr lang="en-US" altLang="zh-CN" sz="1100" kern="100" dirty="0">
                      <a:effectLst/>
                      <a:latin typeface="+mn-ea"/>
                      <a:cs typeface="Times New Roman" panose="02020603050405020304" pitchFamily="18" charset="0"/>
                    </a:endParaRP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100" i="1" kern="100" smtClean="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LL</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r>
                            <m:rPr>
                              <m:sty m:val="p"/>
                            </m:rPr>
                            <a:rPr lang="en-US" altLang="zh-CN" sz="1100" i="0" kern="100" smtClean="0">
                              <a:effectLst/>
                              <a:latin typeface="Cambria Math" panose="02040503050406030204" pitchFamily="18" charset="0"/>
                              <a:cs typeface="Times New Roman" panose="02020603050405020304" pitchFamily="18" charset="0"/>
                            </a:rPr>
                            <m:t>max</m:t>
                          </m:r>
                          <m:r>
                            <a:rPr lang="en-US" altLang="zh-CN" sz="1100" i="1" kern="100" smtClean="0">
                              <a:effectLst/>
                              <a:latin typeface="Cambria Math" panose="02040503050406030204" pitchFamily="18" charset="0"/>
                              <a:cs typeface="Times New Roman" panose="02020603050405020304" pitchFamily="18" charset="0"/>
                            </a:rPr>
                            <m:t> </m:t>
                          </m:r>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LTCA</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m:rPr>
                                  <m:sty m:val="p"/>
                                </m:rPr>
                                <a:rPr lang="en-US" altLang="zh-CN" sz="1100" i="0" kern="100" smtClean="0">
                                  <a:effectLst/>
                                  <a:latin typeface="Cambria Math" panose="02040503050406030204" pitchFamily="18" charset="0"/>
                                  <a:cs typeface="Times New Roman" panose="02020603050405020304" pitchFamily="18" charset="0"/>
                                </a:rPr>
                                <m:t>H</m:t>
                              </m:r>
                            </m:e>
                            <m:sub>
                              <m:r>
                                <m:rPr>
                                  <m:sty m:val="p"/>
                                </m:rPr>
                                <a:rPr lang="en-US" altLang="zh-CN" sz="1100" i="0" kern="100" smtClean="0">
                                  <a:effectLst/>
                                  <a:latin typeface="Cambria Math" panose="02040503050406030204" pitchFamily="18" charset="0"/>
                                  <a:cs typeface="Times New Roman" panose="02020603050405020304" pitchFamily="18" charset="0"/>
                                </a:rPr>
                                <m:t>t</m:t>
                              </m:r>
                            </m:sub>
                          </m:sSub>
                          <m:r>
                            <a:rPr lang="en-US" altLang="zh-CN" sz="1100" i="0" kern="100" smtClean="0">
                              <a:effectLst/>
                              <a:latin typeface="Cambria Math" panose="02040503050406030204" pitchFamily="18" charset="0"/>
                              <a:cs typeface="Times New Roman" panose="02020603050405020304" pitchFamily="18" charset="0"/>
                            </a:rPr>
                            <m:t>,0}</m:t>
                          </m:r>
                        </m:oMath>
                      </m:oMathPara>
                    </a14:m>
                    <a:endParaRPr lang="zh-CN" altLang="zh-CN" sz="1100" kern="100" dirty="0">
                      <a:effectLst/>
                      <a:latin typeface="+mn-ea"/>
                      <a:cs typeface="Times New Roman" panose="02020603050405020304" pitchFamily="18" charset="0"/>
                    </a:endParaRPr>
                  </a:p>
                </p:txBody>
              </p:sp>
            </mc:Choice>
            <mc:Fallback xmlns="">
              <p:sp>
                <p:nvSpPr>
                  <p:cNvPr id="27" name="矩形 26">
                    <a:extLst>
                      <a:ext uri="{FF2B5EF4-FFF2-40B4-BE49-F238E27FC236}">
                        <a16:creationId xmlns:a16="http://schemas.microsoft.com/office/drawing/2014/main" id="{AC819D1D-A0DC-BB9E-D574-065F0824E61F}"/>
                      </a:ext>
                    </a:extLst>
                  </p:cNvPr>
                  <p:cNvSpPr>
                    <a:spLocks noRot="1" noChangeAspect="1" noMove="1" noResize="1" noEditPoints="1" noAdjustHandles="1" noChangeArrowheads="1" noChangeShapeType="1" noTextEdit="1"/>
                  </p:cNvSpPr>
                  <p:nvPr/>
                </p:nvSpPr>
                <p:spPr>
                  <a:xfrm>
                    <a:off x="6570490" y="3783591"/>
                    <a:ext cx="2966073" cy="634020"/>
                  </a:xfrm>
                  <a:prstGeom prst="rect">
                    <a:avLst/>
                  </a:prstGeom>
                  <a:blipFill>
                    <a:blip r:embed="rId9"/>
                    <a:stretch>
                      <a:fillRect/>
                    </a:stretch>
                  </a:blipFill>
                </p:spPr>
                <p:txBody>
                  <a:bodyPr/>
                  <a:lstStyle/>
                  <a:p>
                    <a:r>
                      <a:rPr lang="zh-CN" altLang="en-US">
                        <a:noFill/>
                      </a:rPr>
                      <a:t> </a:t>
                    </a:r>
                  </a:p>
                </p:txBody>
              </p:sp>
            </mc:Fallback>
          </mc:AlternateContent>
          <p:sp>
            <p:nvSpPr>
              <p:cNvPr id="28" name="文本框 38">
                <a:extLst>
                  <a:ext uri="{FF2B5EF4-FFF2-40B4-BE49-F238E27FC236}">
                    <a16:creationId xmlns:a16="http://schemas.microsoft.com/office/drawing/2014/main" id="{02D394F2-30C8-D160-6018-DBDDF771B058}"/>
                  </a:ext>
                </a:extLst>
              </p:cNvPr>
              <p:cNvSpPr txBox="1"/>
              <p:nvPr/>
            </p:nvSpPr>
            <p:spPr>
              <a:xfrm>
                <a:off x="6570490" y="3429000"/>
                <a:ext cx="3262306" cy="369332"/>
              </a:xfrm>
              <a:prstGeom prst="rect">
                <a:avLst/>
              </a:prstGeom>
              <a:noFill/>
            </p:spPr>
            <p:txBody>
              <a:bodyPr wrap="square" rtlCol="0">
                <a:spAutoFit/>
              </a:bodyPr>
              <a:lstStyle/>
              <a:p>
                <a:r>
                  <a:rPr lang="en-US" altLang="zh-CN" b="1" dirty="0">
                    <a:solidFill>
                      <a:srgbClr val="1F3762"/>
                    </a:solidFill>
                    <a:latin typeface="+mn-ea"/>
                    <a:cs typeface="+mn-ea"/>
                    <a:sym typeface="+mn-lt"/>
                  </a:rPr>
                  <a:t>Lender Loss</a:t>
                </a:r>
                <a:r>
                  <a:rPr lang="zh-CN" altLang="en-US" b="1" dirty="0">
                    <a:solidFill>
                      <a:srgbClr val="1F3762"/>
                    </a:solidFill>
                    <a:latin typeface="+mn-ea"/>
                    <a:cs typeface="+mn-ea"/>
                    <a:sym typeface="+mn-lt"/>
                  </a:rPr>
                  <a:t>貸款人損失</a:t>
                </a:r>
              </a:p>
            </p:txBody>
          </p:sp>
        </p:grpSp>
        <p:sp>
          <p:nvSpPr>
            <p:cNvPr id="29" name="矩形 28">
              <a:extLst>
                <a:ext uri="{FF2B5EF4-FFF2-40B4-BE49-F238E27FC236}">
                  <a16:creationId xmlns:a16="http://schemas.microsoft.com/office/drawing/2014/main" id="{98A6EF63-16BB-8F85-BBA7-93BAAC66F8A0}"/>
                </a:ext>
              </a:extLst>
            </p:cNvPr>
            <p:cNvSpPr/>
            <p:nvPr/>
          </p:nvSpPr>
          <p:spPr>
            <a:xfrm>
              <a:off x="4119521" y="4258715"/>
              <a:ext cx="2951405" cy="100809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80FE52D-5960-6694-5C2B-DD3DE9B3907B}"/>
                </a:ext>
              </a:extLst>
            </p:cNvPr>
            <p:cNvSpPr/>
            <p:nvPr/>
          </p:nvSpPr>
          <p:spPr>
            <a:xfrm>
              <a:off x="4119521" y="5526702"/>
              <a:ext cx="2951405" cy="100809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1813C85-5B61-4CAA-8FBE-4A2C0F1D8E04}"/>
                </a:ext>
              </a:extLst>
            </p:cNvPr>
            <p:cNvSpPr/>
            <p:nvPr/>
          </p:nvSpPr>
          <p:spPr>
            <a:xfrm>
              <a:off x="1399618" y="4976393"/>
              <a:ext cx="2034689" cy="738279"/>
            </a:xfrm>
            <a:prstGeom prst="rect">
              <a:avLst/>
            </a:prstGeom>
            <a:ln>
              <a:solidFill>
                <a:srgbClr val="1F3762"/>
              </a:solidFill>
            </a:ln>
          </p:spPr>
          <p:txBody>
            <a:bodyPr wrap="square">
              <a:spAutoFit/>
            </a:bodyPr>
            <a:lstStyle/>
            <a:p>
              <a:pPr>
                <a:lnSpc>
                  <a:spcPct val="160000"/>
                </a:lnSpc>
              </a:pPr>
              <a:r>
                <a:rPr lang="zh-TW" altLang="en-US" sz="1400" kern="100" dirty="0">
                  <a:effectLst/>
                  <a:latin typeface="+mn-ea"/>
                  <a:cs typeface="Times New Roman" panose="02020603050405020304" pitchFamily="18" charset="0"/>
                </a:rPr>
                <a:t>支付比例 </a:t>
              </a:r>
              <a:r>
                <a:rPr lang="en-US" altLang="zh-TW" sz="1400" kern="100" dirty="0">
                  <a:effectLst/>
                  <a:latin typeface="Times New Roman" panose="02020603050405020304" pitchFamily="18" charset="0"/>
                  <a:cs typeface="Times New Roman" panose="02020603050405020304" pitchFamily="18" charset="0"/>
                </a:rPr>
                <a:t>m or LVR</a:t>
              </a:r>
            </a:p>
            <a:p>
              <a:pPr>
                <a:lnSpc>
                  <a:spcPct val="160000"/>
                </a:lnSpc>
              </a:pPr>
              <a:r>
                <a:rPr lang="zh-TW" altLang="en-US" sz="1400" kern="100" dirty="0">
                  <a:effectLst/>
                  <a:latin typeface="+mn-ea"/>
                  <a:cs typeface="Times New Roman" panose="02020603050405020304" pitchFamily="18" charset="0"/>
                </a:rPr>
                <a:t>影響累積貸款金額</a:t>
              </a:r>
              <a:r>
                <a:rPr lang="en-US" altLang="zh-TW" sz="1400" kern="100" dirty="0">
                  <a:effectLst/>
                  <a:latin typeface="+mn-ea"/>
                  <a:cs typeface="Times New Roman" panose="02020603050405020304" pitchFamily="18" charset="0"/>
                </a:rPr>
                <a:t>Lt</a:t>
              </a:r>
            </a:p>
          </p:txBody>
        </p:sp>
        <p:sp>
          <p:nvSpPr>
            <p:cNvPr id="46" name="箭头: 下 45">
              <a:extLst>
                <a:ext uri="{FF2B5EF4-FFF2-40B4-BE49-F238E27FC236}">
                  <a16:creationId xmlns:a16="http://schemas.microsoft.com/office/drawing/2014/main" id="{80BC2294-03E5-F13F-2001-1D45C890642B}"/>
                </a:ext>
              </a:extLst>
            </p:cNvPr>
            <p:cNvSpPr/>
            <p:nvPr/>
          </p:nvSpPr>
          <p:spPr>
            <a:xfrm rot="16200000">
              <a:off x="3619877" y="5210252"/>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下 48">
              <a:extLst>
                <a:ext uri="{FF2B5EF4-FFF2-40B4-BE49-F238E27FC236}">
                  <a16:creationId xmlns:a16="http://schemas.microsoft.com/office/drawing/2014/main" id="{400FA237-4CCD-8BB0-D77B-2114A2FD908A}"/>
                </a:ext>
              </a:extLst>
            </p:cNvPr>
            <p:cNvSpPr/>
            <p:nvPr/>
          </p:nvSpPr>
          <p:spPr>
            <a:xfrm rot="16200000">
              <a:off x="7427001" y="5210252"/>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0002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771B77-AD63-3A5A-02BF-E7CB6CD7BD38}"/>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F578B77E-A3A0-311E-3430-FCCB0820EEBA}"/>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BAD039A0-2987-4A50-7C03-D783922C56C2}"/>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FBD79726-5850-78D2-B36E-44646C04E104}"/>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FB1D9F2F-DD41-0B6E-B97B-99435E70373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EFDADBE-A1B9-D1DF-E763-D8E22A6B57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48A918C-B7C9-BDE5-F4B8-56073EC81A48}"/>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CFF8678-5252-CB83-0075-7170350074F0}"/>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B2995843-2E3D-9589-DD6E-201526CA4CDF}"/>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D4D71B6A-71CF-DE34-6D07-B7AAB322720D}"/>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4811008E-8D1E-B96B-4327-2CA21B73D081}"/>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2A3E8F44-2911-D90C-4F27-26A80F0D14A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09D6F4DD-0670-ABA2-35AF-0D6BDC82E9C6}"/>
              </a:ext>
            </a:extLst>
          </p:cNvPr>
          <p:cNvSpPr txBox="1"/>
          <p:nvPr/>
        </p:nvSpPr>
        <p:spPr>
          <a:xfrm>
            <a:off x="4173360" y="323206"/>
            <a:ext cx="2397129"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--HR</a:t>
            </a:r>
            <a:r>
              <a:rPr lang="zh-CN" altLang="en-US" sz="2800" dirty="0">
                <a:solidFill>
                  <a:srgbClr val="1F3762"/>
                </a:solidFill>
                <a:cs typeface="+mn-ea"/>
                <a:sym typeface="+mn-lt"/>
              </a:rPr>
              <a:t>定價模型</a:t>
            </a:r>
          </a:p>
        </p:txBody>
      </p:sp>
      <p:sp>
        <p:nvSpPr>
          <p:cNvPr id="3" name="矩形 1">
            <a:extLst>
              <a:ext uri="{FF2B5EF4-FFF2-40B4-BE49-F238E27FC236}">
                <a16:creationId xmlns:a16="http://schemas.microsoft.com/office/drawing/2014/main" id="{8224FB2A-9DDE-4CAF-D5D1-B42AB2D52FF9}"/>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70" name="组合 69">
            <a:extLst>
              <a:ext uri="{FF2B5EF4-FFF2-40B4-BE49-F238E27FC236}">
                <a16:creationId xmlns:a16="http://schemas.microsoft.com/office/drawing/2014/main" id="{25C9F1CA-7AF7-EE6D-2F55-9EEE91E6AD85}"/>
              </a:ext>
            </a:extLst>
          </p:cNvPr>
          <p:cNvGrpSpPr/>
          <p:nvPr/>
        </p:nvGrpSpPr>
        <p:grpSpPr>
          <a:xfrm>
            <a:off x="597392" y="1202135"/>
            <a:ext cx="5856162" cy="3038365"/>
            <a:chOff x="495302" y="2276014"/>
            <a:chExt cx="5856162" cy="3038365"/>
          </a:xfrm>
        </p:grpSpPr>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85042955-C9D6-A47E-7411-E2DBD4FBCDBD}"/>
                    </a:ext>
                  </a:extLst>
                </p:cNvPr>
                <p:cNvSpPr/>
                <p:nvPr/>
              </p:nvSpPr>
              <p:spPr>
                <a:xfrm>
                  <a:off x="495302" y="2747843"/>
                  <a:ext cx="5856162" cy="2566536"/>
                </a:xfrm>
                <a:prstGeom prst="rect">
                  <a:avLst/>
                </a:prstGeom>
              </p:spPr>
              <p:txBody>
                <a:bodyPr wrap="square">
                  <a:spAutoFit/>
                </a:bodyPr>
                <a:lstStyle/>
                <a:p>
                  <a:pPr>
                    <a:lnSpc>
                      <a:spcPct val="160000"/>
                    </a:lnSpc>
                  </a:pPr>
                  <a:r>
                    <a:rPr lang="zh-TW" altLang="en-US" sz="1100" dirty="0">
                      <a:solidFill>
                        <a:schemeClr val="bg2">
                          <a:lumMod val="25000"/>
                        </a:schemeClr>
                      </a:solidFill>
                      <a:latin typeface="+mn-ea"/>
                    </a:rPr>
                    <a:t>第</a:t>
                  </a:r>
                  <a:r>
                    <a:rPr lang="en-US" altLang="zh-TW" sz="1100" dirty="0">
                      <a:solidFill>
                        <a:schemeClr val="bg2">
                          <a:lumMod val="25000"/>
                        </a:schemeClr>
                      </a:solidFill>
                      <a:latin typeface="+mn-ea"/>
                    </a:rPr>
                    <a:t>t</a:t>
                  </a:r>
                  <a:r>
                    <a:rPr lang="zh-TW" altLang="en-US" sz="1100" dirty="0">
                      <a:solidFill>
                        <a:schemeClr val="bg2">
                          <a:lumMod val="25000"/>
                        </a:schemeClr>
                      </a:solidFill>
                      <a:latin typeface="+mn-ea"/>
                    </a:rPr>
                    <a:t>期</a:t>
                  </a:r>
                  <a:r>
                    <a:rPr lang="zh-TW" altLang="zh-TW" sz="1100" dirty="0">
                      <a:solidFill>
                        <a:schemeClr val="bg2">
                          <a:lumMod val="25000"/>
                        </a:schemeClr>
                      </a:solidFill>
                      <a:latin typeface="+mn-ea"/>
                      <a:cs typeface="Times New Roman" panose="02020603050405020304" pitchFamily="18" charset="0"/>
                    </a:rPr>
                    <a:t>支付金額折現值</a:t>
                  </a:r>
                  <a14:m>
                    <m:oMath xmlns:m="http://schemas.openxmlformats.org/officeDocument/2006/math">
                      <m:sSub>
                        <m:sSubPr>
                          <m:ctrlPr>
                            <a:rPr lang="zh-TW" altLang="zh-TW" sz="1100" i="1" kern="100">
                              <a:solidFill>
                                <a:schemeClr val="bg2">
                                  <a:lumMod val="25000"/>
                                </a:schemeClr>
                              </a:solidFill>
                              <a:latin typeface="Cambria Math" panose="02040503050406030204" pitchFamily="18" charset="0"/>
                              <a:cs typeface="Times New Roman" panose="02020603050405020304" pitchFamily="18" charset="0"/>
                            </a:rPr>
                          </m:ctrlPr>
                        </m:sSubPr>
                        <m:e>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𝑃𝐴</m:t>
                          </m:r>
                        </m:e>
                        <m:sub>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𝑡</m:t>
                          </m:r>
                        </m:sub>
                      </m:sSub>
                      <m:r>
                        <a:rPr lang="zh-CN" altLang="en-US" sz="1100" b="0" i="1" kern="100">
                          <a:solidFill>
                            <a:schemeClr val="bg2">
                              <a:lumMod val="25000"/>
                            </a:schemeClr>
                          </a:solidFill>
                          <a:latin typeface="Cambria Math" panose="02040503050406030204" pitchFamily="18" charset="0"/>
                          <a:cs typeface="Times New Roman" panose="02020603050405020304" pitchFamily="18" charset="0"/>
                        </a:rPr>
                        <m:t>（年金型）</m:t>
                      </m:r>
                    </m:oMath>
                  </a14:m>
                  <a:r>
                    <a:rPr lang="en-US" altLang="zh-TW" sz="1100" kern="100" dirty="0">
                      <a:solidFill>
                        <a:schemeClr val="bg2">
                          <a:lumMod val="25000"/>
                        </a:schemeClr>
                      </a:solidFill>
                      <a:latin typeface="+mn-ea"/>
                      <a:cs typeface="Times New Roman" panose="02020603050405020304" pitchFamily="18" charset="0"/>
                    </a:rPr>
                    <a:t> </a:t>
                  </a:r>
                  <a14:m>
                    <m:oMath xmlns:m="http://schemas.openxmlformats.org/officeDocument/2006/math">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m:t>
                      </m:r>
                    </m:oMath>
                  </a14:m>
                  <a:r>
                    <a:rPr lang="zh-TW" altLang="en-US" sz="1100" dirty="0">
                      <a:solidFill>
                        <a:schemeClr val="bg2">
                          <a:lumMod val="25000"/>
                        </a:schemeClr>
                      </a:solidFill>
                      <a:latin typeface="+mn-ea"/>
                    </a:rPr>
                    <a:t>第</a:t>
                  </a:r>
                  <a:r>
                    <a:rPr lang="en-US" altLang="zh-TW" sz="1100" dirty="0">
                      <a:solidFill>
                        <a:schemeClr val="bg2">
                          <a:lumMod val="25000"/>
                        </a:schemeClr>
                      </a:solidFill>
                      <a:latin typeface="+mn-ea"/>
                    </a:rPr>
                    <a:t>t</a:t>
                  </a:r>
                  <a:r>
                    <a:rPr lang="zh-TW" altLang="en-US" sz="1100" dirty="0">
                      <a:solidFill>
                        <a:schemeClr val="bg2">
                          <a:lumMod val="25000"/>
                        </a:schemeClr>
                      </a:solidFill>
                      <a:latin typeface="+mn-ea"/>
                    </a:rPr>
                    <a:t>期年金</a:t>
                  </a:r>
                  <a14:m>
                    <m:oMath xmlns:m="http://schemas.openxmlformats.org/officeDocument/2006/math">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m:t>
                      </m:r>
                    </m:oMath>
                  </a14:m>
                  <a:r>
                    <a:rPr lang="zh-TW" altLang="zh-TW" sz="1100" dirty="0">
                      <a:solidFill>
                        <a:schemeClr val="bg2">
                          <a:lumMod val="25000"/>
                        </a:schemeClr>
                      </a:solidFill>
                      <a:latin typeface="+mn-ea"/>
                    </a:rPr>
                    <a:t>未來</a:t>
                  </a:r>
                  <a:r>
                    <a:rPr lang="zh-TW" altLang="zh-TW" sz="1100" dirty="0">
                      <a:solidFill>
                        <a:schemeClr val="bg2">
                          <a:lumMod val="25000"/>
                        </a:schemeClr>
                      </a:solidFill>
                      <a:latin typeface="+mn-ea"/>
                      <a:cs typeface="Times New Roman" panose="02020603050405020304" pitchFamily="18" charset="0"/>
                    </a:rPr>
                    <a:t>支付金額折現值</a:t>
                  </a:r>
                  <a14:m>
                    <m:oMath xmlns:m="http://schemas.openxmlformats.org/officeDocument/2006/math">
                      <m:sSub>
                        <m:sSubPr>
                          <m:ctrlPr>
                            <a:rPr lang="zh-TW" altLang="zh-TW" sz="1100" i="1" kern="100">
                              <a:solidFill>
                                <a:schemeClr val="bg2">
                                  <a:lumMod val="25000"/>
                                </a:schemeClr>
                              </a:solidFill>
                              <a:latin typeface="Cambria Math" panose="02040503050406030204" pitchFamily="18" charset="0"/>
                              <a:cs typeface="Times New Roman" panose="02020603050405020304" pitchFamily="18" charset="0"/>
                            </a:rPr>
                          </m:ctrlPr>
                        </m:sSubPr>
                        <m:e>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𝑃𝐴</m:t>
                          </m:r>
                        </m:e>
                        <m:sub>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𝑡</m:t>
                          </m:r>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−1</m:t>
                          </m:r>
                        </m:sub>
                      </m:sSub>
                    </m:oMath>
                  </a14:m>
                  <a:r>
                    <a:rPr lang="en-US" altLang="zh-TW" sz="1100" kern="100" dirty="0">
                      <a:solidFill>
                        <a:schemeClr val="bg2">
                          <a:lumMod val="25000"/>
                        </a:schemeClr>
                      </a:solidFill>
                      <a:latin typeface="+mn-ea"/>
                      <a:cs typeface="Times New Roman" panose="02020603050405020304" pitchFamily="18" charset="0"/>
                    </a:rPr>
                    <a:t> </a:t>
                  </a:r>
                </a:p>
                <a:p>
                  <a:pPr>
                    <a:lnSpc>
                      <a:spcPct val="160000"/>
                    </a:lnSpc>
                  </a:pPr>
                  <a14:m>
                    <m:oMathPara xmlns:m="http://schemas.openxmlformats.org/officeDocument/2006/math">
                      <m:oMathParaPr>
                        <m:jc m:val="centerGroup"/>
                      </m:oMathParaPr>
                      <m:oMath xmlns:m="http://schemas.openxmlformats.org/officeDocument/2006/math">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b="0" i="1" kern="100">
                                <a:latin typeface="Cambria Math" panose="02040503050406030204" pitchFamily="18" charset="0"/>
                                <a:cs typeface="Times New Roman" panose="02020603050405020304" pitchFamily="18" charset="0"/>
                              </a:rPr>
                              <m:t>𝑃𝐴</m:t>
                            </m:r>
                          </m:e>
                          <m:sub>
                            <m:r>
                              <a:rPr lang="en-US" altLang="zh-TW" sz="1200" b="0" i="1" kern="100">
                                <a:latin typeface="Cambria Math" panose="02040503050406030204" pitchFamily="18" charset="0"/>
                                <a:cs typeface="Times New Roman" panose="02020603050405020304" pitchFamily="18" charset="0"/>
                              </a:rPr>
                              <m:t>𝑡</m:t>
                            </m:r>
                            <m:r>
                              <a:rPr lang="en-US" altLang="zh-TW" sz="1200" b="0" i="1" kern="100">
                                <a:latin typeface="Cambria Math" panose="02040503050406030204" pitchFamily="18" charset="0"/>
                                <a:cs typeface="Times New Roman" panose="02020603050405020304" pitchFamily="18" charset="0"/>
                              </a:rPr>
                              <m:t>,</m:t>
                            </m:r>
                            <m:r>
                              <a:rPr lang="en-US" altLang="zh-TW" sz="1200" b="0" i="1" kern="100">
                                <a:latin typeface="Cambria Math" panose="02040503050406030204" pitchFamily="18" charset="0"/>
                                <a:cs typeface="Times New Roman" panose="02020603050405020304" pitchFamily="18" charset="0"/>
                              </a:rPr>
                              <m:t>𝑛</m:t>
                            </m:r>
                          </m:sub>
                        </m:sSub>
                        <m:r>
                          <a:rPr lang="en-US" altLang="zh-TW" sz="1200" b="0" i="1" kern="100">
                            <a:latin typeface="Cambria Math" panose="02040503050406030204" pitchFamily="18" charset="0"/>
                            <a:cs typeface="Times New Roman" panose="02020603050405020304" pitchFamily="18" charset="0"/>
                          </a:rPr>
                          <m:t>=</m:t>
                        </m:r>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b="0" i="1" kern="100">
                                <a:latin typeface="Cambria Math" panose="02040503050406030204" pitchFamily="18" charset="0"/>
                                <a:cs typeface="Times New Roman" panose="02020603050405020304" pitchFamily="18" charset="0"/>
                              </a:rPr>
                              <m:t>𝐻</m:t>
                            </m:r>
                          </m:e>
                          <m:sub>
                            <m:r>
                              <a:rPr lang="en-US" altLang="zh-TW" sz="1200" b="0" i="1" kern="100">
                                <a:latin typeface="Cambria Math" panose="02040503050406030204" pitchFamily="18" charset="0"/>
                                <a:cs typeface="Times New Roman" panose="02020603050405020304" pitchFamily="18" charset="0"/>
                              </a:rPr>
                              <m:t>0</m:t>
                            </m:r>
                          </m:sub>
                        </m:sSub>
                        <m:r>
                          <a:rPr lang="en-US" altLang="zh-TW" sz="1200" b="0" i="1" kern="100">
                            <a:latin typeface="Cambria Math" panose="02040503050406030204" pitchFamily="18" charset="0"/>
                            <a:cs typeface="Times New Roman" panose="02020603050405020304" pitchFamily="18" charset="0"/>
                          </a:rPr>
                          <m:t>∙</m:t>
                        </m:r>
                        <m:sSub>
                          <m:sSubPr>
                            <m:ctrlPr>
                              <a:rPr lang="zh-TW" altLang="zh-TW" sz="1200" i="1" kern="100">
                                <a:latin typeface="Cambria Math" panose="02040503050406030204" pitchFamily="18" charset="0"/>
                                <a:cs typeface="Times New Roman" panose="02020603050405020304" pitchFamily="18" charset="0"/>
                              </a:rPr>
                            </m:ctrlPr>
                          </m:sSubPr>
                          <m:e>
                            <m:r>
                              <a:rPr lang="en-US" altLang="zh-TW" sz="1200" b="0" i="1" kern="100">
                                <a:latin typeface="Cambria Math" panose="02040503050406030204" pitchFamily="18" charset="0"/>
                                <a:cs typeface="Times New Roman" panose="02020603050405020304" pitchFamily="18" charset="0"/>
                              </a:rPr>
                              <m:t>𝑏</m:t>
                            </m:r>
                          </m:e>
                          <m:sub>
                            <m:r>
                              <a:rPr lang="en-US" altLang="zh-TW" sz="1200" b="0" i="1" kern="100">
                                <a:latin typeface="Cambria Math" panose="02040503050406030204" pitchFamily="18" charset="0"/>
                                <a:cs typeface="Times New Roman" panose="02020603050405020304" pitchFamily="18" charset="0"/>
                              </a:rPr>
                              <m:t>𝑎</m:t>
                            </m:r>
                          </m:sub>
                        </m:sSub>
                        <m:r>
                          <a:rPr lang="en-US" altLang="zh-TW" sz="1200" b="0" i="1" kern="100">
                            <a:latin typeface="Cambria Math" panose="02040503050406030204" pitchFamily="18" charset="0"/>
                            <a:cs typeface="Times New Roman" panose="02020603050405020304" pitchFamily="18" charset="0"/>
                          </a:rPr>
                          <m:t>∙∆</m:t>
                        </m:r>
                        <m:r>
                          <a:rPr lang="en-US" altLang="zh-TW" sz="1200" b="0" i="1" kern="100">
                            <a:latin typeface="Cambria Math" panose="02040503050406030204" pitchFamily="18" charset="0"/>
                            <a:cs typeface="Times New Roman" panose="02020603050405020304" pitchFamily="18" charset="0"/>
                          </a:rPr>
                          <m:t>𝑡</m:t>
                        </m:r>
                        <m:r>
                          <a:rPr lang="en-US" altLang="zh-CN" sz="1200" i="1">
                            <a:latin typeface="Cambria Math" panose="02040503050406030204" pitchFamily="18" charset="0"/>
                          </a:rPr>
                          <m:t>+</m:t>
                        </m:r>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𝑃</m:t>
                            </m:r>
                          </m:e>
                          <m:sub>
                            <m:r>
                              <a:rPr lang="zh-TW" altLang="zh-CN" sz="1200" i="1">
                                <a:latin typeface="Cambria Math" panose="02040503050406030204" pitchFamily="18" charset="0"/>
                              </a:rPr>
                              <m:t>有</m:t>
                            </m:r>
                            <m:r>
                              <a:rPr lang="en-US" altLang="zh-CN" sz="1200" i="1">
                                <a:latin typeface="Cambria Math" panose="02040503050406030204" pitchFamily="18" charset="0"/>
                              </a:rPr>
                              <m:t>,</m:t>
                            </m:r>
                            <m:r>
                              <a:rPr lang="zh-TW" altLang="zh-CN" sz="1200" i="1">
                                <a:latin typeface="Cambria Math" panose="02040503050406030204" pitchFamily="18" charset="0"/>
                              </a:rPr>
                              <m:t>有</m:t>
                            </m:r>
                            <m:r>
                              <a:rPr lang="en-US" altLang="zh-CN" sz="1200" i="1">
                                <a:latin typeface="Cambria Math" panose="02040503050406030204" pitchFamily="18" charset="0"/>
                              </a:rPr>
                              <m:t>,</m:t>
                            </m:r>
                            <m:r>
                              <a:rPr lang="en-US" altLang="zh-CN" sz="1200" i="1">
                                <a:latin typeface="Cambria Math" panose="02040503050406030204" pitchFamily="18" charset="0"/>
                              </a:rPr>
                              <m:t>𝑡</m:t>
                            </m:r>
                          </m:sub>
                          <m:sup/>
                        </m:sSubSup>
                        <m:sSup>
                          <m:sSupPr>
                            <m:ctrlPr>
                              <a:rPr lang="zh-CN"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𝑟</m:t>
                                </m:r>
                              </m:e>
                              <m:sub>
                                <m:r>
                                  <a:rPr lang="en-US" altLang="zh-CN" sz="1200" i="1">
                                    <a:latin typeface="Cambria Math" panose="02040503050406030204" pitchFamily="18" charset="0"/>
                                  </a:rPr>
                                  <m:t>𝑡</m:t>
                                </m:r>
                                <m:r>
                                  <a:rPr lang="en-US" altLang="zh-CN" sz="1200" i="1">
                                    <a:latin typeface="Cambria Math" panose="02040503050406030204" pitchFamily="18" charset="0"/>
                                  </a:rPr>
                                  <m:t>,</m:t>
                                </m:r>
                                <m:r>
                                  <a:rPr lang="en-US" altLang="zh-CN" sz="1200" i="1">
                                    <a:latin typeface="Cambria Math" panose="02040503050406030204" pitchFamily="18" charset="0"/>
                                  </a:rPr>
                                  <m:t>𝑛</m:t>
                                </m:r>
                              </m:sub>
                            </m:sSub>
                            <m:r>
                              <a:rPr lang="en-US" altLang="zh-CN" sz="1200" i="1">
                                <a:latin typeface="Cambria Math" panose="02040503050406030204" pitchFamily="18" charset="0"/>
                              </a:rPr>
                              <m:t>∆</m:t>
                            </m:r>
                            <m:r>
                              <a:rPr lang="en-US" altLang="zh-CN" sz="1200" i="1">
                                <a:latin typeface="Cambria Math" panose="02040503050406030204" pitchFamily="18" charset="0"/>
                              </a:rPr>
                              <m:t>𝑡</m:t>
                            </m:r>
                          </m:sup>
                        </m:sSup>
                        <m:d>
                          <m:dPr>
                            <m:begChr m:val="["/>
                            <m:endChr m:val="]"/>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𝑢</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r>
                                  <a:rPr lang="en-US" altLang="zh-CN" sz="1200" i="1">
                                    <a:latin typeface="Cambria Math" panose="02040503050406030204" pitchFamily="18" charset="0"/>
                                  </a:rPr>
                                  <m:t>𝑃𝐴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𝑚</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𝑑</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r>
                                  <a:rPr lang="en-US" altLang="zh-CN" sz="1200" i="1">
                                    <a:latin typeface="Cambria Math" panose="02040503050406030204" pitchFamily="18" charset="0"/>
                                  </a:rPr>
                                  <m:t>𝑃𝐴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sub>
                            </m:sSub>
                          </m:e>
                        </m:d>
                      </m:oMath>
                    </m:oMathPara>
                  </a14:m>
                  <a:endParaRPr lang="en-US" altLang="zh-TW" sz="1100" kern="100" dirty="0">
                    <a:solidFill>
                      <a:schemeClr val="bg2">
                        <a:lumMod val="25000"/>
                      </a:schemeClr>
                    </a:solidFill>
                    <a:latin typeface="+mn-ea"/>
                    <a:cs typeface="Times New Roman" panose="02020603050405020304" pitchFamily="18" charset="0"/>
                  </a:endParaRPr>
                </a:p>
                <a:p>
                  <a:pPr>
                    <a:lnSpc>
                      <a:spcPct val="160000"/>
                    </a:lnSpc>
                  </a:pPr>
                  <a14:m>
                    <m:oMath xmlns:m="http://schemas.openxmlformats.org/officeDocument/2006/math">
                      <m:sSub>
                        <m:sSubPr>
                          <m:ctrlPr>
                            <a:rPr lang="zh-CN" altLang="zh-CN" sz="1100" i="1" kern="100" smtClean="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𝑏</m:t>
                          </m:r>
                        </m:e>
                        <m:sub>
                          <m:r>
                            <a:rPr lang="en-US" altLang="zh-CN" sz="1100" i="1" kern="100">
                              <a:effectLst/>
                              <a:latin typeface="Cambria Math" panose="02040503050406030204" pitchFamily="18" charset="0"/>
                              <a:cs typeface="Times New Roman" panose="02020603050405020304" pitchFamily="18" charset="0"/>
                            </a:rPr>
                            <m:t>𝑎</m:t>
                          </m:r>
                        </m:sub>
                      </m:sSub>
                    </m:oMath>
                  </a14:m>
                  <a:r>
                    <a:rPr lang="zh-TW" altLang="zh-CN" sz="1100" kern="100" dirty="0">
                      <a:effectLst/>
                      <a:latin typeface="+mn-ea"/>
                      <a:cs typeface="Times New Roman" panose="02020603050405020304" pitchFamily="18" charset="0"/>
                    </a:rPr>
                    <a:t>：年金支付比例，</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𝐻</m:t>
                          </m:r>
                        </m:e>
                        <m:sub>
                          <m:r>
                            <a:rPr lang="en-US" altLang="zh-CN" sz="1100" i="1" kern="100">
                              <a:effectLst/>
                              <a:latin typeface="Cambria Math" panose="02040503050406030204" pitchFamily="18" charset="0"/>
                              <a:cs typeface="Times New Roman" panose="02020603050405020304" pitchFamily="18" charset="0"/>
                            </a:rPr>
                            <m:t>0</m:t>
                          </m:r>
                        </m:sub>
                      </m:sSub>
                      <m:r>
                        <a:rPr lang="en-US" altLang="zh-CN" sz="1100" i="1" kern="10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𝑏</m:t>
                          </m:r>
                        </m:e>
                        <m:sub>
                          <m:r>
                            <a:rPr lang="en-US" altLang="zh-CN" sz="1100" i="1" kern="100">
                              <a:effectLst/>
                              <a:latin typeface="Cambria Math" panose="02040503050406030204" pitchFamily="18" charset="0"/>
                              <a:cs typeface="Times New Roman" panose="02020603050405020304" pitchFamily="18" charset="0"/>
                            </a:rPr>
                            <m:t>𝑎</m:t>
                          </m:r>
                        </m:sub>
                      </m:sSub>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𝑡</m:t>
                      </m:r>
                    </m:oMath>
                  </a14:m>
                  <a:r>
                    <a:rPr lang="en-US" altLang="zh-CN" sz="1100" kern="100" dirty="0">
                      <a:effectLst/>
                      <a:latin typeface="+mn-ea"/>
                      <a:cs typeface="Times New Roman" panose="02020603050405020304" pitchFamily="18" charset="0"/>
                    </a:rPr>
                    <a:t> </a:t>
                  </a:r>
                  <a:r>
                    <a:rPr lang="zh-TW" altLang="zh-CN" sz="1100" kern="100" dirty="0">
                      <a:effectLst/>
                      <a:latin typeface="+mn-ea"/>
                      <a:cs typeface="Times New Roman" panose="02020603050405020304" pitchFamily="18" charset="0"/>
                    </a:rPr>
                    <a:t>為每期年金</a:t>
                  </a:r>
                  <a:endParaRPr lang="en-US" altLang="zh-TW" sz="1100" kern="100" dirty="0">
                    <a:solidFill>
                      <a:schemeClr val="bg2">
                        <a:lumMod val="25000"/>
                      </a:schemeClr>
                    </a:solidFill>
                    <a:latin typeface="+mn-ea"/>
                    <a:cs typeface="Times New Roman" panose="02020603050405020304" pitchFamily="18" charset="0"/>
                  </a:endParaRPr>
                </a:p>
                <a:p>
                  <a:pPr marL="0" indent="0">
                    <a:lnSpc>
                      <a:spcPct val="160000"/>
                    </a:lnSpc>
                    <a:buNone/>
                  </a:pPr>
                  <a:endParaRPr lang="en-US" altLang="zh-TW" sz="400" kern="100" dirty="0">
                    <a:solidFill>
                      <a:schemeClr val="bg2">
                        <a:lumMod val="25000"/>
                      </a:schemeClr>
                    </a:solidFill>
                    <a:latin typeface="+mn-ea"/>
                    <a:cs typeface="Times New Roman" panose="02020603050405020304" pitchFamily="18" charset="0"/>
                  </a:endParaRPr>
                </a:p>
                <a:p>
                  <a:pPr>
                    <a:lnSpc>
                      <a:spcPct val="160000"/>
                    </a:lnSpc>
                  </a:pPr>
                  <a:r>
                    <a:rPr lang="zh-TW" altLang="en-US" sz="1100" kern="100" dirty="0">
                      <a:solidFill>
                        <a:schemeClr val="bg2">
                          <a:lumMod val="25000"/>
                        </a:schemeClr>
                      </a:solidFill>
                      <a:latin typeface="+mn-ea"/>
                      <a:cs typeface="Times New Roman" panose="02020603050405020304" pitchFamily="18" charset="0"/>
                    </a:rPr>
                    <a:t>一次性給付                                                         </a:t>
                  </a:r>
                  <a14:m>
                    <m:oMath xmlns:m="http://schemas.openxmlformats.org/officeDocument/2006/math">
                      <m:sSub>
                        <m:sSubPr>
                          <m:ctrlPr>
                            <a:rPr lang="zh-TW" altLang="zh-TW" sz="1200" i="1" kern="100" smtClean="0">
                              <a:solidFill>
                                <a:schemeClr val="bg2">
                                  <a:lumMod val="25000"/>
                                </a:schemeClr>
                              </a:solidFill>
                              <a:effectLst/>
                              <a:latin typeface="Cambria Math" panose="02040503050406030204" pitchFamily="18" charset="0"/>
                              <a:cs typeface="Times New Roman" panose="02020603050405020304" pitchFamily="18" charset="0"/>
                            </a:rPr>
                          </m:ctrlPr>
                        </m:sSubPr>
                        <m:e>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𝑃𝐴</m:t>
                          </m:r>
                        </m:e>
                        <m:sub>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0</m:t>
                          </m:r>
                        </m:sub>
                      </m:sSub>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m:t>
                      </m:r>
                      <m:sSub>
                        <m:sSubPr>
                          <m:ctrlPr>
                            <a:rPr lang="zh-TW" altLang="zh-TW" sz="1200" i="1" kern="100">
                              <a:solidFill>
                                <a:schemeClr val="bg2">
                                  <a:lumMod val="25000"/>
                                </a:schemeClr>
                              </a:solidFill>
                              <a:effectLst/>
                              <a:latin typeface="Cambria Math" panose="02040503050406030204" pitchFamily="18" charset="0"/>
                              <a:cs typeface="Times New Roman" panose="02020603050405020304" pitchFamily="18" charset="0"/>
                            </a:rPr>
                          </m:ctrlPr>
                        </m:sSubPr>
                        <m:e>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𝐻</m:t>
                          </m:r>
                        </m:e>
                        <m:sub>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0</m:t>
                          </m:r>
                        </m:sub>
                      </m:sSub>
                      <m:r>
                        <a:rPr lang="en-US" altLang="zh-TW" sz="1200" b="0" i="1" kern="100">
                          <a:solidFill>
                            <a:schemeClr val="bg2">
                              <a:lumMod val="25000"/>
                            </a:schemeClr>
                          </a:solidFill>
                          <a:effectLst/>
                          <a:latin typeface="Cambria Math" panose="02040503050406030204" pitchFamily="18" charset="0"/>
                          <a:cs typeface="Times New Roman" panose="02020603050405020304" pitchFamily="18" charset="0"/>
                        </a:rPr>
                        <m:t>∙</m:t>
                      </m:r>
                      <m:r>
                        <a:rPr lang="en-US" altLang="zh-TW" sz="1200" i="1" kern="100" smtClean="0">
                          <a:solidFill>
                            <a:schemeClr val="bg2">
                              <a:lumMod val="25000"/>
                            </a:schemeClr>
                          </a:solidFill>
                          <a:effectLst/>
                          <a:latin typeface="Cambria Math" panose="02040503050406030204" pitchFamily="18" charset="0"/>
                          <a:cs typeface="Times New Roman" panose="02020603050405020304" pitchFamily="18" charset="0"/>
                        </a:rPr>
                        <m:t>𝑃</m:t>
                      </m:r>
                      <m:r>
                        <a:rPr lang="en-US" altLang="zh-TW" sz="1200" b="0" i="1" kern="100" smtClean="0">
                          <a:solidFill>
                            <a:schemeClr val="bg2">
                              <a:lumMod val="25000"/>
                            </a:schemeClr>
                          </a:solidFill>
                          <a:effectLst/>
                          <a:latin typeface="Cambria Math" panose="02040503050406030204" pitchFamily="18" charset="0"/>
                          <a:cs typeface="Times New Roman" panose="02020603050405020304" pitchFamily="18" charset="0"/>
                        </a:rPr>
                        <m:t>𝑉𝑅</m:t>
                      </m:r>
                    </m:oMath>
                  </a14:m>
                  <a:endParaRPr lang="en-US" altLang="zh-TW" sz="1100" kern="100" dirty="0">
                    <a:solidFill>
                      <a:schemeClr val="bg2">
                        <a:lumMod val="25000"/>
                      </a:schemeClr>
                    </a:solidFill>
                    <a:latin typeface="+mn-ea"/>
                    <a:cs typeface="Times New Roman" panose="02020603050405020304" pitchFamily="18" charset="0"/>
                  </a:endParaRPr>
                </a:p>
                <a:p>
                  <a:pPr marL="0" indent="0">
                    <a:lnSpc>
                      <a:spcPct val="160000"/>
                    </a:lnSpc>
                    <a:buNone/>
                  </a:pPr>
                  <a:r>
                    <a:rPr lang="zh-TW" altLang="en-US" sz="1100" kern="100" dirty="0">
                      <a:solidFill>
                        <a:schemeClr val="bg2">
                          <a:lumMod val="25000"/>
                        </a:schemeClr>
                      </a:solidFill>
                      <a:latin typeface="+mn-ea"/>
                      <a:cs typeface="Times New Roman" panose="02020603050405020304" pitchFamily="18" charset="0"/>
                    </a:rPr>
                    <a:t>由 </a:t>
                  </a:r>
                  <a14:m>
                    <m:oMath xmlns:m="http://schemas.openxmlformats.org/officeDocument/2006/math">
                      <m:r>
                        <a:rPr lang="zh-TW" altLang="en-US" sz="1100" b="0" i="1" kern="100" dirty="0" smtClean="0">
                          <a:solidFill>
                            <a:schemeClr val="bg2">
                              <a:lumMod val="25000"/>
                            </a:schemeClr>
                          </a:solidFill>
                          <a:effectLst/>
                          <a:latin typeface="Cambria Math" panose="02040503050406030204" pitchFamily="18" charset="0"/>
                          <a:cs typeface="Times New Roman" panose="02020603050405020304" pitchFamily="18" charset="0"/>
                        </a:rPr>
                        <m:t> </m:t>
                      </m:r>
                      <m:sSub>
                        <m:sSubPr>
                          <m:ctrlPr>
                            <a:rPr lang="zh-TW" altLang="zh-TW" sz="1100" i="1" kern="100" smtClean="0">
                              <a:solidFill>
                                <a:schemeClr val="bg2">
                                  <a:lumMod val="25000"/>
                                </a:schemeClr>
                              </a:solidFill>
                              <a:effectLst/>
                              <a:latin typeface="Cambria Math" panose="02040503050406030204" pitchFamily="18" charset="0"/>
                              <a:cs typeface="Times New Roman" panose="02020603050405020304" pitchFamily="18" charset="0"/>
                            </a:rPr>
                          </m:ctrlPr>
                        </m:sSubPr>
                        <m:e>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𝐻</m:t>
                          </m:r>
                        </m:e>
                        <m:sub>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𝑜</m:t>
                          </m:r>
                        </m:sub>
                      </m:sSub>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m:t>
                      </m:r>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𝐴𝑅</m:t>
                      </m:r>
                      <m:r>
                        <a:rPr lang="en-US" altLang="zh-TW" sz="1100" b="0" i="1" kern="100" smtClean="0">
                          <a:solidFill>
                            <a:schemeClr val="bg2">
                              <a:lumMod val="25000"/>
                            </a:schemeClr>
                          </a:solidFill>
                          <a:effectLst/>
                          <a:latin typeface="Cambria Math" panose="02040503050406030204" pitchFamily="18" charset="0"/>
                          <a:cs typeface="Times New Roman" panose="02020603050405020304" pitchFamily="18" charset="0"/>
                        </a:rPr>
                        <m:t>−</m:t>
                      </m:r>
                      <m:sSub>
                        <m:sSubPr>
                          <m:ctrlPr>
                            <a:rPr lang="zh-TW" altLang="zh-TW" sz="1100" i="1" kern="100">
                              <a:solidFill>
                                <a:schemeClr val="bg2">
                                  <a:lumMod val="25000"/>
                                </a:schemeClr>
                              </a:solidFill>
                              <a:latin typeface="Cambria Math" panose="02040503050406030204" pitchFamily="18" charset="0"/>
                              <a:cs typeface="Times New Roman" panose="02020603050405020304" pitchFamily="18" charset="0"/>
                            </a:rPr>
                          </m:ctrlPr>
                        </m:sSubPr>
                        <m:e>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𝑅𝐴</m:t>
                          </m:r>
                        </m:e>
                        <m:sub>
                          <m:r>
                            <a:rPr lang="en-US" altLang="zh-TW" sz="1100" b="0" i="1" kern="100">
                              <a:solidFill>
                                <a:schemeClr val="bg2">
                                  <a:lumMod val="25000"/>
                                </a:schemeClr>
                              </a:solidFill>
                              <a:latin typeface="Cambria Math" panose="02040503050406030204" pitchFamily="18" charset="0"/>
                              <a:cs typeface="Times New Roman" panose="02020603050405020304" pitchFamily="18" charset="0"/>
                            </a:rPr>
                            <m:t>0</m:t>
                          </m:r>
                        </m:sub>
                      </m:sSub>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m:t>
                      </m:r>
                      <m:sSub>
                        <m:sSubPr>
                          <m:ctrlPr>
                            <a:rPr lang="zh-TW" altLang="zh-TW" sz="1100" i="1" kern="100">
                              <a:solidFill>
                                <a:schemeClr val="bg2">
                                  <a:lumMod val="25000"/>
                                </a:schemeClr>
                              </a:solidFill>
                              <a:effectLst/>
                              <a:latin typeface="Cambria Math" panose="02040503050406030204" pitchFamily="18" charset="0"/>
                              <a:cs typeface="Times New Roman" panose="02020603050405020304" pitchFamily="18" charset="0"/>
                            </a:rPr>
                          </m:ctrlPr>
                        </m:sSubPr>
                        <m:e>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𝑃𝐴</m:t>
                          </m:r>
                        </m:e>
                        <m:sub>
                          <m:r>
                            <a:rPr lang="en-US" altLang="zh-TW" sz="1100" b="0" i="1" kern="100">
                              <a:solidFill>
                                <a:schemeClr val="bg2">
                                  <a:lumMod val="25000"/>
                                </a:schemeClr>
                              </a:solidFill>
                              <a:effectLst/>
                              <a:latin typeface="Cambria Math" panose="02040503050406030204" pitchFamily="18" charset="0"/>
                              <a:cs typeface="Times New Roman" panose="02020603050405020304" pitchFamily="18" charset="0"/>
                            </a:rPr>
                            <m:t>0</m:t>
                          </m:r>
                        </m:sub>
                      </m:sSub>
                    </m:oMath>
                  </a14:m>
                  <a:r>
                    <a:rPr lang="zh-TW" altLang="en-US" sz="1100" kern="100" dirty="0">
                      <a:solidFill>
                        <a:schemeClr val="bg2">
                          <a:lumMod val="25000"/>
                        </a:schemeClr>
                      </a:solidFill>
                      <a:latin typeface="+mn-ea"/>
                      <a:cs typeface="Times New Roman" panose="02020603050405020304" pitchFamily="18" charset="0"/>
                    </a:rPr>
                    <a:t> </a:t>
                  </a:r>
                  <a:r>
                    <a:rPr lang="zh-CN" altLang="en-US" sz="1100" kern="100" dirty="0">
                      <a:solidFill>
                        <a:schemeClr val="bg2">
                          <a:lumMod val="25000"/>
                        </a:schemeClr>
                      </a:solidFill>
                      <a:latin typeface="+mn-ea"/>
                      <a:cs typeface="Times New Roman" panose="02020603050405020304" pitchFamily="18" charset="0"/>
                    </a:rPr>
                    <a:t>推導可得</a:t>
                  </a:r>
                  <a:r>
                    <a:rPr lang="en-US" altLang="zh-CN" sz="1100" kern="100" dirty="0">
                      <a:solidFill>
                        <a:schemeClr val="bg2">
                          <a:lumMod val="25000"/>
                        </a:schemeClr>
                      </a:solidFill>
                      <a:latin typeface="+mn-ea"/>
                      <a:cs typeface="Times New Roman" panose="02020603050405020304" pitchFamily="18" charset="0"/>
                    </a:rPr>
                    <a:t>    </a:t>
                  </a:r>
                  <a14:m>
                    <m:oMath xmlns:m="http://schemas.openxmlformats.org/officeDocument/2006/math">
                      <m:r>
                        <a:rPr lang="en-US" altLang="zh-CN" sz="1100" b="0" i="0" kern="100" smtClean="0">
                          <a:effectLst/>
                          <a:latin typeface="Cambria Math" panose="02040503050406030204" pitchFamily="18" charset="0"/>
                          <a:cs typeface="Times New Roman" panose="02020603050405020304" pitchFamily="18" charset="0"/>
                        </a:rPr>
                        <m:t>              </m:t>
                      </m:r>
                    </m:oMath>
                  </a14:m>
                  <a:endParaRPr lang="en-US" altLang="zh-CN" sz="1100" b="0" i="0" kern="100" dirty="0">
                    <a:effectLst/>
                    <a:latin typeface="Cambria Math" panose="02040503050406030204" pitchFamily="18" charset="0"/>
                    <a:cs typeface="Times New Roman" panose="02020603050405020304" pitchFamily="18" charset="0"/>
                  </a:endParaRPr>
                </a:p>
                <a:p>
                  <a:pPr marL="0" indent="0">
                    <a:lnSpc>
                      <a:spcPct val="160000"/>
                    </a:lnSpc>
                    <a:buNone/>
                  </a:pPr>
                  <a14:m>
                    <m:oMath xmlns:m="http://schemas.openxmlformats.org/officeDocument/2006/math">
                      <m:r>
                        <a:rPr lang="en-US" altLang="zh-CN" sz="1100" i="1" kern="100" smtClean="0">
                          <a:effectLst/>
                          <a:latin typeface="Cambria Math" panose="02040503050406030204" pitchFamily="18" charset="0"/>
                          <a:cs typeface="Times New Roman" panose="02020603050405020304" pitchFamily="18" charset="0"/>
                        </a:rPr>
                        <m:t>𝑃𝑉𝑅</m:t>
                      </m:r>
                    </m:oMath>
                  </a14:m>
                  <a:r>
                    <a:rPr lang="zh-TW" altLang="zh-CN" sz="1100" kern="100" dirty="0">
                      <a:effectLst/>
                      <a:latin typeface="+mn-ea"/>
                      <a:cs typeface="Times New Roman" panose="02020603050405020304" pitchFamily="18" charset="0"/>
                    </a:rPr>
                    <a:t>：一次性支付比例</a:t>
                  </a:r>
                  <a:r>
                    <a:rPr lang="en-US" altLang="zh-CN" sz="1100" kern="100" dirty="0">
                      <a:effectLst/>
                      <a:latin typeface="+mn-ea"/>
                      <a:cs typeface="Times New Roman" panose="02020603050405020304" pitchFamily="18" charset="0"/>
                    </a:rPr>
                    <a:t>(Payment to Value Ratio)           </a:t>
                  </a:r>
                </a:p>
                <a:p>
                  <a:pPr marL="0" indent="0">
                    <a:lnSpc>
                      <a:spcPct val="160000"/>
                    </a:lnSpc>
                    <a:buNone/>
                  </a:pPr>
                  <a14:m>
                    <m:oMath xmlns:m="http://schemas.openxmlformats.org/officeDocument/2006/math">
                      <m:r>
                        <a:rPr lang="en-US" altLang="zh-CN" sz="1100" i="1" kern="100" smtClean="0">
                          <a:effectLst/>
                          <a:latin typeface="Cambria Math" panose="02040503050406030204" pitchFamily="18" charset="0"/>
                          <a:cs typeface="Times New Roman" panose="02020603050405020304" pitchFamily="18" charset="0"/>
                        </a:rPr>
                        <m:t>𝐴𝑅</m:t>
                      </m:r>
                    </m:oMath>
                  </a14:m>
                  <a:r>
                    <a:rPr lang="zh-TW" altLang="zh-CN" sz="1100" kern="100" dirty="0">
                      <a:effectLst/>
                      <a:latin typeface="+mn-ea"/>
                      <a:cs typeface="Times New Roman" panose="02020603050405020304" pitchFamily="18" charset="0"/>
                    </a:rPr>
                    <a:t>：供應商收購房屋股權比率</a:t>
                  </a:r>
                  <a:r>
                    <a:rPr lang="en-US" altLang="zh-CN" sz="1100" kern="100" dirty="0">
                      <a:effectLst/>
                      <a:latin typeface="+mn-ea"/>
                      <a:cs typeface="Times New Roman" panose="02020603050405020304" pitchFamily="18" charset="0"/>
                    </a:rPr>
                    <a:t>(Acquisition Ratio)</a:t>
                  </a:r>
                  <a:endParaRPr lang="zh-CN" altLang="zh-CN" sz="1100" kern="100" dirty="0">
                    <a:effectLst/>
                    <a:latin typeface="+mn-ea"/>
                    <a:cs typeface="Times New Roman" panose="02020603050405020304" pitchFamily="18" charset="0"/>
                  </a:endParaRPr>
                </a:p>
              </p:txBody>
            </p:sp>
          </mc:Choice>
          <mc:Fallback xmlns="">
            <p:sp>
              <p:nvSpPr>
                <p:cNvPr id="30" name="矩形 29">
                  <a:extLst>
                    <a:ext uri="{FF2B5EF4-FFF2-40B4-BE49-F238E27FC236}">
                      <a16:creationId xmlns:a16="http://schemas.microsoft.com/office/drawing/2014/main" id="{85042955-C9D6-A47E-7411-E2DBD4FBCDBD}"/>
                    </a:ext>
                  </a:extLst>
                </p:cNvPr>
                <p:cNvSpPr>
                  <a:spLocks noRot="1" noChangeAspect="1" noMove="1" noResize="1" noEditPoints="1" noAdjustHandles="1" noChangeArrowheads="1" noChangeShapeType="1" noTextEdit="1"/>
                </p:cNvSpPr>
                <p:nvPr/>
              </p:nvSpPr>
              <p:spPr>
                <a:xfrm>
                  <a:off x="495302" y="2747843"/>
                  <a:ext cx="5856162" cy="2566536"/>
                </a:xfrm>
                <a:prstGeom prst="rect">
                  <a:avLst/>
                </a:prstGeom>
                <a:blipFill>
                  <a:blip r:embed="rId5"/>
                  <a:stretch>
                    <a:fillRect b="-713"/>
                  </a:stretch>
                </a:blipFill>
              </p:spPr>
              <p:txBody>
                <a:bodyPr/>
                <a:lstStyle/>
                <a:p>
                  <a:r>
                    <a:rPr lang="zh-CN" altLang="en-US">
                      <a:noFill/>
                    </a:rPr>
                    <a:t> </a:t>
                  </a:r>
                </a:p>
              </p:txBody>
            </p:sp>
          </mc:Fallback>
        </mc:AlternateContent>
        <p:sp>
          <p:nvSpPr>
            <p:cNvPr id="31" name="文本框 38">
              <a:extLst>
                <a:ext uri="{FF2B5EF4-FFF2-40B4-BE49-F238E27FC236}">
                  <a16:creationId xmlns:a16="http://schemas.microsoft.com/office/drawing/2014/main" id="{D8FF22D3-29EB-6CEC-E4C2-E879981461C6}"/>
                </a:ext>
              </a:extLst>
            </p:cNvPr>
            <p:cNvSpPr txBox="1"/>
            <p:nvPr/>
          </p:nvSpPr>
          <p:spPr>
            <a:xfrm>
              <a:off x="495302" y="2276014"/>
              <a:ext cx="4764116" cy="369332"/>
            </a:xfrm>
            <a:prstGeom prst="rect">
              <a:avLst/>
            </a:prstGeom>
            <a:noFill/>
          </p:spPr>
          <p:txBody>
            <a:bodyPr wrap="square" rtlCol="0">
              <a:spAutoFit/>
            </a:bodyPr>
            <a:lstStyle/>
            <a:p>
              <a:r>
                <a:rPr lang="en-US" altLang="zh-CN" b="1" dirty="0">
                  <a:solidFill>
                    <a:srgbClr val="1F3762"/>
                  </a:solidFill>
                  <a:latin typeface="+mn-ea"/>
                  <a:cs typeface="+mn-ea"/>
                  <a:sym typeface="+mn-lt"/>
                </a:rPr>
                <a:t>Payment Amount </a:t>
              </a:r>
              <a:r>
                <a:rPr lang="zh-TW" altLang="en-US" b="1" dirty="0">
                  <a:solidFill>
                    <a:srgbClr val="1F3762"/>
                  </a:solidFill>
                  <a:latin typeface="+mn-ea"/>
                  <a:cs typeface="+mn-ea"/>
                  <a:sym typeface="+mn-lt"/>
                </a:rPr>
                <a:t>支付金額折現值</a:t>
              </a:r>
              <a:endParaRPr lang="zh-CN" altLang="en-US" b="1" dirty="0">
                <a:solidFill>
                  <a:srgbClr val="1F3762"/>
                </a:solidFill>
                <a:latin typeface="+mn-ea"/>
                <a:cs typeface="+mn-ea"/>
                <a:sym typeface="+mn-lt"/>
              </a:endParaRPr>
            </a:p>
          </p:txBody>
        </p:sp>
      </p:grpSp>
      <p:grpSp>
        <p:nvGrpSpPr>
          <p:cNvPr id="69" name="组合 68">
            <a:extLst>
              <a:ext uri="{FF2B5EF4-FFF2-40B4-BE49-F238E27FC236}">
                <a16:creationId xmlns:a16="http://schemas.microsoft.com/office/drawing/2014/main" id="{A7B11F13-826B-6426-2188-3FFF90550D5A}"/>
              </a:ext>
            </a:extLst>
          </p:cNvPr>
          <p:cNvGrpSpPr/>
          <p:nvPr/>
        </p:nvGrpSpPr>
        <p:grpSpPr>
          <a:xfrm>
            <a:off x="6570489" y="1202135"/>
            <a:ext cx="4871301" cy="2984534"/>
            <a:chOff x="1162772" y="4494489"/>
            <a:chExt cx="4871301" cy="2984534"/>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BC04DD8-B5F6-248B-E1D9-25DBD690EE19}"/>
                    </a:ext>
                  </a:extLst>
                </p:cNvPr>
                <p:cNvSpPr/>
                <p:nvPr/>
              </p:nvSpPr>
              <p:spPr>
                <a:xfrm>
                  <a:off x="1162773" y="4894533"/>
                  <a:ext cx="4871300" cy="2584490"/>
                </a:xfrm>
                <a:prstGeom prst="rect">
                  <a:avLst/>
                </a:prstGeom>
              </p:spPr>
              <p:txBody>
                <a:bodyPr wrap="square">
                  <a:spAutoFit/>
                </a:bodyPr>
                <a:lstStyle/>
                <a:p>
                  <a:pPr>
                    <a:lnSpc>
                      <a:spcPct val="160000"/>
                    </a:lnSpc>
                  </a:pPr>
                  <a:r>
                    <a:rPr lang="zh-TW" altLang="en-US" sz="1100" dirty="0">
                      <a:latin typeface="+mn-ea"/>
                    </a:rPr>
                    <a:t>第</a:t>
                  </a:r>
                  <a:r>
                    <a:rPr lang="en-US" altLang="zh-TW" sz="1100" dirty="0">
                      <a:latin typeface="+mn-ea"/>
                    </a:rPr>
                    <a:t>t</a:t>
                  </a:r>
                  <a:r>
                    <a:rPr lang="zh-TW" altLang="en-US" sz="1100" dirty="0">
                      <a:latin typeface="+mn-ea"/>
                    </a:rPr>
                    <a:t>期房屋使費用折現</a:t>
                  </a:r>
                  <a14:m>
                    <m:oMath xmlns:m="http://schemas.openxmlformats.org/officeDocument/2006/math">
                      <m:sSub>
                        <m:sSubPr>
                          <m:ctrlPr>
                            <a:rPr lang="zh-TW" altLang="zh-TW" sz="1100" i="1" kern="100">
                              <a:latin typeface="Cambria Math" panose="02040503050406030204" pitchFamily="18" charset="0"/>
                              <a:cs typeface="Times New Roman" panose="02020603050405020304" pitchFamily="18" charset="0"/>
                            </a:rPr>
                          </m:ctrlPr>
                        </m:sSubPr>
                        <m:e>
                          <m:r>
                            <a:rPr lang="en-US" altLang="zh-TW" sz="1100" i="1" kern="100">
                              <a:latin typeface="Cambria Math" panose="02040503050406030204" pitchFamily="18" charset="0"/>
                              <a:cs typeface="Times New Roman" panose="02020603050405020304" pitchFamily="18" charset="0"/>
                            </a:rPr>
                            <m:t>𝑅𝐴</m:t>
                          </m:r>
                        </m:e>
                        <m:sub>
                          <m:r>
                            <a:rPr lang="en-US" altLang="zh-TW" sz="1100" i="1" kern="100">
                              <a:latin typeface="Cambria Math" panose="02040503050406030204" pitchFamily="18" charset="0"/>
                              <a:cs typeface="Times New Roman" panose="02020603050405020304" pitchFamily="18" charset="0"/>
                            </a:rPr>
                            <m:t>𝑡</m:t>
                          </m:r>
                        </m:sub>
                      </m:sSub>
                    </m:oMath>
                  </a14:m>
                  <a:r>
                    <a:rPr lang="en-US" altLang="zh-TW" sz="1100" kern="100" dirty="0">
                      <a:latin typeface="+mn-ea"/>
                      <a:cs typeface="Times New Roman" panose="02020603050405020304" pitchFamily="18" charset="0"/>
                    </a:rPr>
                    <a:t> </a:t>
                  </a:r>
                  <a14:m>
                    <m:oMath xmlns:m="http://schemas.openxmlformats.org/officeDocument/2006/math">
                      <m:r>
                        <a:rPr lang="en-US" altLang="zh-TW" sz="1100" i="1" kern="100">
                          <a:latin typeface="Cambria Math" panose="02040503050406030204" pitchFamily="18" charset="0"/>
                          <a:cs typeface="Times New Roman" panose="02020603050405020304" pitchFamily="18" charset="0"/>
                        </a:rPr>
                        <m:t>=</m:t>
                      </m:r>
                    </m:oMath>
                  </a14:m>
                  <a:r>
                    <a:rPr lang="zh-TW" altLang="en-US" sz="1100" dirty="0">
                      <a:latin typeface="+mn-ea"/>
                    </a:rPr>
                    <a:t>第</a:t>
                  </a:r>
                  <a:r>
                    <a:rPr lang="en-US" altLang="zh-TW" sz="1100" dirty="0">
                      <a:latin typeface="+mn-ea"/>
                    </a:rPr>
                    <a:t>t</a:t>
                  </a:r>
                  <a:r>
                    <a:rPr lang="zh-TW" altLang="en-US" sz="1100" dirty="0">
                      <a:latin typeface="+mn-ea"/>
                    </a:rPr>
                    <a:t>期房租</a:t>
                  </a:r>
                  <a14:m>
                    <m:oMath xmlns:m="http://schemas.openxmlformats.org/officeDocument/2006/math">
                      <m:r>
                        <a:rPr lang="en-US" altLang="zh-TW" sz="1100" i="1" kern="100">
                          <a:latin typeface="Cambria Math" panose="02040503050406030204" pitchFamily="18" charset="0"/>
                          <a:cs typeface="Times New Roman" panose="02020603050405020304" pitchFamily="18" charset="0"/>
                        </a:rPr>
                        <m:t>+</m:t>
                      </m:r>
                    </m:oMath>
                  </a14:m>
                  <a:r>
                    <a:rPr lang="zh-TW" altLang="zh-TW" sz="1100" dirty="0">
                      <a:latin typeface="+mn-ea"/>
                    </a:rPr>
                    <a:t>未來房屋使用費用折現</a:t>
                  </a:r>
                  <a:endParaRPr lang="en-US" altLang="zh-TW" sz="1100" dirty="0">
                    <a:latin typeface="+mn-ea"/>
                  </a:endParaRPr>
                </a:p>
                <a:p>
                  <a:pPr>
                    <a:lnSpc>
                      <a:spcPct val="160000"/>
                    </a:lnSpc>
                  </a:pPr>
                  <a14:m>
                    <m:oMathPara xmlns:m="http://schemas.openxmlformats.org/officeDocument/2006/math">
                      <m:oMathParaPr>
                        <m:jc m:val="centerGroup"/>
                      </m:oMathParaPr>
                      <m:oMath xmlns:m="http://schemas.openxmlformats.org/officeDocument/2006/math">
                        <m:sSub>
                          <m:sSubPr>
                            <m:ctrlPr>
                              <a:rPr lang="zh-TW" altLang="zh-TW" sz="1200" i="1">
                                <a:latin typeface="Cambria Math" panose="02040503050406030204" pitchFamily="18" charset="0"/>
                              </a:rPr>
                            </m:ctrlPr>
                          </m:sSubPr>
                          <m:e>
                            <m:r>
                              <a:rPr lang="en-US" altLang="zh-TW" sz="1200" i="1">
                                <a:latin typeface="Cambria Math" panose="02040503050406030204" pitchFamily="18" charset="0"/>
                              </a:rPr>
                              <m:t>𝑅𝐴</m:t>
                            </m:r>
                          </m:e>
                          <m:sub>
                            <m:r>
                              <a:rPr lang="en-US" altLang="zh-TW" sz="1200" i="1">
                                <a:latin typeface="Cambria Math" panose="02040503050406030204" pitchFamily="18" charset="0"/>
                              </a:rPr>
                              <m:t>𝑡</m:t>
                            </m:r>
                            <m:r>
                              <a:rPr lang="en-US" altLang="zh-TW" sz="1200" i="1">
                                <a:latin typeface="Cambria Math" panose="02040503050406030204" pitchFamily="18" charset="0"/>
                              </a:rPr>
                              <m:t>,</m:t>
                            </m:r>
                            <m:r>
                              <a:rPr lang="en-US" altLang="zh-TW" sz="1200" i="1">
                                <a:latin typeface="Cambria Math" panose="02040503050406030204" pitchFamily="18" charset="0"/>
                              </a:rPr>
                              <m:t>𝑛</m:t>
                            </m:r>
                            <m:r>
                              <a:rPr lang="en-US" altLang="zh-TW" sz="1200" i="1">
                                <a:latin typeface="Cambria Math" panose="02040503050406030204" pitchFamily="18" charset="0"/>
                              </a:rPr>
                              <m:t>,</m:t>
                            </m:r>
                            <m:r>
                              <a:rPr lang="en-US" altLang="zh-TW" sz="1200" i="1">
                                <a:latin typeface="Cambria Math" panose="02040503050406030204" pitchFamily="18" charset="0"/>
                              </a:rPr>
                              <m:t>𝑖</m:t>
                            </m:r>
                          </m:sub>
                        </m:sSub>
                        <m:r>
                          <a:rPr lang="en-US" altLang="zh-TW" sz="1200" i="1">
                            <a:latin typeface="Cambria Math" panose="02040503050406030204" pitchFamily="18" charset="0"/>
                          </a:rPr>
                          <m:t>=</m:t>
                        </m:r>
                        <m:d>
                          <m:dPr>
                            <m:ctrlPr>
                              <a:rPr lang="zh-TW" altLang="zh-TW" sz="1200" i="1">
                                <a:latin typeface="Cambria Math" panose="02040503050406030204" pitchFamily="18" charset="0"/>
                              </a:rPr>
                            </m:ctrlPr>
                          </m:dPr>
                          <m:e>
                            <m:sSup>
                              <m:sSupPr>
                                <m:ctrlPr>
                                  <a:rPr lang="zh-TW" altLang="zh-TW" sz="1200" i="1">
                                    <a:latin typeface="Cambria Math" panose="02040503050406030204" pitchFamily="18" charset="0"/>
                                  </a:rPr>
                                </m:ctrlPr>
                              </m:sSupPr>
                              <m:e>
                                <m:sSub>
                                  <m:sSubPr>
                                    <m:ctrlPr>
                                      <a:rPr lang="zh-TW" altLang="zh-TW" sz="1200" i="1">
                                        <a:latin typeface="Cambria Math" panose="02040503050406030204" pitchFamily="18" charset="0"/>
                                      </a:rPr>
                                    </m:ctrlPr>
                                  </m:sSubPr>
                                  <m:e>
                                    <m:r>
                                      <a:rPr lang="en-US" altLang="zh-TW" sz="1200" i="1">
                                        <a:latin typeface="Cambria Math" panose="02040503050406030204" pitchFamily="18" charset="0"/>
                                      </a:rPr>
                                      <m:t>𝐻</m:t>
                                    </m:r>
                                  </m:e>
                                  <m:sub>
                                    <m:r>
                                      <a:rPr lang="en-US" altLang="zh-TW" sz="1200" i="1">
                                        <a:latin typeface="Cambria Math" panose="02040503050406030204" pitchFamily="18" charset="0"/>
                                      </a:rPr>
                                      <m:t>𝑡</m:t>
                                    </m:r>
                                    <m:r>
                                      <a:rPr lang="en-US" altLang="zh-TW" sz="1200" i="1">
                                        <a:latin typeface="Cambria Math" panose="02040503050406030204" pitchFamily="18" charset="0"/>
                                      </a:rPr>
                                      <m:t>,</m:t>
                                    </m:r>
                                    <m:r>
                                      <a:rPr lang="en-US" altLang="zh-TW" sz="1200" i="1">
                                        <a:latin typeface="Cambria Math" panose="02040503050406030204" pitchFamily="18" charset="0"/>
                                      </a:rPr>
                                      <m:t>𝑛</m:t>
                                    </m:r>
                                    <m:r>
                                      <a:rPr lang="en-US" altLang="zh-TW" sz="1200" i="1">
                                        <a:latin typeface="Cambria Math" panose="02040503050406030204" pitchFamily="18" charset="0"/>
                                      </a:rPr>
                                      <m:t>,</m:t>
                                    </m:r>
                                    <m:r>
                                      <a:rPr lang="en-US" altLang="zh-TW" sz="1200" i="1">
                                        <a:latin typeface="Cambria Math" panose="02040503050406030204" pitchFamily="18" charset="0"/>
                                      </a:rPr>
                                      <m:t>𝑖</m:t>
                                    </m:r>
                                  </m:sub>
                                </m:sSub>
                                <m:r>
                                  <a:rPr lang="en-US" altLang="zh-TW" sz="1200" i="1" smtClean="0">
                                    <a:latin typeface="Cambria Math" panose="02040503050406030204" pitchFamily="18" charset="0"/>
                                  </a:rPr>
                                  <m:t> </m:t>
                                </m:r>
                                <m:r>
                                  <a:rPr lang="en-US" altLang="zh-TW" sz="1200" i="1">
                                    <a:latin typeface="Cambria Math" panose="02040503050406030204" pitchFamily="18" charset="0"/>
                                  </a:rPr>
                                  <m:t>𝑒</m:t>
                                </m:r>
                              </m:e>
                              <m:sup>
                                <m:r>
                                  <a:rPr lang="en-US" altLang="zh-TW" sz="1200" i="1">
                                    <a:latin typeface="Cambria Math" panose="02040503050406030204" pitchFamily="18" charset="0"/>
                                  </a:rPr>
                                  <m:t>𝛿</m:t>
                                </m:r>
                                <m:d>
                                  <m:dPr>
                                    <m:ctrlPr>
                                      <a:rPr lang="zh-TW" altLang="zh-TW" sz="1200" i="1">
                                        <a:latin typeface="Cambria Math" panose="02040503050406030204" pitchFamily="18" charset="0"/>
                                      </a:rPr>
                                    </m:ctrlPr>
                                  </m:dPr>
                                  <m:e>
                                    <m:r>
                                      <a:rPr lang="en-US" altLang="zh-TW" sz="1200" i="1">
                                        <a:latin typeface="Cambria Math" panose="02040503050406030204" pitchFamily="18" charset="0"/>
                                      </a:rPr>
                                      <m:t>𝑡</m:t>
                                    </m:r>
                                  </m:e>
                                </m:d>
                                <m:r>
                                  <a:rPr lang="en-US" altLang="zh-TW" sz="1200" i="1">
                                    <a:latin typeface="Cambria Math" panose="02040503050406030204" pitchFamily="18" charset="0"/>
                                  </a:rPr>
                                  <m:t>∆</m:t>
                                </m:r>
                                <m:r>
                                  <a:rPr lang="en-US" altLang="zh-TW" sz="1200" i="1">
                                    <a:latin typeface="Cambria Math" panose="02040503050406030204" pitchFamily="18" charset="0"/>
                                  </a:rPr>
                                  <m:t>𝑡</m:t>
                                </m:r>
                              </m:sup>
                            </m:sSup>
                            <m:r>
                              <a:rPr lang="en-US" altLang="zh-TW" sz="1200" i="1">
                                <a:latin typeface="Cambria Math" panose="02040503050406030204" pitchFamily="18" charset="0"/>
                              </a:rPr>
                              <m:t>−</m:t>
                            </m:r>
                            <m:sSub>
                              <m:sSubPr>
                                <m:ctrlPr>
                                  <a:rPr lang="zh-TW" altLang="zh-TW" sz="1200" i="1">
                                    <a:latin typeface="Cambria Math" panose="02040503050406030204" pitchFamily="18" charset="0"/>
                                  </a:rPr>
                                </m:ctrlPr>
                              </m:sSubPr>
                              <m:e>
                                <m:r>
                                  <a:rPr lang="en-US" altLang="zh-TW" sz="1200" i="1">
                                    <a:latin typeface="Cambria Math" panose="02040503050406030204" pitchFamily="18" charset="0"/>
                                  </a:rPr>
                                  <m:t>𝐻</m:t>
                                </m:r>
                              </m:e>
                              <m:sub>
                                <m:r>
                                  <a:rPr lang="en-US" altLang="zh-TW" sz="1200" i="1">
                                    <a:latin typeface="Cambria Math" panose="02040503050406030204" pitchFamily="18" charset="0"/>
                                  </a:rPr>
                                  <m:t>𝑡</m:t>
                                </m:r>
                                <m:r>
                                  <a:rPr lang="en-US" altLang="zh-TW" sz="1200" i="1">
                                    <a:latin typeface="Cambria Math" panose="02040503050406030204" pitchFamily="18" charset="0"/>
                                  </a:rPr>
                                  <m:t>,</m:t>
                                </m:r>
                                <m:r>
                                  <a:rPr lang="en-US" altLang="zh-TW" sz="1200" i="1">
                                    <a:latin typeface="Cambria Math" panose="02040503050406030204" pitchFamily="18" charset="0"/>
                                  </a:rPr>
                                  <m:t>𝑛</m:t>
                                </m:r>
                                <m:r>
                                  <a:rPr lang="en-US" altLang="zh-TW" sz="1200" i="1">
                                    <a:latin typeface="Cambria Math" panose="02040503050406030204" pitchFamily="18" charset="0"/>
                                  </a:rPr>
                                  <m:t>,</m:t>
                                </m:r>
                                <m:r>
                                  <a:rPr lang="en-US" altLang="zh-TW" sz="1200" i="1">
                                    <a:latin typeface="Cambria Math" panose="02040503050406030204" pitchFamily="18" charset="0"/>
                                  </a:rPr>
                                  <m:t>𝑖</m:t>
                                </m:r>
                              </m:sub>
                            </m:sSub>
                          </m:e>
                        </m:d>
                        <m:r>
                          <a:rPr lang="en-US" altLang="zh-TW" sz="1200" i="1">
                            <a:latin typeface="Cambria Math" panose="02040503050406030204" pitchFamily="18" charset="0"/>
                          </a:rPr>
                          <m:t>∙</m:t>
                        </m:r>
                        <m:r>
                          <a:rPr lang="en-US" altLang="zh-TW" sz="1200" i="1">
                            <a:latin typeface="Cambria Math" panose="02040503050406030204" pitchFamily="18" charset="0"/>
                          </a:rPr>
                          <m:t>𝐴𝑅</m:t>
                        </m:r>
                        <m:r>
                          <a:rPr lang="en-US" altLang="zh-TW" sz="1200" i="1">
                            <a:latin typeface="Cambria Math" panose="02040503050406030204" pitchFamily="18" charset="0"/>
                          </a:rPr>
                          <m:t>+</m:t>
                        </m:r>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𝑃</m:t>
                            </m:r>
                          </m:e>
                          <m:sub>
                            <m:r>
                              <a:rPr lang="zh-TW" altLang="zh-CN" sz="1200" i="1">
                                <a:latin typeface="Cambria Math" panose="02040503050406030204" pitchFamily="18" charset="0"/>
                              </a:rPr>
                              <m:t>有</m:t>
                            </m:r>
                            <m:r>
                              <a:rPr lang="en-US" altLang="zh-CN" sz="1200" i="1">
                                <a:latin typeface="Cambria Math" panose="02040503050406030204" pitchFamily="18" charset="0"/>
                              </a:rPr>
                              <m:t>,</m:t>
                            </m:r>
                            <m:r>
                              <a:rPr lang="zh-TW" altLang="zh-CN" sz="1200" i="1">
                                <a:latin typeface="Cambria Math" panose="02040503050406030204" pitchFamily="18" charset="0"/>
                              </a:rPr>
                              <m:t>有</m:t>
                            </m:r>
                            <m:r>
                              <a:rPr lang="en-US" altLang="zh-CN" sz="1200" i="1">
                                <a:latin typeface="Cambria Math" panose="02040503050406030204" pitchFamily="18" charset="0"/>
                              </a:rPr>
                              <m:t>,</m:t>
                            </m:r>
                            <m:r>
                              <a:rPr lang="en-US" altLang="zh-CN" sz="1200" i="1">
                                <a:latin typeface="Cambria Math" panose="02040503050406030204" pitchFamily="18" charset="0"/>
                              </a:rPr>
                              <m:t>𝑡</m:t>
                            </m:r>
                          </m:sub>
                          <m:sup/>
                        </m:sSubSup>
                        <m:sSup>
                          <m:sSupPr>
                            <m:ctrlPr>
                              <a:rPr lang="zh-CN" altLang="zh-CN" sz="1200" i="1">
                                <a:latin typeface="Cambria Math" panose="02040503050406030204" pitchFamily="18" charset="0"/>
                              </a:rPr>
                            </m:ctrlPr>
                          </m:sSupPr>
                          <m:e>
                            <m:r>
                              <a:rPr lang="en-US" altLang="zh-CN" sz="1200" i="1">
                                <a:latin typeface="Cambria Math" panose="02040503050406030204" pitchFamily="18" charset="0"/>
                              </a:rPr>
                              <m:t>𝑒</m:t>
                            </m:r>
                          </m:e>
                          <m:sup>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𝑟</m:t>
                                </m:r>
                              </m:e>
                              <m:sub>
                                <m:r>
                                  <a:rPr lang="en-US" altLang="zh-CN" sz="1200" i="1">
                                    <a:latin typeface="Cambria Math" panose="02040503050406030204" pitchFamily="18" charset="0"/>
                                  </a:rPr>
                                  <m:t>𝑡</m:t>
                                </m:r>
                                <m:r>
                                  <a:rPr lang="en-US" altLang="zh-CN" sz="1200" i="1">
                                    <a:latin typeface="Cambria Math" panose="02040503050406030204" pitchFamily="18" charset="0"/>
                                  </a:rPr>
                                  <m:t>,</m:t>
                                </m:r>
                                <m:r>
                                  <a:rPr lang="en-US" altLang="zh-CN" sz="1200" i="1">
                                    <a:latin typeface="Cambria Math" panose="02040503050406030204" pitchFamily="18" charset="0"/>
                                  </a:rPr>
                                  <m:t>𝑛</m:t>
                                </m:r>
                              </m:sub>
                            </m:sSub>
                            <m:r>
                              <a:rPr lang="en-US" altLang="zh-CN" sz="1200" i="1">
                                <a:latin typeface="Cambria Math" panose="02040503050406030204" pitchFamily="18" charset="0"/>
                              </a:rPr>
                              <m:t>∆</m:t>
                            </m:r>
                            <m:r>
                              <a:rPr lang="en-US" altLang="zh-CN" sz="1200" i="1">
                                <a:latin typeface="Cambria Math" panose="02040503050406030204" pitchFamily="18" charset="0"/>
                              </a:rPr>
                              <m:t>𝑡</m:t>
                            </m:r>
                          </m:sup>
                        </m:sSup>
                        <m:r>
                          <a:rPr lang="en-US" altLang="zh-CN" sz="1200" i="1">
                            <a:latin typeface="Cambria Math" panose="02040503050406030204" pitchFamily="18" charset="0"/>
                          </a:rPr>
                          <m:t>∙</m:t>
                        </m:r>
                        <m:d>
                          <m:dPr>
                            <m:begChr m:val="["/>
                            <m:endChr m:val="]"/>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𝑅𝐴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r>
                                  <a:rPr lang="en-US" altLang="zh-CN" sz="1200" i="1">
                                    <a:latin typeface="Cambria Math" panose="02040503050406030204" pitchFamily="18" charset="0"/>
                                  </a:rPr>
                                  <m:t>𝑖</m:t>
                                </m:r>
                              </m:sub>
                            </m:sSub>
                            <m:d>
                              <m:dPr>
                                <m:ctrlPr>
                                  <a:rPr lang="zh-CN" altLang="zh-CN" sz="1200" i="1">
                                    <a:latin typeface="Cambria Math" panose="02040503050406030204" pitchFamily="18" charset="0"/>
                                  </a:rPr>
                                </m:ctrlPr>
                              </m:dPr>
                              <m:e>
                                <m:d>
                                  <m:dPr>
                                    <m:begChr m:val=""/>
                                    <m:endChr m:val="|"/>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𝐻</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r>
                                          <a:rPr lang="en-US" altLang="zh-CN" sz="1200" i="1">
                                            <a:latin typeface="Cambria Math" panose="02040503050406030204" pitchFamily="18" charset="0"/>
                                          </a:rPr>
                                          <m:t>𝑖</m:t>
                                        </m:r>
                                      </m:sub>
                                    </m:sSub>
                                  </m:e>
                                </m:d>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𝑢</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𝜃</m:t>
                                    </m:r>
                                  </m:e>
                                  <m:sub>
                                    <m:r>
                                      <a:rPr lang="en-US" altLang="zh-CN" sz="1200" i="1">
                                        <a:latin typeface="Cambria Math" panose="02040503050406030204" pitchFamily="18" charset="0"/>
                                      </a:rPr>
                                      <m:t>𝑡</m:t>
                                    </m:r>
                                  </m:sub>
                                </m:sSub>
                              </m:e>
                            </m:d>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𝑅𝐴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m:t>
                                </m:r>
                                <m:r>
                                  <a:rPr lang="en-US" altLang="zh-CN" sz="1200" i="1">
                                    <a:latin typeface="Cambria Math" panose="02040503050406030204" pitchFamily="18" charset="0"/>
                                  </a:rPr>
                                  <m:t>𝑖</m:t>
                                </m:r>
                              </m:sub>
                            </m:sSub>
                            <m:d>
                              <m:dPr>
                                <m:ctrlPr>
                                  <a:rPr lang="zh-CN" altLang="zh-CN" sz="1200" i="1">
                                    <a:latin typeface="Cambria Math" panose="02040503050406030204" pitchFamily="18" charset="0"/>
                                  </a:rPr>
                                </m:ctrlPr>
                              </m:dPr>
                              <m:e>
                                <m:d>
                                  <m:dPr>
                                    <m:begChr m:val=""/>
                                    <m:endChr m:val="|"/>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𝐻</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m:t>
                                        </m:r>
                                        <m:r>
                                          <a:rPr lang="en-US" altLang="zh-CN" sz="1200" i="1">
                                            <a:latin typeface="Cambria Math" panose="02040503050406030204" pitchFamily="18" charset="0"/>
                                          </a:rPr>
                                          <m:t>𝑖</m:t>
                                        </m:r>
                                      </m:sub>
                                    </m:sSub>
                                  </m:e>
                                </m:d>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𝑚</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𝜃</m:t>
                                    </m:r>
                                  </m:e>
                                  <m:sub>
                                    <m:r>
                                      <a:rPr lang="en-US" altLang="zh-CN" sz="1200" i="1">
                                        <a:latin typeface="Cambria Math" panose="02040503050406030204" pitchFamily="18" charset="0"/>
                                      </a:rPr>
                                      <m:t>𝑡</m:t>
                                    </m:r>
                                  </m:sub>
                                </m:sSub>
                              </m:e>
                            </m:d>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𝑅𝐴</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r>
                                  <a:rPr lang="en-US" altLang="zh-CN" sz="1200" i="1">
                                    <a:latin typeface="Cambria Math" panose="02040503050406030204" pitchFamily="18" charset="0"/>
                                  </a:rPr>
                                  <m:t>𝑖</m:t>
                                </m:r>
                              </m:sub>
                            </m:sSub>
                            <m:d>
                              <m:dPr>
                                <m:ctrlPr>
                                  <a:rPr lang="zh-CN" altLang="zh-CN" sz="1200" i="1">
                                    <a:latin typeface="Cambria Math" panose="02040503050406030204" pitchFamily="18" charset="0"/>
                                  </a:rPr>
                                </m:ctrlPr>
                              </m:dPr>
                              <m:e>
                                <m:d>
                                  <m:dPr>
                                    <m:begChr m:val=""/>
                                    <m:endChr m:val="|"/>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𝐻</m:t>
                                        </m:r>
                                      </m:e>
                                      <m:sub>
                                        <m:r>
                                          <a:rPr lang="en-US" altLang="zh-CN" sz="1200" i="1">
                                            <a:latin typeface="Cambria Math" panose="02040503050406030204" pitchFamily="18" charset="0"/>
                                          </a:rPr>
                                          <m:t>𝑡</m:t>
                                        </m:r>
                                        <m:r>
                                          <a:rPr lang="en-US" altLang="zh-CN" sz="1200" i="1">
                                            <a:latin typeface="Cambria Math" panose="02040503050406030204" pitchFamily="18" charset="0"/>
                                          </a:rPr>
                                          <m:t>+1,</m:t>
                                        </m:r>
                                        <m:r>
                                          <a:rPr lang="en-US" altLang="zh-CN" sz="1200" i="1">
                                            <a:latin typeface="Cambria Math" panose="02040503050406030204" pitchFamily="18" charset="0"/>
                                          </a:rPr>
                                          <m:t>𝑛</m:t>
                                        </m:r>
                                        <m:r>
                                          <a:rPr lang="en-US" altLang="zh-CN" sz="1200" i="1">
                                            <a:latin typeface="Cambria Math" panose="02040503050406030204" pitchFamily="18" charset="0"/>
                                          </a:rPr>
                                          <m:t>−1,</m:t>
                                        </m:r>
                                        <m:r>
                                          <a:rPr lang="en-US" altLang="zh-CN" sz="1200" i="1">
                                            <a:latin typeface="Cambria Math" panose="02040503050406030204" pitchFamily="18" charset="0"/>
                                          </a:rPr>
                                          <m:t>𝑖</m:t>
                                        </m:r>
                                      </m:sub>
                                    </m:sSub>
                                  </m:e>
                                </m:d>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𝑑</m:t>
                                    </m:r>
                                    <m:r>
                                      <a:rPr lang="en-US" altLang="zh-CN" sz="1200" i="1">
                                        <a:latin typeface="Cambria Math" panose="02040503050406030204" pitchFamily="18" charset="0"/>
                                      </a:rPr>
                                      <m:t>,</m:t>
                                    </m:r>
                                    <m:r>
                                      <a:rPr lang="en-US" altLang="zh-CN" sz="1200" i="1">
                                        <a:latin typeface="Cambria Math" panose="02040503050406030204" pitchFamily="18" charset="0"/>
                                      </a:rPr>
                                      <m:t>𝑡</m:t>
                                    </m:r>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𝜃</m:t>
                                    </m:r>
                                  </m:e>
                                  <m:sub>
                                    <m:r>
                                      <a:rPr lang="en-US" altLang="zh-CN" sz="1200" i="1">
                                        <a:latin typeface="Cambria Math" panose="02040503050406030204" pitchFamily="18" charset="0"/>
                                      </a:rPr>
                                      <m:t>𝑡</m:t>
                                    </m:r>
                                  </m:sub>
                                </m:sSub>
                              </m:e>
                            </m:d>
                          </m:e>
                        </m:d>
                      </m:oMath>
                    </m:oMathPara>
                  </a14:m>
                  <a:endParaRPr lang="en-US" altLang="zh-TW" sz="1200" b="1" dirty="0">
                    <a:solidFill>
                      <a:srgbClr val="000000"/>
                    </a:solidFill>
                    <a:latin typeface="+mn-ea"/>
                  </a:endParaRPr>
                </a:p>
                <a:p>
                  <a:pPr>
                    <a:lnSpc>
                      <a:spcPct val="160000"/>
                    </a:lnSpc>
                  </a:pPr>
                  <a:endParaRPr lang="en-US" altLang="zh-CN" sz="1100" i="1" kern="100" dirty="0">
                    <a:solidFill>
                      <a:srgbClr val="000000"/>
                    </a:solidFill>
                    <a:effectLst/>
                    <a:latin typeface="Cambria Math" panose="02040503050406030204" pitchFamily="18" charset="0"/>
                    <a:cs typeface="Times New Roman" panose="02020603050405020304" pitchFamily="18" charset="0"/>
                  </a:endParaRPr>
                </a:p>
                <a:p>
                  <a:pPr>
                    <a:lnSpc>
                      <a:spcPct val="160000"/>
                    </a:lnSpc>
                  </a:pPr>
                  <a14:m>
                    <m:oMath xmlns:m="http://schemas.openxmlformats.org/officeDocument/2006/math">
                      <m:r>
                        <a:rPr lang="en-US" altLang="zh-CN" sz="1100" i="1" kern="100" smtClean="0">
                          <a:solidFill>
                            <a:srgbClr val="000000"/>
                          </a:solidFill>
                          <a:effectLst/>
                          <a:latin typeface="Cambria Math" panose="02040503050406030204" pitchFamily="18" charset="0"/>
                          <a:cs typeface="Times New Roman" panose="02020603050405020304" pitchFamily="18" charset="0"/>
                        </a:rPr>
                        <m:t>𝛿</m:t>
                      </m:r>
                      <m:d>
                        <m:dPr>
                          <m:ctrlPr>
                            <a:rPr lang="zh-CN" altLang="zh-CN" sz="1100" i="1" kern="100">
                              <a:solidFill>
                                <a:srgbClr val="000000"/>
                              </a:solidFill>
                              <a:effectLst/>
                              <a:latin typeface="Cambria Math" panose="02040503050406030204" pitchFamily="18" charset="0"/>
                              <a:cs typeface="Times New Roman" panose="02020603050405020304" pitchFamily="18" charset="0"/>
                            </a:rPr>
                          </m:ctrlPr>
                        </m:dPr>
                        <m:e>
                          <m:r>
                            <a:rPr lang="en-US" altLang="zh-CN" sz="1100" i="1" kern="100">
                              <a:solidFill>
                                <a:srgbClr val="000000"/>
                              </a:solidFill>
                              <a:effectLst/>
                              <a:latin typeface="Cambria Math" panose="02040503050406030204" pitchFamily="18" charset="0"/>
                              <a:cs typeface="Times New Roman" panose="02020603050405020304" pitchFamily="18" charset="0"/>
                            </a:rPr>
                            <m:t>𝑡</m:t>
                          </m:r>
                        </m:e>
                      </m:d>
                    </m:oMath>
                  </a14:m>
                  <a:r>
                    <a:rPr lang="zh-TW" altLang="zh-CN" sz="1100" kern="100" dirty="0">
                      <a:solidFill>
                        <a:srgbClr val="000000"/>
                      </a:solidFill>
                      <a:effectLst/>
                      <a:latin typeface="+mn-ea"/>
                      <a:cs typeface="Times New Roman" panose="02020603050405020304" pitchFamily="18" charset="0"/>
                    </a:rPr>
                    <a:t>：時間點</a:t>
                  </a:r>
                  <a:r>
                    <a:rPr lang="en-US" altLang="zh-CN" sz="1100" kern="100" dirty="0">
                      <a:solidFill>
                        <a:srgbClr val="000000"/>
                      </a:solidFill>
                      <a:effectLst/>
                      <a:latin typeface="+mn-ea"/>
                      <a:cs typeface="Times New Roman" panose="02020603050405020304" pitchFamily="18" charset="0"/>
                    </a:rPr>
                    <a:t>t</a:t>
                  </a:r>
                  <a:r>
                    <a:rPr lang="zh-TW" altLang="zh-CN" sz="1100" kern="100" dirty="0">
                      <a:solidFill>
                        <a:srgbClr val="000000"/>
                      </a:solidFill>
                      <a:effectLst/>
                      <a:latin typeface="+mn-ea"/>
                      <a:cs typeface="Times New Roman" panose="02020603050405020304" pitchFamily="18" charset="0"/>
                    </a:rPr>
                    <a:t>的</a:t>
                  </a:r>
                  <a:r>
                    <a:rPr lang="zh-CN" altLang="en-US" sz="1100" kern="100" dirty="0">
                      <a:solidFill>
                        <a:srgbClr val="000000"/>
                      </a:solidFill>
                      <a:effectLst/>
                      <a:latin typeface="+mn-ea"/>
                      <a:cs typeface="Times New Roman" panose="02020603050405020304" pitchFamily="18" charset="0"/>
                    </a:rPr>
                    <a:t>房租率</a:t>
                  </a:r>
                  <a:r>
                    <a:rPr lang="en-US" altLang="zh-CN" sz="1100" kern="100" dirty="0">
                      <a:solidFill>
                        <a:srgbClr val="000000"/>
                      </a:solidFill>
                      <a:latin typeface="+mn-ea"/>
                      <a:cs typeface="Times New Roman" panose="02020603050405020304" pitchFamily="18" charset="0"/>
                    </a:rPr>
                    <a:t>             </a:t>
                  </a:r>
                </a:p>
                <a:p>
                  <a:pPr>
                    <a:lnSpc>
                      <a:spcPct val="160000"/>
                    </a:lnSpc>
                  </a:pPr>
                  <a:r>
                    <a:rPr lang="en-US" altLang="zh-CN" sz="1100" kern="100" dirty="0">
                      <a:solidFill>
                        <a:srgbClr val="000000"/>
                      </a:solidFill>
                      <a:latin typeface="+mn-ea"/>
                      <a:cs typeface="Times New Roman" panose="02020603050405020304" pitchFamily="18" charset="0"/>
                    </a:rPr>
                    <a:t> </a:t>
                  </a:r>
                  <a14:m>
                    <m:oMath xmlns:m="http://schemas.openxmlformats.org/officeDocument/2006/math">
                      <m:sSub>
                        <m:sSubPr>
                          <m:ctrlPr>
                            <a:rPr lang="zh-CN" altLang="zh-CN" sz="1100" i="1" kern="100" smtClean="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𝜃</m:t>
                          </m:r>
                        </m:e>
                        <m:sub>
                          <m:r>
                            <a:rPr lang="en-US" altLang="zh-CN" sz="1100" i="1" kern="100">
                              <a:effectLst/>
                              <a:latin typeface="Cambria Math" panose="02040503050406030204" pitchFamily="18" charset="0"/>
                              <a:cs typeface="Times New Roman" panose="02020603050405020304" pitchFamily="18" charset="0"/>
                            </a:rPr>
                            <m:t>𝑡</m:t>
                          </m:r>
                        </m:sub>
                      </m:sSub>
                    </m:oMath>
                  </a14:m>
                  <a:r>
                    <a:rPr lang="zh-TW" altLang="zh-CN" sz="1100" kern="100" dirty="0">
                      <a:effectLst/>
                      <a:latin typeface="+mn-ea"/>
                      <a:cs typeface="Times New Roman" panose="02020603050405020304" pitchFamily="18" charset="0"/>
                    </a:rPr>
                    <a:t>：第</a:t>
                  </a:r>
                  <a:r>
                    <a:rPr lang="en-US" altLang="zh-CN" sz="1100" kern="100" dirty="0">
                      <a:effectLst/>
                      <a:latin typeface="+mn-ea"/>
                      <a:cs typeface="Times New Roman" panose="02020603050405020304" pitchFamily="18" charset="0"/>
                    </a:rPr>
                    <a:t> t </a:t>
                  </a:r>
                  <a:r>
                    <a:rPr lang="zh-TW" altLang="zh-CN" sz="1100" kern="100" dirty="0">
                      <a:effectLst/>
                      <a:latin typeface="+mn-ea"/>
                      <a:cs typeface="Times New Roman" panose="02020603050405020304" pitchFamily="18" charset="0"/>
                    </a:rPr>
                    <a:t>期房價變動的機率，上漲為</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𝜃</m:t>
                          </m:r>
                        </m:e>
                        <m:sub>
                          <m:r>
                            <a:rPr lang="en-US" altLang="zh-CN" sz="1100" i="1" kern="100">
                              <a:effectLst/>
                              <a:latin typeface="Cambria Math" panose="02040503050406030204" pitchFamily="18" charset="0"/>
                              <a:cs typeface="Times New Roman" panose="02020603050405020304" pitchFamily="18" charset="0"/>
                            </a:rPr>
                            <m:t>𝑢</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𝑡</m:t>
                          </m:r>
                        </m:sub>
                      </m:sSub>
                    </m:oMath>
                  </a14:m>
                  <a:r>
                    <a:rPr lang="zh-TW" altLang="zh-CN" sz="1100" kern="100" dirty="0">
                      <a:effectLst/>
                      <a:latin typeface="+mn-ea"/>
                      <a:cs typeface="Times New Roman" panose="02020603050405020304" pitchFamily="18" charset="0"/>
                    </a:rPr>
                    <a:t>、下降為</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𝜃</m:t>
                          </m:r>
                        </m:e>
                        <m:sub>
                          <m:r>
                            <a:rPr lang="en-US" altLang="zh-CN" sz="1100" i="1" kern="100">
                              <a:effectLst/>
                              <a:latin typeface="Cambria Math" panose="02040503050406030204" pitchFamily="18" charset="0"/>
                              <a:cs typeface="Times New Roman" panose="02020603050405020304" pitchFamily="18" charset="0"/>
                            </a:rPr>
                            <m:t>𝑑</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𝑡</m:t>
                          </m:r>
                        </m:sub>
                      </m:sSub>
                      <m:r>
                        <a:rPr lang="en-US" altLang="zh-CN" sz="1100" i="1" kern="10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𝜃</m:t>
                          </m:r>
                        </m:e>
                        <m:sub>
                          <m:r>
                            <a:rPr lang="en-US" altLang="zh-CN" sz="1100" i="1" kern="100">
                              <a:effectLst/>
                              <a:latin typeface="Cambria Math" panose="02040503050406030204" pitchFamily="18" charset="0"/>
                              <a:cs typeface="Times New Roman" panose="02020603050405020304" pitchFamily="18" charset="0"/>
                            </a:rPr>
                            <m:t>𝑢</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𝑡</m:t>
                          </m:r>
                        </m:sub>
                      </m:sSub>
                      <m:r>
                        <a:rPr lang="en-US" altLang="zh-CN" sz="1100" i="1" kern="100">
                          <a:effectLst/>
                          <a:latin typeface="Cambria Math" panose="02040503050406030204" pitchFamily="18" charset="0"/>
                          <a:cs typeface="Times New Roman" panose="02020603050405020304" pitchFamily="18" charset="0"/>
                        </a:rPr>
                        <m:t>+</m:t>
                      </m:r>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𝜃</m:t>
                          </m:r>
                        </m:e>
                        <m:sub>
                          <m:r>
                            <a:rPr lang="en-US" altLang="zh-CN" sz="1100" i="1" kern="100">
                              <a:effectLst/>
                              <a:latin typeface="Cambria Math" panose="02040503050406030204" pitchFamily="18" charset="0"/>
                              <a:cs typeface="Times New Roman" panose="02020603050405020304" pitchFamily="18" charset="0"/>
                            </a:rPr>
                            <m:t>𝑑</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𝑡</m:t>
                          </m:r>
                        </m:sub>
                      </m:sSub>
                      <m:r>
                        <a:rPr lang="en-US" altLang="zh-CN" sz="1100" i="1" kern="100">
                          <a:effectLst/>
                          <a:latin typeface="Cambria Math" panose="02040503050406030204" pitchFamily="18" charset="0"/>
                          <a:cs typeface="Times New Roman" panose="02020603050405020304" pitchFamily="18" charset="0"/>
                        </a:rPr>
                        <m:t>=1)</m:t>
                      </m:r>
                    </m:oMath>
                  </a14:m>
                  <a:endParaRPr lang="zh-CN" altLang="zh-CN" sz="1100" kern="100" dirty="0">
                    <a:effectLst/>
                    <a:latin typeface="+mn-ea"/>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BBC04DD8-B5F6-248B-E1D9-25DBD690EE19}"/>
                    </a:ext>
                  </a:extLst>
                </p:cNvPr>
                <p:cNvSpPr>
                  <a:spLocks noRot="1" noChangeAspect="1" noMove="1" noResize="1" noEditPoints="1" noAdjustHandles="1" noChangeArrowheads="1" noChangeShapeType="1" noTextEdit="1"/>
                </p:cNvSpPr>
                <p:nvPr/>
              </p:nvSpPr>
              <p:spPr>
                <a:xfrm>
                  <a:off x="1162773" y="4894533"/>
                  <a:ext cx="4871300" cy="2584490"/>
                </a:xfrm>
                <a:prstGeom prst="rect">
                  <a:avLst/>
                </a:prstGeom>
                <a:blipFill>
                  <a:blip r:embed="rId6"/>
                  <a:stretch>
                    <a:fillRect b="-472"/>
                  </a:stretch>
                </a:blipFill>
              </p:spPr>
              <p:txBody>
                <a:bodyPr/>
                <a:lstStyle/>
                <a:p>
                  <a:r>
                    <a:rPr lang="zh-CN" altLang="en-US">
                      <a:noFill/>
                    </a:rPr>
                    <a:t> </a:t>
                  </a:r>
                </a:p>
              </p:txBody>
            </p:sp>
          </mc:Fallback>
        </mc:AlternateContent>
        <p:sp>
          <p:nvSpPr>
            <p:cNvPr id="8" name="文本框 38">
              <a:extLst>
                <a:ext uri="{FF2B5EF4-FFF2-40B4-BE49-F238E27FC236}">
                  <a16:creationId xmlns:a16="http://schemas.microsoft.com/office/drawing/2014/main" id="{18EECA74-0CD0-7CFF-A339-4DF03B3933F8}"/>
                </a:ext>
              </a:extLst>
            </p:cNvPr>
            <p:cNvSpPr txBox="1"/>
            <p:nvPr/>
          </p:nvSpPr>
          <p:spPr>
            <a:xfrm>
              <a:off x="1162772" y="4494489"/>
              <a:ext cx="4487168" cy="369332"/>
            </a:xfrm>
            <a:prstGeom prst="rect">
              <a:avLst/>
            </a:prstGeom>
            <a:noFill/>
          </p:spPr>
          <p:txBody>
            <a:bodyPr wrap="square" rtlCol="0">
              <a:spAutoFit/>
            </a:bodyPr>
            <a:lstStyle/>
            <a:p>
              <a:r>
                <a:rPr lang="en-US" altLang="zh-CN" b="1" dirty="0">
                  <a:solidFill>
                    <a:srgbClr val="1F3762"/>
                  </a:solidFill>
                  <a:latin typeface="+mn-ea"/>
                  <a:cs typeface="+mn-ea"/>
                  <a:sym typeface="+mn-lt"/>
                </a:rPr>
                <a:t>Rental Amount </a:t>
              </a:r>
              <a:r>
                <a:rPr lang="zh-TW" altLang="en-US" b="1" dirty="0">
                  <a:solidFill>
                    <a:srgbClr val="1F3762"/>
                  </a:solidFill>
                  <a:latin typeface="+mn-ea"/>
                  <a:cs typeface="+mn-ea"/>
                  <a:sym typeface="+mn-lt"/>
                </a:rPr>
                <a:t>房屋使用費用折現值</a:t>
              </a:r>
              <a:endParaRPr lang="zh-CN" altLang="en-US" b="1" dirty="0">
                <a:solidFill>
                  <a:srgbClr val="1F3762"/>
                </a:solidFill>
                <a:latin typeface="+mn-ea"/>
                <a:cs typeface="+mn-ea"/>
                <a:sym typeface="+mn-lt"/>
              </a:endParaRPr>
            </a:p>
          </p:txBody>
        </p:sp>
      </p:grpSp>
      <p:grpSp>
        <p:nvGrpSpPr>
          <p:cNvPr id="27" name="组合 26">
            <a:extLst>
              <a:ext uri="{FF2B5EF4-FFF2-40B4-BE49-F238E27FC236}">
                <a16:creationId xmlns:a16="http://schemas.microsoft.com/office/drawing/2014/main" id="{44333B4D-6D45-ED77-FFC7-194BA7E6033D}"/>
              </a:ext>
            </a:extLst>
          </p:cNvPr>
          <p:cNvGrpSpPr/>
          <p:nvPr/>
        </p:nvGrpSpPr>
        <p:grpSpPr>
          <a:xfrm>
            <a:off x="1334979" y="4399048"/>
            <a:ext cx="9555185" cy="2239123"/>
            <a:chOff x="1334979" y="4399048"/>
            <a:chExt cx="9555185" cy="2239123"/>
          </a:xfrm>
        </p:grpSpPr>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EDC5AC95-FAA2-D88E-D541-0A24AF2BF39E}"/>
                    </a:ext>
                  </a:extLst>
                </p:cNvPr>
                <p:cNvSpPr txBox="1"/>
                <p:nvPr/>
              </p:nvSpPr>
              <p:spPr>
                <a:xfrm>
                  <a:off x="3690992" y="4399048"/>
                  <a:ext cx="3453223" cy="983026"/>
                </a:xfrm>
                <a:prstGeom prst="rect">
                  <a:avLst/>
                </a:prstGeom>
                <a:noFill/>
                <a:ln>
                  <a:noFill/>
                </a:ln>
              </p:spPr>
              <p:txBody>
                <a:bodyPr wrap="square" rtlCol="0">
                  <a:spAutoFit/>
                </a:bodyPr>
                <a:lstStyle/>
                <a:p>
                  <a:pPr>
                    <a:lnSpc>
                      <a:spcPct val="150000"/>
                    </a:lnSpc>
                  </a:pPr>
                  <a:r>
                    <a:rPr lang="zh-TW" altLang="en-US" sz="1600" b="1" i="0" u="none" strike="noStrike" dirty="0">
                      <a:solidFill>
                        <a:srgbClr val="1F3762"/>
                      </a:solidFill>
                      <a:effectLst/>
                      <a:latin typeface="+mn-ea"/>
                    </a:rPr>
                    <a:t>合約提供者</a:t>
                  </a:r>
                  <a:r>
                    <a:rPr lang="zh-CN" altLang="en-US" sz="1600" b="1" i="0" u="none" strike="noStrike" dirty="0">
                      <a:solidFill>
                        <a:srgbClr val="1F3762"/>
                      </a:solidFill>
                      <a:effectLst/>
                      <a:latin typeface="+mn-ea"/>
                    </a:rPr>
                    <a:t>的收益 </a:t>
                  </a:r>
                  <a:endParaRPr lang="en-US" altLang="zh-CN" sz="1600" b="1" i="0" u="none" strike="noStrike" dirty="0">
                    <a:solidFill>
                      <a:srgbClr val="1F3762"/>
                    </a:solidFill>
                    <a:effectLst/>
                    <a:latin typeface="+mn-ea"/>
                  </a:endParaRPr>
                </a:p>
                <a:p>
                  <a:pPr>
                    <a:lnSpc>
                      <a:spcPct val="150000"/>
                    </a:lnSpc>
                  </a:pP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房産價值 </a:t>
                  </a:r>
                  <a:r>
                    <a:rPr lang="en-US" altLang="zh-CN" sz="1200" i="0" u="none" strike="noStrike" dirty="0">
                      <a:solidFill>
                        <a:srgbClr val="000000"/>
                      </a:solidFill>
                      <a:effectLst/>
                      <a:latin typeface="+mn-ea"/>
                    </a:rPr>
                    <a:t>x </a:t>
                  </a:r>
                  <a:r>
                    <a:rPr lang="zh-CN" altLang="en-US" sz="1200" i="0" u="none" strike="noStrike" dirty="0">
                      <a:solidFill>
                        <a:srgbClr val="000000"/>
                      </a:solidFill>
                      <a:effectLst/>
                      <a:latin typeface="+mn-ea"/>
                    </a:rPr>
                    <a:t>出售比例（設定爲</a:t>
                  </a:r>
                  <a:r>
                    <a:rPr lang="en-US" altLang="zh-CN" sz="1200" i="0" u="none" strike="noStrike" dirty="0">
                      <a:solidFill>
                        <a:srgbClr val="000000"/>
                      </a:solidFill>
                      <a:effectLst/>
                      <a:latin typeface="+mn-ea"/>
                    </a:rPr>
                    <a:t>100%</a:t>
                  </a:r>
                  <a:r>
                    <a:rPr lang="zh-CN" altLang="en-US" sz="1200" i="0" u="none" strike="noStrike" dirty="0">
                      <a:solidFill>
                        <a:srgbClr val="000000"/>
                      </a:solidFill>
                      <a:effectLst/>
                      <a:latin typeface="+mn-ea"/>
                    </a:rPr>
                    <a:t>） </a:t>
                  </a:r>
                  <a:endParaRPr lang="en-US" altLang="zh-CN" sz="1200" i="0" u="none" strike="noStrike" dirty="0">
                    <a:solidFill>
                      <a:srgbClr val="000000"/>
                    </a:solidFill>
                    <a:effectLst/>
                    <a:latin typeface="+mn-ea"/>
                  </a:endParaRPr>
                </a:p>
                <a:p>
                  <a:pPr>
                    <a:lnSpc>
                      <a:spcPct val="150000"/>
                    </a:lnSpc>
                  </a:pPr>
                  <a:r>
                    <a:rPr lang="en-US" altLang="zh-CN" sz="1200" i="0" u="none" strike="noStrike" dirty="0">
                      <a:solidFill>
                        <a:srgbClr val="000000"/>
                      </a:solidFill>
                      <a:effectLst/>
                      <a:latin typeface="+mn-ea"/>
                    </a:rPr>
                    <a:t>= </a:t>
                  </a:r>
                  <a14:m>
                    <m:oMath xmlns:m="http://schemas.openxmlformats.org/officeDocument/2006/math">
                      <m:sSub>
                        <m:sSubPr>
                          <m:ctrlPr>
                            <a:rPr lang="zh-TW" altLang="zh-TW" sz="12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200" b="0" i="1" kern="100" smtClean="0">
                              <a:solidFill>
                                <a:schemeClr val="tx1"/>
                              </a:solidFill>
                              <a:effectLst/>
                              <a:latin typeface="Cambria Math" panose="02040503050406030204" pitchFamily="18" charset="0"/>
                              <a:cs typeface="Times New Roman" panose="02020603050405020304" pitchFamily="18" charset="0"/>
                            </a:rPr>
                            <m:t>𝐻</m:t>
                          </m:r>
                        </m:e>
                        <m:sub>
                          <m:r>
                            <a:rPr lang="en-US" altLang="zh-TW" sz="1200" b="0" i="1" kern="100" smtClean="0">
                              <a:solidFill>
                                <a:schemeClr val="tx1"/>
                              </a:solidFill>
                              <a:effectLst/>
                              <a:latin typeface="Cambria Math" panose="02040503050406030204" pitchFamily="18" charset="0"/>
                              <a:cs typeface="Times New Roman" panose="02020603050405020304" pitchFamily="18" charset="0"/>
                            </a:rPr>
                            <m:t>𝑜</m:t>
                          </m:r>
                        </m:sub>
                      </m:sSub>
                      <m:r>
                        <a:rPr lang="en-US" altLang="zh-TW" sz="1200" b="0" i="1" kern="100" smtClean="0">
                          <a:solidFill>
                            <a:schemeClr val="tx1"/>
                          </a:solidFill>
                          <a:effectLst/>
                          <a:latin typeface="Cambria Math" panose="02040503050406030204" pitchFamily="18" charset="0"/>
                          <a:cs typeface="Times New Roman" panose="02020603050405020304" pitchFamily="18" charset="0"/>
                        </a:rPr>
                        <m:t>×</m:t>
                      </m:r>
                      <m:r>
                        <a:rPr lang="en-US" altLang="zh-TW" sz="1200" b="0" i="1" kern="100" smtClean="0">
                          <a:solidFill>
                            <a:schemeClr val="tx1"/>
                          </a:solidFill>
                          <a:effectLst/>
                          <a:latin typeface="Cambria Math" panose="02040503050406030204" pitchFamily="18" charset="0"/>
                          <a:cs typeface="Times New Roman" panose="02020603050405020304" pitchFamily="18" charset="0"/>
                        </a:rPr>
                        <m:t>𝐴𝑅</m:t>
                      </m:r>
                    </m:oMath>
                  </a14:m>
                  <a:endParaRPr lang="en-US" altLang="zh-CN" sz="1200" i="0" u="none" strike="noStrike" dirty="0">
                    <a:solidFill>
                      <a:srgbClr val="000000"/>
                    </a:solidFill>
                    <a:effectLst/>
                    <a:latin typeface="+mn-ea"/>
                  </a:endParaRPr>
                </a:p>
              </p:txBody>
            </p:sp>
          </mc:Choice>
          <mc:Fallback xmlns="">
            <p:sp>
              <p:nvSpPr>
                <p:cNvPr id="4" name="文字方塊 3">
                  <a:extLst>
                    <a:ext uri="{FF2B5EF4-FFF2-40B4-BE49-F238E27FC236}">
                      <a16:creationId xmlns:a16="http://schemas.microsoft.com/office/drawing/2014/main" id="{EDC5AC95-FAA2-D88E-D541-0A24AF2BF39E}"/>
                    </a:ext>
                  </a:extLst>
                </p:cNvPr>
                <p:cNvSpPr txBox="1">
                  <a:spLocks noRot="1" noChangeAspect="1" noMove="1" noResize="1" noEditPoints="1" noAdjustHandles="1" noChangeArrowheads="1" noChangeShapeType="1" noTextEdit="1"/>
                </p:cNvSpPr>
                <p:nvPr/>
              </p:nvSpPr>
              <p:spPr>
                <a:xfrm>
                  <a:off x="3690992" y="4399048"/>
                  <a:ext cx="3453223" cy="983026"/>
                </a:xfrm>
                <a:prstGeom prst="rect">
                  <a:avLst/>
                </a:prstGeom>
                <a:blipFill>
                  <a:blip r:embed="rId7"/>
                  <a:stretch>
                    <a:fillRect l="-882" b="-434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字方塊 3">
                  <a:extLst>
                    <a:ext uri="{FF2B5EF4-FFF2-40B4-BE49-F238E27FC236}">
                      <a16:creationId xmlns:a16="http://schemas.microsoft.com/office/drawing/2014/main" id="{CB175EB0-BDAE-51F6-69C0-C26CDFFEA00E}"/>
                    </a:ext>
                  </a:extLst>
                </p:cNvPr>
                <p:cNvSpPr txBox="1"/>
                <p:nvPr/>
              </p:nvSpPr>
              <p:spPr>
                <a:xfrm>
                  <a:off x="3690992" y="5581706"/>
                  <a:ext cx="3861600" cy="1023422"/>
                </a:xfrm>
                <a:prstGeom prst="rect">
                  <a:avLst/>
                </a:prstGeom>
                <a:noFill/>
                <a:ln>
                  <a:noFill/>
                </a:ln>
              </p:spPr>
              <p:txBody>
                <a:bodyPr wrap="square" rtlCol="0">
                  <a:spAutoFit/>
                </a:bodyPr>
                <a:lstStyle/>
                <a:p>
                  <a:pPr>
                    <a:lnSpc>
                      <a:spcPct val="150000"/>
                    </a:lnSpc>
                  </a:pPr>
                  <a:r>
                    <a:rPr lang="zh-TW" altLang="en-US" sz="1600" b="1" i="0" u="none" strike="noStrike" dirty="0">
                      <a:solidFill>
                        <a:srgbClr val="1F3762"/>
                      </a:solidFill>
                      <a:effectLst/>
                      <a:latin typeface="+mn-ea"/>
                    </a:rPr>
                    <a:t>合約提供者</a:t>
                  </a:r>
                  <a:r>
                    <a:rPr lang="zh-CN" altLang="en-US" sz="1600" b="1" i="0" u="none" strike="noStrike" dirty="0">
                      <a:solidFill>
                        <a:srgbClr val="1F3762"/>
                      </a:solidFill>
                      <a:effectLst/>
                      <a:latin typeface="+mn-ea"/>
                    </a:rPr>
                    <a:t>的支出 </a:t>
                  </a:r>
                  <a:endParaRPr lang="en-US" altLang="zh-CN" sz="1600" b="1" i="0" u="none" strike="noStrike" dirty="0">
                    <a:solidFill>
                      <a:srgbClr val="1F3762"/>
                    </a:solidFill>
                    <a:effectLst/>
                    <a:latin typeface="+mn-ea"/>
                  </a:endParaRPr>
                </a:p>
                <a:p>
                  <a:pPr>
                    <a:lnSpc>
                      <a:spcPct val="150000"/>
                    </a:lnSpc>
                  </a:pP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合約持有者得到的金額 </a:t>
                  </a: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損失的房租 </a:t>
                  </a:r>
                  <a:r>
                    <a:rPr lang="en-US" altLang="zh-CN" sz="1200" i="0" u="none" strike="noStrike" dirty="0">
                      <a:solidFill>
                        <a:srgbClr val="000000"/>
                      </a:solidFill>
                      <a:effectLst/>
                      <a:latin typeface="+mn-ea"/>
                    </a:rPr>
                    <a:t>+ </a:t>
                  </a:r>
                  <a:r>
                    <a:rPr lang="zh-CN" altLang="en-US" sz="1200" i="0" u="none" strike="noStrike" dirty="0">
                      <a:solidFill>
                        <a:srgbClr val="000000"/>
                      </a:solidFill>
                      <a:effectLst/>
                      <a:latin typeface="+mn-ea"/>
                    </a:rPr>
                    <a:t>長照費用</a:t>
                  </a:r>
                  <a:endParaRPr lang="en-US" altLang="zh-CN" sz="1200" i="0" u="none" strike="noStrike" dirty="0">
                    <a:solidFill>
                      <a:srgbClr val="000000"/>
                    </a:solidFill>
                    <a:effectLst/>
                    <a:latin typeface="+mn-ea"/>
                  </a:endParaRPr>
                </a:p>
                <a:p>
                  <a:pPr>
                    <a:lnSpc>
                      <a:spcPct val="150000"/>
                    </a:lnSpc>
                  </a:pPr>
                  <a:r>
                    <a:rPr lang="en-US" altLang="zh-CN" sz="1400" dirty="0">
                      <a:solidFill>
                        <a:srgbClr val="000000"/>
                      </a:solidFill>
                      <a:latin typeface="+mn-ea"/>
                    </a:rPr>
                    <a:t>= </a:t>
                  </a:r>
                  <a14:m>
                    <m:oMath xmlns:m="http://schemas.openxmlformats.org/officeDocument/2006/math">
                      <m:sSub>
                        <m:sSubPr>
                          <m:ctrlPr>
                            <a:rPr lang="zh-TW" altLang="zh-TW" sz="140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b="0" i="1" kern="1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𝑃𝐴</m:t>
                          </m:r>
                        </m:e>
                        <m:sub>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4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i="1" kern="100">
                              <a:latin typeface="Cambria Math" panose="02040503050406030204" pitchFamily="18" charset="0"/>
                              <a:ea typeface="標楷體" panose="03000509000000000000" pitchFamily="65" charset="-120"/>
                              <a:cs typeface="Times New Roman" panose="02020603050405020304" pitchFamily="18" charset="0"/>
                            </a:rPr>
                            <m:t>𝑅𝐴</m:t>
                          </m:r>
                        </m:e>
                        <m:sub>
                          <m:r>
                            <a:rPr lang="en-US" altLang="zh-TW" sz="1400" i="1" kern="100">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kern="10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CN" sz="1400" i="1" kern="100">
                          <a:latin typeface="Cambria Math" panose="02040503050406030204" pitchFamily="18" charset="0"/>
                          <a:ea typeface="標楷體" panose="03000509000000000000" pitchFamily="65" charset="-120"/>
                          <a:cs typeface="Times New Roman" panose="02020603050405020304" pitchFamily="18" charset="0"/>
                        </a:rPr>
                        <m:t>+</m:t>
                      </m:r>
                      <m:r>
                        <a:rPr lang="en-US" altLang="zh-CN" sz="1400" b="0" i="1" kern="10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1400" b="0" i="1" kern="100" smtClean="0">
                          <a:solidFill>
                            <a:schemeClr val="tx1"/>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𝐿𝑇𝐶𝐴</m:t>
                          </m:r>
                        </m:e>
                        <m:sub>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1400" b="0" i="1" smtClean="0">
                          <a:latin typeface="Cambria Math" panose="02040503050406030204" pitchFamily="18" charset="0"/>
                          <a:ea typeface="標楷體" panose="03000509000000000000" pitchFamily="65" charset="-120"/>
                          <a:cs typeface="Times New Roman" panose="02020603050405020304" pitchFamily="18" charset="0"/>
                        </a:rPr>
                        <m:t>)</m:t>
                      </m:r>
                    </m:oMath>
                  </a14:m>
                  <a:endParaRPr lang="en-US" altLang="zh-TW" sz="1400" i="1" kern="100" dirty="0">
                    <a:solidFill>
                      <a:srgbClr val="0070C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mc:Choice>
          <mc:Fallback xmlns="">
            <p:sp>
              <p:nvSpPr>
                <p:cNvPr id="5" name="文字方塊 3">
                  <a:extLst>
                    <a:ext uri="{FF2B5EF4-FFF2-40B4-BE49-F238E27FC236}">
                      <a16:creationId xmlns:a16="http://schemas.microsoft.com/office/drawing/2014/main" id="{CB175EB0-BDAE-51F6-69C0-C26CDFFEA00E}"/>
                    </a:ext>
                  </a:extLst>
                </p:cNvPr>
                <p:cNvSpPr txBox="1">
                  <a:spLocks noRot="1" noChangeAspect="1" noMove="1" noResize="1" noEditPoints="1" noAdjustHandles="1" noChangeArrowheads="1" noChangeShapeType="1" noTextEdit="1"/>
                </p:cNvSpPr>
                <p:nvPr/>
              </p:nvSpPr>
              <p:spPr>
                <a:xfrm>
                  <a:off x="3690992" y="5581706"/>
                  <a:ext cx="3861600" cy="1023422"/>
                </a:xfrm>
                <a:prstGeom prst="rect">
                  <a:avLst/>
                </a:prstGeom>
                <a:blipFill>
                  <a:blip r:embed="rId8"/>
                  <a:stretch>
                    <a:fillRect l="-789" b="-4762"/>
                  </a:stretch>
                </a:blipFill>
                <a:ln>
                  <a:noFill/>
                </a:ln>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B8EBBF5C-192C-4CAE-CBE1-3809E48C21A8}"/>
                </a:ext>
              </a:extLst>
            </p:cNvPr>
            <p:cNvSpPr/>
            <p:nvPr/>
          </p:nvSpPr>
          <p:spPr>
            <a:xfrm>
              <a:off x="3719509" y="4434328"/>
              <a:ext cx="3666031" cy="100809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12953999-0CA4-0ED2-9F58-B0497B7B11BC}"/>
                </a:ext>
              </a:extLst>
            </p:cNvPr>
            <p:cNvSpPr/>
            <p:nvPr/>
          </p:nvSpPr>
          <p:spPr>
            <a:xfrm>
              <a:off x="3719510" y="5630079"/>
              <a:ext cx="3666030" cy="1008092"/>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id="{D7E9BD25-7656-051B-4ADA-0910147CA768}"/>
                </a:ext>
              </a:extLst>
            </p:cNvPr>
            <p:cNvSpPr/>
            <p:nvPr/>
          </p:nvSpPr>
          <p:spPr>
            <a:xfrm rot="16200000">
              <a:off x="7603044" y="5355518"/>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內容版面配置區 2">
                  <a:extLst>
                    <a:ext uri="{FF2B5EF4-FFF2-40B4-BE49-F238E27FC236}">
                      <a16:creationId xmlns:a16="http://schemas.microsoft.com/office/drawing/2014/main" id="{8800D3F3-6DD2-4874-79D6-9313FD8D3B73}"/>
                    </a:ext>
                  </a:extLst>
                </p:cNvPr>
                <p:cNvSpPr txBox="1">
                  <a:spLocks/>
                </p:cNvSpPr>
                <p:nvPr/>
              </p:nvSpPr>
              <p:spPr>
                <a:xfrm>
                  <a:off x="8028687" y="5114818"/>
                  <a:ext cx="2861477" cy="11151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zh-TW" altLang="en-US" sz="1400" dirty="0">
                      <a:solidFill>
                        <a:schemeClr val="tx1"/>
                      </a:solidFill>
                      <a:latin typeface="+mn-ea"/>
                    </a:rPr>
                    <a:t>公平定價公式 </a:t>
                  </a:r>
                  <a:r>
                    <a:rPr lang="en-US" altLang="zh-TW" sz="1400" dirty="0">
                      <a:solidFill>
                        <a:schemeClr val="tx1"/>
                      </a:solidFill>
                      <a:latin typeface="+mn-ea"/>
                    </a:rPr>
                    <a:t>: </a:t>
                  </a:r>
                </a:p>
                <a:p>
                  <a:pPr marL="0" indent="0">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zh-TW" altLang="zh-TW" sz="14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400" i="1" kern="100">
                                <a:solidFill>
                                  <a:schemeClr val="tx1"/>
                                </a:solidFill>
                                <a:effectLst/>
                                <a:latin typeface="Cambria Math" panose="02040503050406030204" pitchFamily="18" charset="0"/>
                                <a:cs typeface="Times New Roman" panose="02020603050405020304" pitchFamily="18" charset="0"/>
                              </a:rPr>
                              <m:t>𝐻</m:t>
                            </m:r>
                          </m:e>
                          <m:sub>
                            <m:r>
                              <a:rPr lang="en-US" altLang="zh-TW" sz="1400" i="1" kern="100">
                                <a:solidFill>
                                  <a:schemeClr val="tx1"/>
                                </a:solidFill>
                                <a:effectLst/>
                                <a:latin typeface="Cambria Math" panose="02040503050406030204" pitchFamily="18" charset="0"/>
                                <a:cs typeface="Times New Roman" panose="02020603050405020304" pitchFamily="18" charset="0"/>
                              </a:rPr>
                              <m:t>𝑜</m:t>
                            </m:r>
                          </m:sub>
                        </m:sSub>
                        <m:r>
                          <a:rPr lang="en-US" altLang="zh-TW" sz="1400" i="1" kern="100">
                            <a:solidFill>
                              <a:schemeClr val="tx1"/>
                            </a:solidFill>
                            <a:effectLst/>
                            <a:latin typeface="Cambria Math" panose="02040503050406030204" pitchFamily="18" charset="0"/>
                            <a:cs typeface="Times New Roman" panose="02020603050405020304" pitchFamily="18" charset="0"/>
                          </a:rPr>
                          <m:t>×</m:t>
                        </m:r>
                        <m:r>
                          <a:rPr lang="en-US" altLang="zh-TW" sz="1400" i="1" kern="100">
                            <a:solidFill>
                              <a:schemeClr val="tx1"/>
                            </a:solidFill>
                            <a:effectLst/>
                            <a:latin typeface="Cambria Math" panose="02040503050406030204" pitchFamily="18" charset="0"/>
                            <a:cs typeface="Times New Roman" panose="02020603050405020304" pitchFamily="18" charset="0"/>
                          </a:rPr>
                          <m:t>𝐴𝑅</m:t>
                        </m:r>
                        <m:r>
                          <a:rPr lang="en-US" altLang="zh-TW" sz="1400" i="1" kern="100">
                            <a:solidFill>
                              <a:schemeClr val="tx1"/>
                            </a:solidFill>
                            <a:effectLst/>
                            <a:latin typeface="Cambria Math" panose="02040503050406030204" pitchFamily="18" charset="0"/>
                            <a:cs typeface="Times New Roman" panose="02020603050405020304" pitchFamily="18" charset="0"/>
                          </a:rPr>
                          <m:t>=</m:t>
                        </m:r>
                        <m:sSub>
                          <m:sSubPr>
                            <m:ctrlPr>
                              <a:rPr lang="zh-TW" altLang="zh-TW" sz="1400" i="1" kern="100" smtClean="0">
                                <a:solidFill>
                                  <a:srgbClr val="C00000"/>
                                </a:solidFill>
                                <a:effectLst/>
                                <a:latin typeface="Cambria Math" panose="02040503050406030204" pitchFamily="18" charset="0"/>
                                <a:cs typeface="Times New Roman" panose="02020603050405020304" pitchFamily="18" charset="0"/>
                              </a:rPr>
                            </m:ctrlPr>
                          </m:sSubPr>
                          <m:e>
                            <m:r>
                              <a:rPr lang="en-US" altLang="zh-TW" sz="1400" i="1" kern="100">
                                <a:solidFill>
                                  <a:srgbClr val="C00000"/>
                                </a:solidFill>
                                <a:effectLst/>
                                <a:latin typeface="Cambria Math" panose="02040503050406030204" pitchFamily="18" charset="0"/>
                                <a:cs typeface="Times New Roman" panose="02020603050405020304" pitchFamily="18" charset="0"/>
                              </a:rPr>
                              <m:t>𝑃𝐴</m:t>
                            </m:r>
                          </m:e>
                          <m:sub>
                            <m:r>
                              <a:rPr lang="en-US" altLang="zh-TW" sz="1400" i="1" kern="100">
                                <a:solidFill>
                                  <a:srgbClr val="C00000"/>
                                </a:solidFill>
                                <a:effectLst/>
                                <a:latin typeface="Cambria Math" panose="02040503050406030204" pitchFamily="18" charset="0"/>
                                <a:cs typeface="Times New Roman" panose="02020603050405020304" pitchFamily="18" charset="0"/>
                              </a:rPr>
                              <m:t>0</m:t>
                            </m:r>
                          </m:sub>
                        </m:sSub>
                        <m:r>
                          <a:rPr lang="en-US" altLang="zh-TW" sz="1400" b="0" i="1"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400" i="1" kern="100">
                                <a:solidFill>
                                  <a:schemeClr val="tx1"/>
                                </a:solidFill>
                                <a:latin typeface="Cambria Math" panose="02040503050406030204" pitchFamily="18" charset="0"/>
                                <a:cs typeface="Times New Roman" panose="02020603050405020304" pitchFamily="18" charset="0"/>
                              </a:rPr>
                            </m:ctrlPr>
                          </m:sSubPr>
                          <m:e>
                            <m:r>
                              <a:rPr lang="en-US" altLang="zh-TW" sz="1400" i="1" kern="100">
                                <a:solidFill>
                                  <a:schemeClr val="tx1"/>
                                </a:solidFill>
                                <a:latin typeface="Cambria Math" panose="02040503050406030204" pitchFamily="18" charset="0"/>
                                <a:cs typeface="Times New Roman" panose="02020603050405020304" pitchFamily="18" charset="0"/>
                              </a:rPr>
                              <m:t>𝑅𝐴</m:t>
                            </m:r>
                          </m:e>
                          <m:sub>
                            <m:r>
                              <a:rPr lang="en-US" altLang="zh-TW" sz="1400" i="1" kern="100">
                                <a:solidFill>
                                  <a:schemeClr val="tx1"/>
                                </a:solidFill>
                                <a:latin typeface="Cambria Math" panose="02040503050406030204" pitchFamily="18" charset="0"/>
                                <a:cs typeface="Times New Roman" panose="02020603050405020304" pitchFamily="18" charset="0"/>
                              </a:rPr>
                              <m:t>0</m:t>
                            </m:r>
                          </m:sub>
                        </m:sSub>
                        <m:r>
                          <a:rPr lang="en-US" altLang="zh-TW" sz="1400" i="1" kern="100">
                            <a:solidFill>
                              <a:schemeClr val="tx1"/>
                            </a:solidFill>
                            <a:latin typeface="Cambria Math" panose="02040503050406030204" pitchFamily="18" charset="0"/>
                            <a:cs typeface="Times New Roman" panose="02020603050405020304" pitchFamily="18" charset="0"/>
                          </a:rPr>
                          <m:t>+(</m:t>
                        </m:r>
                        <m:sSub>
                          <m:sSubPr>
                            <m:ctrlPr>
                              <a:rPr lang="zh-TW" altLang="zh-TW" sz="1400" i="1">
                                <a:solidFill>
                                  <a:schemeClr val="tx1"/>
                                </a:solidFill>
                                <a:latin typeface="Cambria Math" panose="02040503050406030204" pitchFamily="18" charset="0"/>
                                <a:cs typeface="Times New Roman" panose="02020603050405020304" pitchFamily="18" charset="0"/>
                              </a:rPr>
                            </m:ctrlPr>
                          </m:sSubPr>
                          <m:e>
                            <m:r>
                              <a:rPr lang="en-US" altLang="zh-TW" sz="1400" i="1">
                                <a:solidFill>
                                  <a:schemeClr val="tx1"/>
                                </a:solidFill>
                                <a:latin typeface="Cambria Math" panose="02040503050406030204" pitchFamily="18" charset="0"/>
                                <a:cs typeface="Times New Roman" panose="02020603050405020304" pitchFamily="18" charset="0"/>
                              </a:rPr>
                              <m:t>𝐿𝑇𝐶𝐴</m:t>
                            </m:r>
                          </m:e>
                          <m:sub>
                            <m:r>
                              <a:rPr lang="en-US" altLang="zh-TW" sz="1400" i="1">
                                <a:solidFill>
                                  <a:schemeClr val="tx1"/>
                                </a:solidFill>
                                <a:latin typeface="Cambria Math" panose="02040503050406030204" pitchFamily="18" charset="0"/>
                                <a:cs typeface="Times New Roman" panose="02020603050405020304" pitchFamily="18" charset="0"/>
                              </a:rPr>
                              <m:t>0</m:t>
                            </m:r>
                          </m:sub>
                        </m:sSub>
                        <m:r>
                          <a:rPr lang="en-US" altLang="zh-TW" sz="1400" i="1">
                            <a:solidFill>
                              <a:schemeClr val="tx1"/>
                            </a:solidFill>
                            <a:latin typeface="Cambria Math" panose="02040503050406030204" pitchFamily="18" charset="0"/>
                            <a:cs typeface="Times New Roman" panose="02020603050405020304" pitchFamily="18" charset="0"/>
                          </a:rPr>
                          <m:t>)</m:t>
                        </m:r>
                      </m:oMath>
                    </m:oMathPara>
                  </a14:m>
                  <a:endParaRPr lang="en-US" altLang="zh-TW" sz="1400" i="1" kern="100" dirty="0">
                    <a:solidFill>
                      <a:schemeClr val="tx1"/>
                    </a:solidFill>
                    <a:latin typeface="+mn-ea"/>
                    <a:cs typeface="Times New Roman" panose="02020603050405020304" pitchFamily="18" charset="0"/>
                  </a:endParaRPr>
                </a:p>
                <a:p>
                  <a:pPr marL="0" indent="0">
                    <a:lnSpc>
                      <a:spcPct val="150000"/>
                    </a:lnSpc>
                    <a:spcBef>
                      <a:spcPts val="0"/>
                    </a:spcBef>
                    <a:buNone/>
                  </a:pPr>
                  <a:r>
                    <a:rPr lang="zh-CN" altLang="en-US" sz="1400" kern="100" dirty="0">
                      <a:solidFill>
                        <a:schemeClr val="tx1"/>
                      </a:solidFill>
                      <a:latin typeface="+mn-ea"/>
                      <a:cs typeface="Times New Roman" panose="02020603050405020304" pitchFamily="18" charset="0"/>
                    </a:rPr>
                    <a:t>二分法求解支付比例</a:t>
                  </a:r>
                </a:p>
              </p:txBody>
            </p:sp>
          </mc:Choice>
          <mc:Fallback xmlns="">
            <p:sp>
              <p:nvSpPr>
                <p:cNvPr id="22" name="內容版面配置區 2">
                  <a:extLst>
                    <a:ext uri="{FF2B5EF4-FFF2-40B4-BE49-F238E27FC236}">
                      <a16:creationId xmlns:a16="http://schemas.microsoft.com/office/drawing/2014/main" id="{8800D3F3-6DD2-4874-79D6-9313FD8D3B73}"/>
                    </a:ext>
                  </a:extLst>
                </p:cNvPr>
                <p:cNvSpPr txBox="1">
                  <a:spLocks noRot="1" noChangeAspect="1" noMove="1" noResize="1" noEditPoints="1" noAdjustHandles="1" noChangeArrowheads="1" noChangeShapeType="1" noTextEdit="1"/>
                </p:cNvSpPr>
                <p:nvPr/>
              </p:nvSpPr>
              <p:spPr>
                <a:xfrm>
                  <a:off x="8028687" y="5114818"/>
                  <a:ext cx="2861477" cy="1115105"/>
                </a:xfrm>
                <a:prstGeom prst="rect">
                  <a:avLst/>
                </a:prstGeom>
                <a:blipFill>
                  <a:blip r:embed="rId9"/>
                  <a:stretch>
                    <a:fillRect l="-640"/>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id="{EC3E1CF5-6576-6357-2F58-6E9AD5BB88D7}"/>
                </a:ext>
              </a:extLst>
            </p:cNvPr>
            <p:cNvSpPr/>
            <p:nvPr/>
          </p:nvSpPr>
          <p:spPr>
            <a:xfrm>
              <a:off x="8028688" y="5071936"/>
              <a:ext cx="2778257" cy="1115105"/>
            </a:xfrm>
            <a:prstGeom prst="rect">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59C69B0A-7A9A-1470-BFA0-4608E4104E08}"/>
                    </a:ext>
                  </a:extLst>
                </p:cNvPr>
                <p:cNvSpPr/>
                <p:nvPr/>
              </p:nvSpPr>
              <p:spPr>
                <a:xfrm>
                  <a:off x="1334979" y="4978907"/>
                  <a:ext cx="1823383" cy="1082989"/>
                </a:xfrm>
                <a:prstGeom prst="rect">
                  <a:avLst/>
                </a:prstGeom>
                <a:ln>
                  <a:solidFill>
                    <a:srgbClr val="1F3762"/>
                  </a:solidFill>
                </a:ln>
              </p:spPr>
              <p:txBody>
                <a:bodyPr wrap="square">
                  <a:spAutoFit/>
                </a:bodyPr>
                <a:lstStyle/>
                <a:p>
                  <a:pPr>
                    <a:lnSpc>
                      <a:spcPct val="160000"/>
                    </a:lnSpc>
                  </a:pPr>
                  <a:r>
                    <a:rPr lang="zh-TW" altLang="en-US" sz="1400" kern="100" dirty="0">
                      <a:effectLst/>
                      <a:latin typeface="+mn-ea"/>
                      <a:cs typeface="Times New Roman" panose="02020603050405020304" pitchFamily="18" charset="0"/>
                    </a:rPr>
                    <a:t>支付比例 </a:t>
                  </a:r>
                  <a14:m>
                    <m:oMath xmlns:m="http://schemas.openxmlformats.org/officeDocument/2006/math">
                      <m:sSub>
                        <m:sSubPr>
                          <m:ctrlPr>
                            <a:rPr lang="zh-TW" altLang="zh-TW" sz="1400" i="1" kern="100" smtClean="0">
                              <a:latin typeface="Cambria Math" panose="02040503050406030204" pitchFamily="18" charset="0"/>
                              <a:cs typeface="Times New Roman" panose="02020603050405020304" pitchFamily="18" charset="0"/>
                            </a:rPr>
                          </m:ctrlPr>
                        </m:sSubPr>
                        <m:e>
                          <m:r>
                            <a:rPr lang="en-US" altLang="zh-TW" sz="1400" b="0" i="1" kern="100">
                              <a:latin typeface="Cambria Math" panose="02040503050406030204" pitchFamily="18" charset="0"/>
                              <a:cs typeface="Times New Roman" panose="02020603050405020304" pitchFamily="18" charset="0"/>
                            </a:rPr>
                            <m:t>𝑏</m:t>
                          </m:r>
                        </m:e>
                        <m:sub>
                          <m:r>
                            <a:rPr lang="en-US" altLang="zh-TW" sz="1400" b="0" i="1" kern="100">
                              <a:latin typeface="Cambria Math" panose="02040503050406030204" pitchFamily="18" charset="0"/>
                              <a:cs typeface="Times New Roman" panose="02020603050405020304" pitchFamily="18" charset="0"/>
                            </a:rPr>
                            <m:t>𝑎</m:t>
                          </m:r>
                        </m:sub>
                      </m:sSub>
                    </m:oMath>
                  </a14:m>
                  <a:r>
                    <a:rPr lang="en-US" altLang="zh-TW" sz="1400" kern="100" dirty="0">
                      <a:effectLst/>
                      <a:latin typeface="Times New Roman" panose="02020603050405020304" pitchFamily="18" charset="0"/>
                      <a:cs typeface="Times New Roman" panose="02020603050405020304" pitchFamily="18" charset="0"/>
                    </a:rPr>
                    <a:t> or PVR</a:t>
                  </a:r>
                </a:p>
                <a:p>
                  <a:pPr>
                    <a:lnSpc>
                      <a:spcPct val="160000"/>
                    </a:lnSpc>
                  </a:pPr>
                  <a:r>
                    <a:rPr lang="zh-TW" altLang="en-US" sz="1400" kern="100" dirty="0">
                      <a:effectLst/>
                      <a:latin typeface="+mn-ea"/>
                      <a:cs typeface="Times New Roman" panose="02020603050405020304" pitchFamily="18" charset="0"/>
                    </a:rPr>
                    <a:t>影響</a:t>
                  </a:r>
                  <a:r>
                    <a:rPr lang="zh-CN" altLang="en-US" sz="1400" kern="100" dirty="0">
                      <a:effectLst/>
                      <a:latin typeface="+mn-ea"/>
                      <a:cs typeface="Times New Roman" panose="02020603050405020304" pitchFamily="18" charset="0"/>
                    </a:rPr>
                    <a:t>支付金額折現值</a:t>
                  </a:r>
                  <a:endParaRPr lang="en-US" altLang="zh-CN" sz="1400" kern="100" dirty="0">
                    <a:effectLst/>
                    <a:latin typeface="+mn-ea"/>
                    <a:cs typeface="Times New Roman" panose="02020603050405020304" pitchFamily="18" charset="0"/>
                  </a:endParaRPr>
                </a:p>
                <a:p>
                  <a:pPr>
                    <a:lnSpc>
                      <a:spcPct val="160000"/>
                    </a:lnSpc>
                  </a:pPr>
                  <a:r>
                    <a:rPr lang="zh-CN" altLang="en-US" sz="1400" kern="100" dirty="0">
                      <a:latin typeface="+mn-ea"/>
                      <a:cs typeface="Times New Roman" panose="02020603050405020304" pitchFamily="18" charset="0"/>
                    </a:rPr>
                    <a:t>房租使用費折現值</a:t>
                  </a:r>
                  <a:endParaRPr lang="en-US" altLang="zh-TW" sz="1400" kern="100" dirty="0">
                    <a:effectLst/>
                    <a:latin typeface="+mn-ea"/>
                    <a:cs typeface="Times New Roman" panose="02020603050405020304" pitchFamily="18" charset="0"/>
                  </a:endParaRPr>
                </a:p>
              </p:txBody>
            </p:sp>
          </mc:Choice>
          <mc:Fallback xmlns="">
            <p:sp>
              <p:nvSpPr>
                <p:cNvPr id="24" name="矩形 23">
                  <a:extLst>
                    <a:ext uri="{FF2B5EF4-FFF2-40B4-BE49-F238E27FC236}">
                      <a16:creationId xmlns:a16="http://schemas.microsoft.com/office/drawing/2014/main" id="{59C69B0A-7A9A-1470-BFA0-4608E4104E08}"/>
                    </a:ext>
                  </a:extLst>
                </p:cNvPr>
                <p:cNvSpPr>
                  <a:spLocks noRot="1" noChangeAspect="1" noMove="1" noResize="1" noEditPoints="1" noAdjustHandles="1" noChangeArrowheads="1" noChangeShapeType="1" noTextEdit="1"/>
                </p:cNvSpPr>
                <p:nvPr/>
              </p:nvSpPr>
              <p:spPr>
                <a:xfrm>
                  <a:off x="1334979" y="4978907"/>
                  <a:ext cx="1823383" cy="1082989"/>
                </a:xfrm>
                <a:prstGeom prst="rect">
                  <a:avLst/>
                </a:prstGeom>
                <a:blipFill>
                  <a:blip r:embed="rId10"/>
                  <a:stretch>
                    <a:fillRect l="-664" b="-4469"/>
                  </a:stretch>
                </a:blipFill>
                <a:ln>
                  <a:solidFill>
                    <a:srgbClr val="1F3762"/>
                  </a:solidFill>
                </a:ln>
              </p:spPr>
              <p:txBody>
                <a:bodyPr/>
                <a:lstStyle/>
                <a:p>
                  <a:r>
                    <a:rPr lang="zh-CN" altLang="en-US">
                      <a:noFill/>
                    </a:rPr>
                    <a:t> </a:t>
                  </a:r>
                </a:p>
              </p:txBody>
            </p:sp>
          </mc:Fallback>
        </mc:AlternateContent>
        <p:sp>
          <p:nvSpPr>
            <p:cNvPr id="26" name="箭头: 下 25">
              <a:extLst>
                <a:ext uri="{FF2B5EF4-FFF2-40B4-BE49-F238E27FC236}">
                  <a16:creationId xmlns:a16="http://schemas.microsoft.com/office/drawing/2014/main" id="{DC5CC0A5-46BE-7934-7C32-6BB3628E2BCE}"/>
                </a:ext>
              </a:extLst>
            </p:cNvPr>
            <p:cNvSpPr/>
            <p:nvPr/>
          </p:nvSpPr>
          <p:spPr>
            <a:xfrm rot="16200000">
              <a:off x="3320607" y="5355518"/>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1350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9DD420-CBF1-876B-5D91-9FF444AC6239}"/>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71A1C547-0523-9EBB-154B-B860427E22F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666E4E28-80FA-B709-1F3B-2C0A574143F9}"/>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F09E02C-7F0B-BC83-85BD-98C338402F08}"/>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E1BB4BA6-EA01-E6C4-922C-80B2A20B91EE}"/>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25159F3-14DE-4DBD-405B-40FFB810D15A}"/>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8D676348-1460-0B18-9F21-8E6011C14822}"/>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0F90A8AD-09CE-D5E2-3E29-171A67809A15}"/>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2B5037E7-5289-C0F8-5C29-666777BDAF0B}"/>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CB52667E-DF95-80D4-C66C-23C9814634F0}"/>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754E7737-7E4F-1362-FC1A-EF8CCB47E3B1}"/>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93F0501E-116D-298B-D5CC-085874EF21B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23">
            <a:extLst>
              <a:ext uri="{FF2B5EF4-FFF2-40B4-BE49-F238E27FC236}">
                <a16:creationId xmlns:a16="http://schemas.microsoft.com/office/drawing/2014/main" id="{6F487F59-4849-3CBE-061D-CFB6C62A4100}"/>
              </a:ext>
            </a:extLst>
          </p:cNvPr>
          <p:cNvSpPr txBox="1"/>
          <p:nvPr/>
        </p:nvSpPr>
        <p:spPr>
          <a:xfrm>
            <a:off x="4173360" y="323206"/>
            <a:ext cx="4989184"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--RM </a:t>
            </a:r>
            <a:r>
              <a:rPr lang="zh-CN" altLang="en-US" sz="2800" dirty="0">
                <a:solidFill>
                  <a:srgbClr val="1F3762"/>
                </a:solidFill>
                <a:cs typeface="+mn-ea"/>
                <a:sym typeface="+mn-lt"/>
              </a:rPr>
              <a:t>與 </a:t>
            </a:r>
            <a:r>
              <a:rPr lang="en-US" altLang="zh-CN" sz="2800" dirty="0">
                <a:solidFill>
                  <a:srgbClr val="1F3762"/>
                </a:solidFill>
                <a:cs typeface="+mn-ea"/>
                <a:sym typeface="+mn-lt"/>
              </a:rPr>
              <a:t>HR</a:t>
            </a:r>
            <a:r>
              <a:rPr lang="zh-TW" altLang="en-US" sz="2800" dirty="0">
                <a:solidFill>
                  <a:srgbClr val="1F3762"/>
                </a:solidFill>
                <a:cs typeface="+mn-ea"/>
                <a:sym typeface="+mn-lt"/>
              </a:rPr>
              <a:t>公平定價公式</a:t>
            </a:r>
            <a:r>
              <a:rPr lang="zh-CN" altLang="en-US" sz="2800" dirty="0">
                <a:solidFill>
                  <a:srgbClr val="1F3762"/>
                </a:solidFill>
                <a:cs typeface="+mn-ea"/>
                <a:sym typeface="+mn-lt"/>
              </a:rPr>
              <a:t>比較</a:t>
            </a:r>
            <a:endParaRPr lang="zh-TW" altLang="en-US" sz="2800" dirty="0">
              <a:solidFill>
                <a:srgbClr val="1F3762"/>
              </a:solidFill>
              <a:cs typeface="+mn-ea"/>
              <a:sym typeface="+mn-lt"/>
            </a:endParaRPr>
          </a:p>
        </p:txBody>
      </p:sp>
      <p:sp>
        <p:nvSpPr>
          <p:cNvPr id="5" name="矩形 1">
            <a:extLst>
              <a:ext uri="{FF2B5EF4-FFF2-40B4-BE49-F238E27FC236}">
                <a16:creationId xmlns:a16="http://schemas.microsoft.com/office/drawing/2014/main" id="{13035FCE-DF03-5656-B1F8-A5C22F655C3E}"/>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mc:AlternateContent xmlns:mc="http://schemas.openxmlformats.org/markup-compatibility/2006" xmlns:a14="http://schemas.microsoft.com/office/drawing/2010/main">
        <mc:Choice Requires="a14">
          <p:sp>
            <p:nvSpPr>
              <p:cNvPr id="6" name="文字方塊 3">
                <a:extLst>
                  <a:ext uri="{FF2B5EF4-FFF2-40B4-BE49-F238E27FC236}">
                    <a16:creationId xmlns:a16="http://schemas.microsoft.com/office/drawing/2014/main" id="{6F68D81E-B4AD-2870-92FC-71D1260BF94C}"/>
                  </a:ext>
                </a:extLst>
              </p:cNvPr>
              <p:cNvSpPr txBox="1"/>
              <p:nvPr/>
            </p:nvSpPr>
            <p:spPr>
              <a:xfrm>
                <a:off x="6941994" y="1255880"/>
                <a:ext cx="4263436" cy="1156855"/>
              </a:xfrm>
              <a:prstGeom prst="rect">
                <a:avLst/>
              </a:prstGeom>
              <a:noFill/>
              <a:ln>
                <a:noFill/>
              </a:ln>
            </p:spPr>
            <p:txBody>
              <a:bodyPr wrap="square" rtlCol="0">
                <a:spAutoFit/>
              </a:bodyPr>
              <a:lstStyle/>
              <a:p>
                <a:pPr>
                  <a:lnSpc>
                    <a:spcPct val="150000"/>
                  </a:lnSpc>
                </a:pPr>
                <a:r>
                  <a:rPr lang="zh-TW" altLang="en-US" sz="1600" i="0" u="none" strike="noStrike" dirty="0">
                    <a:solidFill>
                      <a:srgbClr val="000000"/>
                    </a:solidFill>
                    <a:effectLst/>
                    <a:latin typeface="+mn-ea"/>
                  </a:rPr>
                  <a:t>合約提供者</a:t>
                </a:r>
                <a:r>
                  <a:rPr lang="zh-CN" altLang="en-US" sz="1600" i="0" u="none" strike="noStrike" dirty="0">
                    <a:solidFill>
                      <a:srgbClr val="000000"/>
                    </a:solidFill>
                    <a:effectLst/>
                    <a:latin typeface="+mn-ea"/>
                  </a:rPr>
                  <a:t>的收益 </a:t>
                </a:r>
                <a:endParaRPr lang="en-US" altLang="zh-CN" sz="1600" i="0" u="none" strike="noStrike" dirty="0">
                  <a:solidFill>
                    <a:srgbClr val="000000"/>
                  </a:solidFill>
                  <a:effectLst/>
                  <a:latin typeface="+mn-ea"/>
                </a:endParaRPr>
              </a:p>
              <a:p>
                <a:pPr>
                  <a:lnSpc>
                    <a:spcPct val="150000"/>
                  </a:lnSpc>
                </a:pPr>
                <a:r>
                  <a:rPr lang="en-US" altLang="zh-CN" sz="1600" i="0" u="none" strike="noStrike" dirty="0">
                    <a:solidFill>
                      <a:srgbClr val="000000"/>
                    </a:solidFill>
                    <a:effectLst/>
                    <a:latin typeface="+mn-ea"/>
                  </a:rPr>
                  <a:t>= </a:t>
                </a:r>
                <a:r>
                  <a:rPr lang="zh-CN" altLang="en-US" sz="1600" i="0" u="none" strike="noStrike" dirty="0">
                    <a:solidFill>
                      <a:srgbClr val="000000"/>
                    </a:solidFill>
                    <a:effectLst/>
                    <a:latin typeface="+mn-ea"/>
                  </a:rPr>
                  <a:t>房産價值 </a:t>
                </a:r>
                <a:r>
                  <a:rPr lang="en-US" altLang="zh-CN" sz="1600" i="0" u="none" strike="noStrike" dirty="0">
                    <a:solidFill>
                      <a:srgbClr val="000000"/>
                    </a:solidFill>
                    <a:effectLst/>
                    <a:latin typeface="+mn-ea"/>
                  </a:rPr>
                  <a:t>x </a:t>
                </a:r>
                <a:r>
                  <a:rPr lang="zh-CN" altLang="en-US" sz="1600" i="0" u="none" strike="noStrike" dirty="0">
                    <a:solidFill>
                      <a:srgbClr val="000000"/>
                    </a:solidFill>
                    <a:effectLst/>
                    <a:latin typeface="+mn-ea"/>
                  </a:rPr>
                  <a:t>出售比例（設定爲</a:t>
                </a:r>
                <a:r>
                  <a:rPr lang="en-US" altLang="zh-CN" sz="1600" i="0" u="none" strike="noStrike" dirty="0">
                    <a:solidFill>
                      <a:srgbClr val="000000"/>
                    </a:solidFill>
                    <a:effectLst/>
                    <a:latin typeface="+mn-ea"/>
                  </a:rPr>
                  <a:t>100%</a:t>
                </a:r>
                <a:r>
                  <a:rPr lang="zh-CN" altLang="en-US" sz="1600" i="0" u="none" strike="noStrike" dirty="0">
                    <a:solidFill>
                      <a:srgbClr val="000000"/>
                    </a:solidFill>
                    <a:effectLst/>
                    <a:latin typeface="+mn-ea"/>
                  </a:rPr>
                  <a:t>） </a:t>
                </a:r>
                <a:endParaRPr lang="en-US" altLang="zh-CN" sz="1600" i="0" u="none" strike="noStrike" dirty="0">
                  <a:solidFill>
                    <a:srgbClr val="000000"/>
                  </a:solidFill>
                  <a:effectLst/>
                  <a:latin typeface="+mn-ea"/>
                </a:endParaRPr>
              </a:p>
              <a:p>
                <a:pPr>
                  <a:lnSpc>
                    <a:spcPct val="150000"/>
                  </a:lnSpc>
                </a:pPr>
                <a:r>
                  <a:rPr lang="en-US" altLang="zh-CN" sz="1600" i="0" u="none" strike="noStrike" dirty="0">
                    <a:solidFill>
                      <a:srgbClr val="000000"/>
                    </a:solidFill>
                    <a:effectLst/>
                    <a:latin typeface="+mn-ea"/>
                  </a:rPr>
                  <a:t>= </a:t>
                </a:r>
                <a14:m>
                  <m:oMath xmlns:m="http://schemas.openxmlformats.org/officeDocument/2006/math">
                    <m:sSub>
                      <m:sSubPr>
                        <m:ctrlPr>
                          <a:rPr lang="zh-TW" altLang="zh-TW" sz="16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600" b="0" i="1" kern="100" smtClean="0">
                            <a:solidFill>
                              <a:schemeClr val="tx1"/>
                            </a:solidFill>
                            <a:effectLst/>
                            <a:latin typeface="Cambria Math" panose="02040503050406030204" pitchFamily="18" charset="0"/>
                            <a:cs typeface="Times New Roman" panose="02020603050405020304" pitchFamily="18" charset="0"/>
                          </a:rPr>
                          <m:t>𝐻</m:t>
                        </m:r>
                      </m:e>
                      <m:sub>
                        <m:r>
                          <a:rPr lang="en-US" altLang="zh-TW" sz="1600" b="0" i="1" kern="100" smtClean="0">
                            <a:solidFill>
                              <a:schemeClr val="tx1"/>
                            </a:solidFill>
                            <a:effectLst/>
                            <a:latin typeface="Cambria Math" panose="02040503050406030204" pitchFamily="18" charset="0"/>
                            <a:cs typeface="Times New Roman" panose="02020603050405020304" pitchFamily="18" charset="0"/>
                          </a:rPr>
                          <m:t>𝑜</m:t>
                        </m:r>
                      </m:sub>
                    </m:sSub>
                    <m:r>
                      <a:rPr lang="en-US" altLang="zh-TW" sz="1600" b="0" i="1" kern="100" smtClean="0">
                        <a:solidFill>
                          <a:schemeClr val="tx1"/>
                        </a:solidFill>
                        <a:effectLst/>
                        <a:latin typeface="Cambria Math" panose="02040503050406030204" pitchFamily="18" charset="0"/>
                        <a:cs typeface="Times New Roman" panose="02020603050405020304" pitchFamily="18" charset="0"/>
                      </a:rPr>
                      <m:t>×</m:t>
                    </m:r>
                    <m:r>
                      <a:rPr lang="en-US" altLang="zh-TW" sz="1600" b="0" i="1" kern="100" smtClean="0">
                        <a:solidFill>
                          <a:schemeClr val="tx1"/>
                        </a:solidFill>
                        <a:effectLst/>
                        <a:latin typeface="Cambria Math" panose="02040503050406030204" pitchFamily="18" charset="0"/>
                        <a:cs typeface="Times New Roman" panose="02020603050405020304" pitchFamily="18" charset="0"/>
                      </a:rPr>
                      <m:t>𝐴𝑅</m:t>
                    </m:r>
                  </m:oMath>
                </a14:m>
                <a:endParaRPr lang="en-US" altLang="zh-CN" sz="1600" i="0" u="none" strike="noStrike" dirty="0">
                  <a:solidFill>
                    <a:srgbClr val="000000"/>
                  </a:solidFill>
                  <a:effectLst/>
                  <a:latin typeface="+mn-ea"/>
                </a:endParaRPr>
              </a:p>
            </p:txBody>
          </p:sp>
        </mc:Choice>
        <mc:Fallback xmlns="">
          <p:sp>
            <p:nvSpPr>
              <p:cNvPr id="6" name="文字方塊 3">
                <a:extLst>
                  <a:ext uri="{FF2B5EF4-FFF2-40B4-BE49-F238E27FC236}">
                    <a16:creationId xmlns:a16="http://schemas.microsoft.com/office/drawing/2014/main" id="{6F68D81E-B4AD-2870-92FC-71D1260BF94C}"/>
                  </a:ext>
                </a:extLst>
              </p:cNvPr>
              <p:cNvSpPr txBox="1">
                <a:spLocks noRot="1" noChangeAspect="1" noMove="1" noResize="1" noEditPoints="1" noAdjustHandles="1" noChangeArrowheads="1" noChangeShapeType="1" noTextEdit="1"/>
              </p:cNvSpPr>
              <p:nvPr/>
            </p:nvSpPr>
            <p:spPr>
              <a:xfrm>
                <a:off x="6941994" y="1255880"/>
                <a:ext cx="4263436" cy="1156855"/>
              </a:xfrm>
              <a:prstGeom prst="rect">
                <a:avLst/>
              </a:prstGeom>
              <a:blipFill>
                <a:blip r:embed="rId5"/>
                <a:stretch>
                  <a:fillRect l="-858" b="-578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內容版面配置區 2">
                <a:extLst>
                  <a:ext uri="{FF2B5EF4-FFF2-40B4-BE49-F238E27FC236}">
                    <a16:creationId xmlns:a16="http://schemas.microsoft.com/office/drawing/2014/main" id="{71410D17-56C9-C89E-68DC-12553ED55EF5}"/>
                  </a:ext>
                </a:extLst>
              </p:cNvPr>
              <p:cNvSpPr txBox="1">
                <a:spLocks/>
              </p:cNvSpPr>
              <p:nvPr/>
            </p:nvSpPr>
            <p:spPr>
              <a:xfrm>
                <a:off x="6941994" y="4712970"/>
                <a:ext cx="5068298" cy="4397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altLang="zh-TW" sz="1600" dirty="0">
                    <a:solidFill>
                      <a:srgbClr val="C00000"/>
                    </a:solidFill>
                    <a:latin typeface="+mn-ea"/>
                  </a:rPr>
                  <a:t>HR</a:t>
                </a:r>
                <a:r>
                  <a:rPr lang="zh-TW" altLang="en-US" sz="1600" dirty="0">
                    <a:solidFill>
                      <a:schemeClr val="tx1"/>
                    </a:solidFill>
                    <a:latin typeface="+mn-ea"/>
                  </a:rPr>
                  <a:t>公平定價公式 </a:t>
                </a:r>
                <a:r>
                  <a:rPr lang="en-US" altLang="zh-TW" sz="1600" dirty="0">
                    <a:solidFill>
                      <a:schemeClr val="tx1"/>
                    </a:solidFill>
                    <a:latin typeface="+mn-ea"/>
                  </a:rPr>
                  <a:t>: </a:t>
                </a:r>
                <a14:m>
                  <m:oMath xmlns:m="http://schemas.openxmlformats.org/officeDocument/2006/math">
                    <m:sSub>
                      <m:sSubPr>
                        <m:ctrlPr>
                          <a:rPr lang="zh-TW" altLang="zh-TW" sz="16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600" i="1" kern="100">
                            <a:solidFill>
                              <a:schemeClr val="tx1"/>
                            </a:solidFill>
                            <a:effectLst/>
                            <a:latin typeface="Cambria Math" panose="02040503050406030204" pitchFamily="18" charset="0"/>
                            <a:cs typeface="Times New Roman" panose="02020603050405020304" pitchFamily="18" charset="0"/>
                          </a:rPr>
                          <m:t>𝐻</m:t>
                        </m:r>
                      </m:e>
                      <m:sub>
                        <m:r>
                          <a:rPr lang="en-US" altLang="zh-TW" sz="1600" i="1" kern="100">
                            <a:solidFill>
                              <a:schemeClr val="tx1"/>
                            </a:solidFill>
                            <a:effectLst/>
                            <a:latin typeface="Cambria Math" panose="02040503050406030204" pitchFamily="18" charset="0"/>
                            <a:cs typeface="Times New Roman" panose="02020603050405020304" pitchFamily="18" charset="0"/>
                          </a:rPr>
                          <m:t>𝑜</m:t>
                        </m:r>
                      </m:sub>
                    </m:sSub>
                    <m:r>
                      <a:rPr lang="en-US" altLang="zh-TW" sz="1600" i="1" kern="100">
                        <a:solidFill>
                          <a:schemeClr val="tx1"/>
                        </a:solidFill>
                        <a:effectLst/>
                        <a:latin typeface="Cambria Math" panose="02040503050406030204" pitchFamily="18" charset="0"/>
                        <a:cs typeface="Times New Roman" panose="02020603050405020304" pitchFamily="18" charset="0"/>
                      </a:rPr>
                      <m:t>×</m:t>
                    </m:r>
                    <m:r>
                      <a:rPr lang="en-US" altLang="zh-TW" sz="1600" i="1" kern="100">
                        <a:solidFill>
                          <a:schemeClr val="tx1"/>
                        </a:solidFill>
                        <a:effectLst/>
                        <a:latin typeface="Cambria Math" panose="02040503050406030204" pitchFamily="18" charset="0"/>
                        <a:cs typeface="Times New Roman" panose="02020603050405020304" pitchFamily="18" charset="0"/>
                      </a:rPr>
                      <m:t>𝐴𝑅</m:t>
                    </m:r>
                    <m:r>
                      <a:rPr lang="en-US" altLang="zh-TW" sz="1600" i="1" kern="100">
                        <a:solidFill>
                          <a:schemeClr val="tx1"/>
                        </a:solidFill>
                        <a:effectLst/>
                        <a:latin typeface="Cambria Math" panose="02040503050406030204" pitchFamily="18" charset="0"/>
                        <a:cs typeface="Times New Roman" panose="02020603050405020304" pitchFamily="18" charset="0"/>
                      </a:rPr>
                      <m:t>=</m:t>
                    </m:r>
                    <m:sSub>
                      <m:sSubPr>
                        <m:ctrlPr>
                          <a:rPr lang="zh-TW" altLang="zh-TW" sz="1600" i="1" kern="100" smtClean="0">
                            <a:solidFill>
                              <a:srgbClr val="C00000"/>
                            </a:solidFill>
                            <a:effectLst/>
                            <a:latin typeface="Cambria Math" panose="02040503050406030204" pitchFamily="18" charset="0"/>
                            <a:cs typeface="Times New Roman" panose="02020603050405020304" pitchFamily="18" charset="0"/>
                          </a:rPr>
                        </m:ctrlPr>
                      </m:sSubPr>
                      <m:e>
                        <m:r>
                          <a:rPr lang="en-US" altLang="zh-TW" sz="1600" i="1" kern="100">
                            <a:solidFill>
                              <a:srgbClr val="C00000"/>
                            </a:solidFill>
                            <a:effectLst/>
                            <a:latin typeface="Cambria Math" panose="02040503050406030204" pitchFamily="18" charset="0"/>
                            <a:cs typeface="Times New Roman" panose="02020603050405020304" pitchFamily="18" charset="0"/>
                          </a:rPr>
                          <m:t>𝑃𝐴</m:t>
                        </m:r>
                      </m:e>
                      <m:sub>
                        <m:r>
                          <a:rPr lang="en-US" altLang="zh-TW" sz="1600" i="1" kern="100">
                            <a:solidFill>
                              <a:srgbClr val="C00000"/>
                            </a:solidFill>
                            <a:effectLst/>
                            <a:latin typeface="Cambria Math" panose="02040503050406030204" pitchFamily="18" charset="0"/>
                            <a:cs typeface="Times New Roman" panose="02020603050405020304" pitchFamily="18" charset="0"/>
                          </a:rPr>
                          <m:t>0</m:t>
                        </m:r>
                      </m:sub>
                    </m:sSub>
                    <m:r>
                      <a:rPr lang="en-US" altLang="zh-TW" sz="1600" b="0" i="1"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600" i="1" kern="100">
                            <a:solidFill>
                              <a:schemeClr val="tx1"/>
                            </a:solidFill>
                            <a:latin typeface="Cambria Math" panose="02040503050406030204" pitchFamily="18" charset="0"/>
                            <a:cs typeface="Times New Roman" panose="02020603050405020304" pitchFamily="18" charset="0"/>
                          </a:rPr>
                        </m:ctrlPr>
                      </m:sSubPr>
                      <m:e>
                        <m:r>
                          <a:rPr lang="en-US" altLang="zh-TW" sz="1600" i="1" kern="100">
                            <a:solidFill>
                              <a:schemeClr val="tx1"/>
                            </a:solidFill>
                            <a:latin typeface="Cambria Math" panose="02040503050406030204" pitchFamily="18" charset="0"/>
                            <a:cs typeface="Times New Roman" panose="02020603050405020304" pitchFamily="18" charset="0"/>
                          </a:rPr>
                          <m:t>𝑅𝐴</m:t>
                        </m:r>
                      </m:e>
                      <m:sub>
                        <m:r>
                          <a:rPr lang="en-US" altLang="zh-TW" sz="1600" i="1" kern="100">
                            <a:solidFill>
                              <a:schemeClr val="tx1"/>
                            </a:solidFill>
                            <a:latin typeface="Cambria Math" panose="02040503050406030204" pitchFamily="18" charset="0"/>
                            <a:cs typeface="Times New Roman" panose="02020603050405020304" pitchFamily="18" charset="0"/>
                          </a:rPr>
                          <m:t>0</m:t>
                        </m:r>
                      </m:sub>
                    </m:sSub>
                    <m:r>
                      <a:rPr lang="en-US" altLang="zh-TW" sz="1600" i="1" kern="100">
                        <a:solidFill>
                          <a:schemeClr val="tx1"/>
                        </a:solidFill>
                        <a:latin typeface="Cambria Math" panose="02040503050406030204" pitchFamily="18" charset="0"/>
                        <a:cs typeface="Times New Roman" panose="02020603050405020304" pitchFamily="18" charset="0"/>
                      </a:rPr>
                      <m:t>+(</m:t>
                    </m:r>
                    <m:sSub>
                      <m:sSubPr>
                        <m:ctrlPr>
                          <a:rPr lang="zh-TW" altLang="zh-TW" sz="1600" i="1">
                            <a:solidFill>
                              <a:schemeClr val="tx1"/>
                            </a:solidFill>
                            <a:latin typeface="Cambria Math" panose="02040503050406030204" pitchFamily="18" charset="0"/>
                            <a:cs typeface="Times New Roman" panose="02020603050405020304" pitchFamily="18" charset="0"/>
                          </a:rPr>
                        </m:ctrlPr>
                      </m:sSubPr>
                      <m:e>
                        <m:r>
                          <a:rPr lang="en-US" altLang="zh-TW" sz="1600" i="1">
                            <a:solidFill>
                              <a:schemeClr val="tx1"/>
                            </a:solidFill>
                            <a:latin typeface="Cambria Math" panose="02040503050406030204" pitchFamily="18" charset="0"/>
                            <a:cs typeface="Times New Roman" panose="02020603050405020304" pitchFamily="18" charset="0"/>
                          </a:rPr>
                          <m:t>𝐿𝑇𝐶𝐴</m:t>
                        </m:r>
                      </m:e>
                      <m:sub>
                        <m:r>
                          <a:rPr lang="en-US" altLang="zh-TW" sz="1600" i="1">
                            <a:solidFill>
                              <a:schemeClr val="tx1"/>
                            </a:solidFill>
                            <a:latin typeface="Cambria Math" panose="02040503050406030204" pitchFamily="18" charset="0"/>
                            <a:cs typeface="Times New Roman" panose="02020603050405020304" pitchFamily="18" charset="0"/>
                          </a:rPr>
                          <m:t>0</m:t>
                        </m:r>
                      </m:sub>
                    </m:sSub>
                    <m:r>
                      <a:rPr lang="en-US" altLang="zh-TW" sz="1600" i="1">
                        <a:solidFill>
                          <a:schemeClr val="tx1"/>
                        </a:solidFill>
                        <a:latin typeface="Cambria Math" panose="02040503050406030204" pitchFamily="18" charset="0"/>
                        <a:cs typeface="Times New Roman" panose="02020603050405020304" pitchFamily="18" charset="0"/>
                      </a:rPr>
                      <m:t>)</m:t>
                    </m:r>
                  </m:oMath>
                </a14:m>
                <a:endParaRPr lang="en-US" altLang="zh-TW" sz="1600" dirty="0">
                  <a:solidFill>
                    <a:schemeClr val="tx1"/>
                  </a:solidFill>
                  <a:latin typeface="+mn-ea"/>
                </a:endParaRPr>
              </a:p>
            </p:txBody>
          </p:sp>
        </mc:Choice>
        <mc:Fallback xmlns="">
          <p:sp>
            <p:nvSpPr>
              <p:cNvPr id="21" name="內容版面配置區 2">
                <a:extLst>
                  <a:ext uri="{FF2B5EF4-FFF2-40B4-BE49-F238E27FC236}">
                    <a16:creationId xmlns:a16="http://schemas.microsoft.com/office/drawing/2014/main" id="{71410D17-56C9-C89E-68DC-12553ED55EF5}"/>
                  </a:ext>
                </a:extLst>
              </p:cNvPr>
              <p:cNvSpPr txBox="1">
                <a:spLocks noRot="1" noChangeAspect="1" noMove="1" noResize="1" noEditPoints="1" noAdjustHandles="1" noChangeArrowheads="1" noChangeShapeType="1" noTextEdit="1"/>
              </p:cNvSpPr>
              <p:nvPr/>
            </p:nvSpPr>
            <p:spPr>
              <a:xfrm>
                <a:off x="6941994" y="4712970"/>
                <a:ext cx="5068298" cy="439779"/>
              </a:xfrm>
              <a:prstGeom prst="rect">
                <a:avLst/>
              </a:prstGeom>
              <a:blipFill>
                <a:blip r:embed="rId6"/>
                <a:stretch>
                  <a:fillRect l="-722"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字方塊 3">
                <a:extLst>
                  <a:ext uri="{FF2B5EF4-FFF2-40B4-BE49-F238E27FC236}">
                    <a16:creationId xmlns:a16="http://schemas.microsoft.com/office/drawing/2014/main" id="{D4A10639-98D7-F3FC-E295-470C4D96E177}"/>
                  </a:ext>
                </a:extLst>
              </p:cNvPr>
              <p:cNvSpPr txBox="1"/>
              <p:nvPr/>
            </p:nvSpPr>
            <p:spPr>
              <a:xfrm>
                <a:off x="6941995" y="2587257"/>
                <a:ext cx="4813320" cy="1156855"/>
              </a:xfrm>
              <a:prstGeom prst="rect">
                <a:avLst/>
              </a:prstGeom>
              <a:noFill/>
              <a:ln>
                <a:noFill/>
              </a:ln>
            </p:spPr>
            <p:txBody>
              <a:bodyPr wrap="square" rtlCol="0">
                <a:spAutoFit/>
              </a:bodyPr>
              <a:lstStyle/>
              <a:p>
                <a:pPr>
                  <a:lnSpc>
                    <a:spcPct val="150000"/>
                  </a:lnSpc>
                </a:pPr>
                <a:r>
                  <a:rPr lang="zh-TW" altLang="en-US" sz="1600" i="0" u="none" strike="noStrike" dirty="0">
                    <a:solidFill>
                      <a:srgbClr val="000000"/>
                    </a:solidFill>
                    <a:effectLst/>
                    <a:latin typeface="+mn-ea"/>
                  </a:rPr>
                  <a:t>合約提供者</a:t>
                </a:r>
                <a:r>
                  <a:rPr lang="zh-CN" altLang="en-US" sz="1600" i="0" u="none" strike="noStrike" dirty="0">
                    <a:solidFill>
                      <a:srgbClr val="000000"/>
                    </a:solidFill>
                    <a:effectLst/>
                    <a:latin typeface="+mn-ea"/>
                  </a:rPr>
                  <a:t>的支出 </a:t>
                </a:r>
                <a:endParaRPr lang="en-US" altLang="zh-CN" sz="1600" i="0" u="none" strike="noStrike" dirty="0">
                  <a:solidFill>
                    <a:srgbClr val="000000"/>
                  </a:solidFill>
                  <a:effectLst/>
                  <a:latin typeface="+mn-ea"/>
                </a:endParaRPr>
              </a:p>
              <a:p>
                <a:pPr>
                  <a:lnSpc>
                    <a:spcPct val="150000"/>
                  </a:lnSpc>
                </a:pPr>
                <a:r>
                  <a:rPr lang="en-US" altLang="zh-CN" sz="1600" i="0" u="none" strike="noStrike" dirty="0">
                    <a:solidFill>
                      <a:srgbClr val="000000"/>
                    </a:solidFill>
                    <a:effectLst/>
                    <a:latin typeface="+mn-ea"/>
                  </a:rPr>
                  <a:t>= </a:t>
                </a:r>
                <a:r>
                  <a:rPr lang="zh-CN" altLang="en-US" sz="1600" i="0" u="none" strike="noStrike" dirty="0">
                    <a:solidFill>
                      <a:srgbClr val="000000"/>
                    </a:solidFill>
                    <a:effectLst/>
                    <a:latin typeface="+mn-ea"/>
                  </a:rPr>
                  <a:t>合約持有者得到的金額 </a:t>
                </a:r>
                <a:r>
                  <a:rPr lang="en-US" altLang="zh-CN" sz="1600" i="0" u="none" strike="noStrike" dirty="0">
                    <a:solidFill>
                      <a:srgbClr val="000000"/>
                    </a:solidFill>
                    <a:effectLst/>
                    <a:latin typeface="+mn-ea"/>
                  </a:rPr>
                  <a:t>+ </a:t>
                </a:r>
                <a:r>
                  <a:rPr lang="zh-CN" altLang="en-US" sz="1600" i="0" u="none" strike="noStrike" dirty="0">
                    <a:solidFill>
                      <a:srgbClr val="000000"/>
                    </a:solidFill>
                    <a:effectLst/>
                    <a:latin typeface="+mn-ea"/>
                  </a:rPr>
                  <a:t>損失的房租 </a:t>
                </a:r>
                <a:r>
                  <a:rPr lang="en-US" altLang="zh-CN" sz="1600" i="0" u="none" strike="noStrike" dirty="0">
                    <a:solidFill>
                      <a:srgbClr val="000000"/>
                    </a:solidFill>
                    <a:effectLst/>
                    <a:latin typeface="+mn-ea"/>
                  </a:rPr>
                  <a:t>+ </a:t>
                </a:r>
                <a:r>
                  <a:rPr lang="zh-CN" altLang="en-US" sz="1600" i="0" u="none" strike="noStrike" dirty="0">
                    <a:solidFill>
                      <a:srgbClr val="000000"/>
                    </a:solidFill>
                    <a:effectLst/>
                    <a:latin typeface="+mn-ea"/>
                  </a:rPr>
                  <a:t>長照費用</a:t>
                </a:r>
                <a:endParaRPr lang="en-US" altLang="zh-CN" sz="1600" i="0" u="none" strike="noStrike" dirty="0">
                  <a:solidFill>
                    <a:srgbClr val="000000"/>
                  </a:solidFill>
                  <a:effectLst/>
                  <a:latin typeface="+mn-ea"/>
                </a:endParaRPr>
              </a:p>
              <a:p>
                <a:pPr>
                  <a:lnSpc>
                    <a:spcPct val="150000"/>
                  </a:lnSpc>
                </a:pPr>
                <a:r>
                  <a:rPr lang="en-US" altLang="zh-CN" sz="1600" dirty="0">
                    <a:solidFill>
                      <a:srgbClr val="000000"/>
                    </a:solidFill>
                    <a:latin typeface="+mn-ea"/>
                  </a:rPr>
                  <a:t>= </a:t>
                </a:r>
                <a14:m>
                  <m:oMath xmlns:m="http://schemas.openxmlformats.org/officeDocument/2006/math">
                    <m:sSub>
                      <m:sSubPr>
                        <m:ctrlPr>
                          <a:rPr lang="zh-TW" altLang="zh-TW" sz="16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600" b="0" i="1" kern="100" smtClean="0">
                            <a:solidFill>
                              <a:schemeClr val="tx1"/>
                            </a:solidFill>
                            <a:effectLst/>
                            <a:latin typeface="Cambria Math" panose="02040503050406030204" pitchFamily="18" charset="0"/>
                            <a:cs typeface="Times New Roman" panose="02020603050405020304" pitchFamily="18" charset="0"/>
                          </a:rPr>
                          <m:t> </m:t>
                        </m:r>
                        <m:r>
                          <a:rPr lang="en-US" altLang="zh-TW" sz="1600" b="0" i="1" kern="100" smtClean="0">
                            <a:solidFill>
                              <a:schemeClr val="tx1"/>
                            </a:solidFill>
                            <a:effectLst/>
                            <a:latin typeface="Cambria Math" panose="02040503050406030204" pitchFamily="18" charset="0"/>
                            <a:cs typeface="Times New Roman" panose="02020603050405020304" pitchFamily="18" charset="0"/>
                          </a:rPr>
                          <m:t>𝑃𝐴</m:t>
                        </m:r>
                      </m:e>
                      <m:sub>
                        <m:r>
                          <a:rPr lang="en-US" altLang="zh-TW" sz="1600" b="0" i="1" kern="100" smtClean="0">
                            <a:solidFill>
                              <a:schemeClr val="tx1"/>
                            </a:solidFill>
                            <a:effectLst/>
                            <a:latin typeface="Cambria Math" panose="02040503050406030204" pitchFamily="18" charset="0"/>
                            <a:cs typeface="Times New Roman" panose="02020603050405020304" pitchFamily="18" charset="0"/>
                          </a:rPr>
                          <m:t>0</m:t>
                        </m:r>
                      </m:sub>
                    </m:sSub>
                    <m:r>
                      <a:rPr lang="en-US" altLang="zh-TW" sz="1600" b="0" i="1"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600" i="1" kern="100" smtClean="0">
                            <a:latin typeface="Cambria Math" panose="02040503050406030204" pitchFamily="18" charset="0"/>
                            <a:cs typeface="Times New Roman" panose="02020603050405020304" pitchFamily="18" charset="0"/>
                          </a:rPr>
                        </m:ctrlPr>
                      </m:sSubPr>
                      <m:e>
                        <m:r>
                          <a:rPr lang="en-US" altLang="zh-TW" sz="1600" i="1" kern="100">
                            <a:latin typeface="Cambria Math" panose="02040503050406030204" pitchFamily="18" charset="0"/>
                            <a:cs typeface="Times New Roman" panose="02020603050405020304" pitchFamily="18" charset="0"/>
                          </a:rPr>
                          <m:t>𝑅𝐴</m:t>
                        </m:r>
                      </m:e>
                      <m:sub>
                        <m:r>
                          <a:rPr lang="en-US" altLang="zh-TW" sz="1600" i="1" kern="100">
                            <a:latin typeface="Cambria Math" panose="02040503050406030204" pitchFamily="18" charset="0"/>
                            <a:cs typeface="Times New Roman" panose="02020603050405020304" pitchFamily="18" charset="0"/>
                          </a:rPr>
                          <m:t>0</m:t>
                        </m:r>
                      </m:sub>
                    </m:sSub>
                    <m:r>
                      <a:rPr lang="en-US" altLang="zh-TW" sz="1600" b="0" i="1" kern="100" smtClean="0">
                        <a:latin typeface="Cambria Math" panose="02040503050406030204" pitchFamily="18" charset="0"/>
                        <a:cs typeface="Times New Roman" panose="02020603050405020304" pitchFamily="18" charset="0"/>
                      </a:rPr>
                      <m:t> </m:t>
                    </m:r>
                    <m:r>
                      <a:rPr lang="en-US" altLang="zh-CN" sz="1600" i="1" kern="100">
                        <a:latin typeface="Cambria Math" panose="02040503050406030204" pitchFamily="18" charset="0"/>
                        <a:cs typeface="Times New Roman" panose="02020603050405020304" pitchFamily="18" charset="0"/>
                      </a:rPr>
                      <m:t>+</m:t>
                    </m:r>
                    <m:r>
                      <a:rPr lang="en-US" altLang="zh-CN" sz="1600" b="0" i="1" kern="100" smtClean="0">
                        <a:latin typeface="Cambria Math" panose="02040503050406030204" pitchFamily="18" charset="0"/>
                        <a:cs typeface="Times New Roman" panose="02020603050405020304" pitchFamily="18" charset="0"/>
                      </a:rPr>
                      <m:t> </m:t>
                    </m:r>
                    <m:r>
                      <a:rPr lang="en-US" altLang="zh-TW" sz="1600" b="0" i="1" kern="100" smtClean="0">
                        <a:solidFill>
                          <a:schemeClr val="tx1"/>
                        </a:solidFill>
                        <a:effectLst/>
                        <a:latin typeface="Cambria Math" panose="02040503050406030204" pitchFamily="18" charset="0"/>
                        <a:cs typeface="Times New Roman" panose="02020603050405020304" pitchFamily="18" charset="0"/>
                      </a:rPr>
                      <m:t>(</m:t>
                    </m:r>
                    <m:sSub>
                      <m:sSubPr>
                        <m:ctrlPr>
                          <a:rPr lang="zh-TW" altLang="zh-TW" sz="1600" i="1">
                            <a:latin typeface="Cambria Math" panose="02040503050406030204" pitchFamily="18" charset="0"/>
                            <a:cs typeface="Times New Roman" panose="02020603050405020304" pitchFamily="18" charset="0"/>
                          </a:rPr>
                        </m:ctrlPr>
                      </m:sSubPr>
                      <m:e>
                        <m:r>
                          <a:rPr lang="en-US" altLang="zh-TW" sz="1600" b="0" i="1" smtClean="0">
                            <a:latin typeface="Cambria Math" panose="02040503050406030204" pitchFamily="18" charset="0"/>
                            <a:cs typeface="Times New Roman" panose="02020603050405020304" pitchFamily="18" charset="0"/>
                          </a:rPr>
                          <m:t>𝐿𝑇𝐶𝐴</m:t>
                        </m:r>
                      </m:e>
                      <m:sub>
                        <m:r>
                          <a:rPr lang="en-US" altLang="zh-TW" sz="1600" b="0" i="1" smtClean="0">
                            <a:latin typeface="Cambria Math" panose="02040503050406030204" pitchFamily="18" charset="0"/>
                            <a:cs typeface="Times New Roman" panose="02020603050405020304" pitchFamily="18" charset="0"/>
                          </a:rPr>
                          <m:t>0</m:t>
                        </m:r>
                      </m:sub>
                    </m:sSub>
                    <m:r>
                      <a:rPr lang="en-US" altLang="zh-TW" sz="1600" b="0" i="1" smtClean="0">
                        <a:latin typeface="Cambria Math" panose="02040503050406030204" pitchFamily="18" charset="0"/>
                        <a:cs typeface="Times New Roman" panose="02020603050405020304" pitchFamily="18" charset="0"/>
                      </a:rPr>
                      <m:t>)</m:t>
                    </m:r>
                  </m:oMath>
                </a14:m>
                <a:endParaRPr lang="en-US" altLang="zh-TW" sz="1600" i="1" kern="100" dirty="0">
                  <a:solidFill>
                    <a:srgbClr val="0070C0"/>
                  </a:solidFill>
                  <a:effectLst/>
                  <a:latin typeface="+mn-ea"/>
                  <a:cs typeface="Times New Roman" panose="02020603050405020304" pitchFamily="18" charset="0"/>
                </a:endParaRPr>
              </a:p>
            </p:txBody>
          </p:sp>
        </mc:Choice>
        <mc:Fallback xmlns="">
          <p:sp>
            <p:nvSpPr>
              <p:cNvPr id="22" name="文字方塊 3">
                <a:extLst>
                  <a:ext uri="{FF2B5EF4-FFF2-40B4-BE49-F238E27FC236}">
                    <a16:creationId xmlns:a16="http://schemas.microsoft.com/office/drawing/2014/main" id="{D4A10639-98D7-F3FC-E295-470C4D96E177}"/>
                  </a:ext>
                </a:extLst>
              </p:cNvPr>
              <p:cNvSpPr txBox="1">
                <a:spLocks noRot="1" noChangeAspect="1" noMove="1" noResize="1" noEditPoints="1" noAdjustHandles="1" noChangeArrowheads="1" noChangeShapeType="1" noTextEdit="1"/>
              </p:cNvSpPr>
              <p:nvPr/>
            </p:nvSpPr>
            <p:spPr>
              <a:xfrm>
                <a:off x="6941995" y="2587257"/>
                <a:ext cx="4813320" cy="1156855"/>
              </a:xfrm>
              <a:prstGeom prst="rect">
                <a:avLst/>
              </a:prstGeom>
              <a:blipFill>
                <a:blip r:embed="rId7"/>
                <a:stretch>
                  <a:fillRect l="-760" r="-253" b="-5789"/>
                </a:stretch>
              </a:blipFill>
              <a:ln>
                <a:noFill/>
              </a:ln>
            </p:spPr>
            <p:txBody>
              <a:bodyPr/>
              <a:lstStyle/>
              <a:p>
                <a:r>
                  <a:rPr lang="zh-CN" altLang="en-US">
                    <a:noFill/>
                  </a:rPr>
                  <a:t> </a:t>
                </a:r>
              </a:p>
            </p:txBody>
          </p:sp>
        </mc:Fallback>
      </mc:AlternateContent>
      <p:sp>
        <p:nvSpPr>
          <p:cNvPr id="27" name="內容版面配置區 2">
            <a:extLst>
              <a:ext uri="{FF2B5EF4-FFF2-40B4-BE49-F238E27FC236}">
                <a16:creationId xmlns:a16="http://schemas.microsoft.com/office/drawing/2014/main" id="{2CA0DC7E-B319-E1A3-7527-003DCBC03B17}"/>
              </a:ext>
            </a:extLst>
          </p:cNvPr>
          <p:cNvSpPr txBox="1">
            <a:spLocks/>
          </p:cNvSpPr>
          <p:nvPr/>
        </p:nvSpPr>
        <p:spPr>
          <a:xfrm>
            <a:off x="1386561" y="4712970"/>
            <a:ext cx="3324557" cy="4397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altLang="zh-TW" sz="1600" dirty="0">
                <a:solidFill>
                  <a:srgbClr val="C00000"/>
                </a:solidFill>
                <a:latin typeface="+mn-ea"/>
              </a:rPr>
              <a:t>RM</a:t>
            </a:r>
            <a:r>
              <a:rPr lang="zh-TW" altLang="en-US" sz="1600" dirty="0">
                <a:solidFill>
                  <a:srgbClr val="000000"/>
                </a:solidFill>
                <a:latin typeface="+mn-ea"/>
              </a:rPr>
              <a:t>公平定價公式 </a:t>
            </a:r>
            <a:r>
              <a:rPr lang="en-US" altLang="zh-TW" sz="1600" dirty="0">
                <a:solidFill>
                  <a:srgbClr val="000000"/>
                </a:solidFill>
                <a:latin typeface="+mn-ea"/>
              </a:rPr>
              <a:t>: LL=MIP(+NE)</a:t>
            </a:r>
          </a:p>
        </p:txBody>
      </p:sp>
      <p:sp>
        <p:nvSpPr>
          <p:cNvPr id="28" name="箭头: 下 27">
            <a:extLst>
              <a:ext uri="{FF2B5EF4-FFF2-40B4-BE49-F238E27FC236}">
                <a16:creationId xmlns:a16="http://schemas.microsoft.com/office/drawing/2014/main" id="{E1128EDB-4992-BDBA-B46E-2055ABC1F00F}"/>
              </a:ext>
            </a:extLst>
          </p:cNvPr>
          <p:cNvSpPr/>
          <p:nvPr/>
        </p:nvSpPr>
        <p:spPr>
          <a:xfrm>
            <a:off x="2528517" y="4240814"/>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519BF07A-FE6E-7B43-DA0C-18940A3E69F7}"/>
                  </a:ext>
                </a:extLst>
              </p:cNvPr>
              <p:cNvSpPr/>
              <p:nvPr/>
            </p:nvSpPr>
            <p:spPr>
              <a:xfrm>
                <a:off x="1151307" y="1633995"/>
                <a:ext cx="310996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𝑁𝐸</m:t>
                          </m:r>
                        </m:e>
                        <m:sub>
                          <m:r>
                            <a:rPr lang="en-US" altLang="zh-CN" sz="1600" i="1">
                              <a:latin typeface="Cambria Math" panose="02040503050406030204" pitchFamily="18" charset="0"/>
                            </a:rPr>
                            <m:t>𝑡</m:t>
                          </m:r>
                        </m:sub>
                      </m:sSub>
                      <m:r>
                        <a:rPr lang="en-US" altLang="zh-CN" sz="1600" i="1">
                          <a:latin typeface="Cambria Math" panose="02040503050406030204" pitchFamily="18" charset="0"/>
                        </a:rPr>
                        <m:t>=</m:t>
                      </m:r>
                      <m:r>
                        <m:rPr>
                          <m:sty m:val="p"/>
                        </m:rPr>
                        <a:rPr lang="en-US" altLang="zh-CN" sz="1600">
                          <a:latin typeface="Cambria Math" panose="02040503050406030204" pitchFamily="18" charset="0"/>
                        </a:rPr>
                        <m:t>max</m:t>
                      </m:r>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𝑡</m:t>
                          </m:r>
                        </m:sub>
                      </m:sSub>
                      <m:r>
                        <a:rPr lang="en-US" altLang="zh-CN" sz="1600" i="1">
                          <a:latin typeface="Cambria Math" panose="02040503050406030204" pitchFamily="18" charset="0"/>
                        </a:rPr>
                        <m:t>−</m:t>
                      </m:r>
                      <m:sSub>
                        <m:sSubPr>
                          <m:ctrlPr>
                            <a:rPr lang="zh-CN" altLang="zh-CN" sz="1600" i="1" smtClean="0">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m:t>
                          </m:r>
                          <m:r>
                            <a:rPr lang="en-US" altLang="zh-CN" sz="1600" i="1">
                              <a:solidFill>
                                <a:srgbClr val="C00000"/>
                              </a:solidFill>
                              <a:latin typeface="Cambria Math" panose="02040503050406030204" pitchFamily="18" charset="0"/>
                            </a:rPr>
                            <m:t>𝐿</m:t>
                          </m:r>
                        </m:e>
                        <m:sub>
                          <m:r>
                            <a:rPr lang="en-US" altLang="zh-CN" sz="1600" i="1">
                              <a:solidFill>
                                <a:srgbClr val="C00000"/>
                              </a:solidFill>
                              <a:latin typeface="Cambria Math" panose="02040503050406030204" pitchFamily="18" charset="0"/>
                            </a:rPr>
                            <m:t>𝑡</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𝐿𝑇𝐶𝐴</m:t>
                          </m:r>
                        </m:e>
                        <m:sub>
                          <m:r>
                            <a:rPr lang="en-US" altLang="zh-CN" sz="1600" i="1">
                              <a:latin typeface="Cambria Math" panose="02040503050406030204" pitchFamily="18" charset="0"/>
                            </a:rPr>
                            <m:t>𝑡</m:t>
                          </m:r>
                        </m:sub>
                      </m:sSub>
                      <m:r>
                        <a:rPr lang="en-US" altLang="zh-CN" sz="1600" i="1">
                          <a:latin typeface="Cambria Math" panose="02040503050406030204" pitchFamily="18" charset="0"/>
                        </a:rPr>
                        <m:t>),0}</m:t>
                      </m:r>
                    </m:oMath>
                  </m:oMathPara>
                </a14:m>
                <a:endParaRPr lang="zh-CN" altLang="zh-CN" sz="1600" dirty="0">
                  <a:latin typeface="+mn-ea"/>
                </a:endParaRPr>
              </a:p>
            </p:txBody>
          </p:sp>
        </mc:Choice>
        <mc:Fallback xmlns="">
          <p:sp>
            <p:nvSpPr>
              <p:cNvPr id="29" name="矩形 28">
                <a:extLst>
                  <a:ext uri="{FF2B5EF4-FFF2-40B4-BE49-F238E27FC236}">
                    <a16:creationId xmlns:a16="http://schemas.microsoft.com/office/drawing/2014/main" id="{519BF07A-FE6E-7B43-DA0C-18940A3E69F7}"/>
                  </a:ext>
                </a:extLst>
              </p:cNvPr>
              <p:cNvSpPr>
                <a:spLocks noRot="1" noChangeAspect="1" noMove="1" noResize="1" noEditPoints="1" noAdjustHandles="1" noChangeArrowheads="1" noChangeShapeType="1" noTextEdit="1"/>
              </p:cNvSpPr>
              <p:nvPr/>
            </p:nvSpPr>
            <p:spPr>
              <a:xfrm>
                <a:off x="1151307" y="1633995"/>
                <a:ext cx="3109965" cy="338554"/>
              </a:xfrm>
              <a:prstGeom prst="rect">
                <a:avLst/>
              </a:prstGeom>
              <a:blipFill>
                <a:blip r:embed="rId8"/>
                <a:stretch>
                  <a:fillRect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FF8A9370-7E0E-382B-98D6-F5C8CDFC97D5}"/>
                  </a:ext>
                </a:extLst>
              </p:cNvPr>
              <p:cNvSpPr/>
              <p:nvPr/>
            </p:nvSpPr>
            <p:spPr>
              <a:xfrm>
                <a:off x="1197768" y="1227883"/>
                <a:ext cx="2942853" cy="486287"/>
              </a:xfrm>
              <a:prstGeom prst="rect">
                <a:avLst/>
              </a:prstGeom>
            </p:spPr>
            <p:txBody>
              <a:bodyPr wrap="square">
                <a:spAutoFit/>
              </a:bodyPr>
              <a:lstStyle/>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600" i="1" kern="100" smtClean="0">
                              <a:effectLst/>
                              <a:latin typeface="Cambria Math" panose="02040503050406030204" pitchFamily="18" charset="0"/>
                              <a:cs typeface="Times New Roman" panose="02020603050405020304" pitchFamily="18" charset="0"/>
                            </a:rPr>
                          </m:ctrlPr>
                        </m:sSubPr>
                        <m:e>
                          <m:r>
                            <m:rPr>
                              <m:sty m:val="p"/>
                            </m:rPr>
                            <a:rPr lang="en-US" altLang="zh-CN" sz="1600" i="0" kern="100" smtClean="0">
                              <a:effectLst/>
                              <a:latin typeface="Cambria Math" panose="02040503050406030204" pitchFamily="18" charset="0"/>
                              <a:cs typeface="Times New Roman" panose="02020603050405020304" pitchFamily="18" charset="0"/>
                            </a:rPr>
                            <m:t>LL</m:t>
                          </m:r>
                        </m:e>
                        <m:sub>
                          <m:r>
                            <m:rPr>
                              <m:sty m:val="p"/>
                            </m:rPr>
                            <a:rPr lang="en-US" altLang="zh-CN" sz="1600" i="0" kern="100" smtClean="0">
                              <a:effectLst/>
                              <a:latin typeface="Cambria Math" panose="02040503050406030204" pitchFamily="18" charset="0"/>
                              <a:cs typeface="Times New Roman" panose="02020603050405020304" pitchFamily="18" charset="0"/>
                            </a:rPr>
                            <m:t>t</m:t>
                          </m:r>
                        </m:sub>
                      </m:sSub>
                      <m:r>
                        <a:rPr lang="en-US" altLang="zh-CN" sz="1600" i="0" kern="100" smtClean="0">
                          <a:effectLst/>
                          <a:latin typeface="Cambria Math" panose="02040503050406030204" pitchFamily="18" charset="0"/>
                          <a:cs typeface="Times New Roman" panose="02020603050405020304" pitchFamily="18" charset="0"/>
                        </a:rPr>
                        <m:t>=</m:t>
                      </m:r>
                      <m:r>
                        <m:rPr>
                          <m:sty m:val="p"/>
                        </m:rPr>
                        <a:rPr lang="en-US" altLang="zh-CN" sz="1600" i="0" kern="100" smtClean="0">
                          <a:effectLst/>
                          <a:latin typeface="Cambria Math" panose="02040503050406030204" pitchFamily="18" charset="0"/>
                          <a:cs typeface="Times New Roman" panose="02020603050405020304" pitchFamily="18" charset="0"/>
                        </a:rPr>
                        <m:t>max</m:t>
                      </m:r>
                      <m:r>
                        <a:rPr lang="en-US" altLang="zh-CN" sz="1600" i="1" kern="100" smtClean="0">
                          <a:effectLst/>
                          <a:latin typeface="Cambria Math" panose="02040503050406030204" pitchFamily="18" charset="0"/>
                          <a:cs typeface="Times New Roman" panose="02020603050405020304" pitchFamily="18" charset="0"/>
                        </a:rPr>
                        <m:t> </m:t>
                      </m:r>
                      <m:r>
                        <a:rPr lang="en-US" altLang="zh-CN" sz="1600" i="0" kern="100" smtClean="0">
                          <a:effectLst/>
                          <a:latin typeface="Cambria Math" panose="02040503050406030204" pitchFamily="18" charset="0"/>
                          <a:cs typeface="Times New Roman" panose="02020603050405020304" pitchFamily="18" charset="0"/>
                        </a:rPr>
                        <m:t>{</m:t>
                      </m:r>
                      <m:sSub>
                        <m:sSubPr>
                          <m:ctrlPr>
                            <a:rPr lang="zh-CN" altLang="zh-CN" sz="1600" i="1" kern="100" smtClean="0">
                              <a:solidFill>
                                <a:srgbClr val="C00000"/>
                              </a:solidFill>
                              <a:effectLst/>
                              <a:latin typeface="Cambria Math" panose="02040503050406030204" pitchFamily="18" charset="0"/>
                              <a:cs typeface="Times New Roman" panose="02020603050405020304" pitchFamily="18" charset="0"/>
                            </a:rPr>
                          </m:ctrlPr>
                        </m:sSubPr>
                        <m:e>
                          <m:r>
                            <m:rPr>
                              <m:sty m:val="p"/>
                            </m:rPr>
                            <a:rPr lang="en-US" altLang="zh-CN" sz="1600" i="0" kern="100" smtClean="0">
                              <a:solidFill>
                                <a:srgbClr val="C00000"/>
                              </a:solidFill>
                              <a:effectLst/>
                              <a:latin typeface="Cambria Math" panose="02040503050406030204" pitchFamily="18" charset="0"/>
                              <a:cs typeface="Times New Roman" panose="02020603050405020304" pitchFamily="18" charset="0"/>
                            </a:rPr>
                            <m:t>L</m:t>
                          </m:r>
                        </m:e>
                        <m:sub>
                          <m:r>
                            <m:rPr>
                              <m:sty m:val="p"/>
                            </m:rPr>
                            <a:rPr lang="en-US" altLang="zh-CN" sz="1600" i="0" kern="100" smtClean="0">
                              <a:solidFill>
                                <a:srgbClr val="C00000"/>
                              </a:solidFill>
                              <a:effectLst/>
                              <a:latin typeface="Cambria Math" panose="02040503050406030204" pitchFamily="18" charset="0"/>
                              <a:cs typeface="Times New Roman" panose="02020603050405020304" pitchFamily="18" charset="0"/>
                            </a:rPr>
                            <m:t>t</m:t>
                          </m:r>
                        </m:sub>
                      </m:sSub>
                      <m:r>
                        <a:rPr lang="en-US" altLang="zh-CN" sz="1600" i="0" kern="100" smtClean="0">
                          <a:effectLst/>
                          <a:latin typeface="Cambria Math" panose="02040503050406030204" pitchFamily="18" charset="0"/>
                          <a:cs typeface="Times New Roman" panose="02020603050405020304" pitchFamily="18" charset="0"/>
                        </a:rPr>
                        <m:t>+</m:t>
                      </m:r>
                      <m:sSub>
                        <m:sSubPr>
                          <m:ctrlPr>
                            <a:rPr lang="zh-CN" altLang="zh-CN" sz="1600" i="1" kern="100">
                              <a:effectLst/>
                              <a:latin typeface="Cambria Math" panose="02040503050406030204" pitchFamily="18" charset="0"/>
                              <a:cs typeface="Times New Roman" panose="02020603050405020304" pitchFamily="18" charset="0"/>
                            </a:rPr>
                          </m:ctrlPr>
                        </m:sSubPr>
                        <m:e>
                          <m:r>
                            <m:rPr>
                              <m:sty m:val="p"/>
                            </m:rPr>
                            <a:rPr lang="en-US" altLang="zh-CN" sz="1600" i="0" kern="100" smtClean="0">
                              <a:effectLst/>
                              <a:latin typeface="Cambria Math" panose="02040503050406030204" pitchFamily="18" charset="0"/>
                              <a:cs typeface="Times New Roman" panose="02020603050405020304" pitchFamily="18" charset="0"/>
                            </a:rPr>
                            <m:t>LTCA</m:t>
                          </m:r>
                        </m:e>
                        <m:sub>
                          <m:r>
                            <m:rPr>
                              <m:sty m:val="p"/>
                            </m:rPr>
                            <a:rPr lang="en-US" altLang="zh-CN" sz="1600" i="0" kern="100" smtClean="0">
                              <a:effectLst/>
                              <a:latin typeface="Cambria Math" panose="02040503050406030204" pitchFamily="18" charset="0"/>
                              <a:cs typeface="Times New Roman" panose="02020603050405020304" pitchFamily="18" charset="0"/>
                            </a:rPr>
                            <m:t>t</m:t>
                          </m:r>
                        </m:sub>
                      </m:sSub>
                      <m:r>
                        <a:rPr lang="en-US" altLang="zh-CN" sz="1600" i="0" kern="100" smtClean="0">
                          <a:effectLst/>
                          <a:latin typeface="Cambria Math" panose="02040503050406030204" pitchFamily="18" charset="0"/>
                          <a:cs typeface="Times New Roman" panose="02020603050405020304" pitchFamily="18" charset="0"/>
                        </a:rPr>
                        <m:t>−</m:t>
                      </m:r>
                      <m:sSub>
                        <m:sSubPr>
                          <m:ctrlPr>
                            <a:rPr lang="zh-CN" altLang="zh-CN" sz="1600" i="1" kern="100">
                              <a:effectLst/>
                              <a:latin typeface="Cambria Math" panose="02040503050406030204" pitchFamily="18" charset="0"/>
                              <a:cs typeface="Times New Roman" panose="02020603050405020304" pitchFamily="18" charset="0"/>
                            </a:rPr>
                          </m:ctrlPr>
                        </m:sSubPr>
                        <m:e>
                          <m:r>
                            <m:rPr>
                              <m:sty m:val="p"/>
                            </m:rPr>
                            <a:rPr lang="en-US" altLang="zh-CN" sz="1600" i="0" kern="100" smtClean="0">
                              <a:effectLst/>
                              <a:latin typeface="Cambria Math" panose="02040503050406030204" pitchFamily="18" charset="0"/>
                              <a:cs typeface="Times New Roman" panose="02020603050405020304" pitchFamily="18" charset="0"/>
                            </a:rPr>
                            <m:t>H</m:t>
                          </m:r>
                        </m:e>
                        <m:sub>
                          <m:r>
                            <m:rPr>
                              <m:sty m:val="p"/>
                            </m:rPr>
                            <a:rPr lang="en-US" altLang="zh-CN" sz="1600" i="0" kern="100" smtClean="0">
                              <a:effectLst/>
                              <a:latin typeface="Cambria Math" panose="02040503050406030204" pitchFamily="18" charset="0"/>
                              <a:cs typeface="Times New Roman" panose="02020603050405020304" pitchFamily="18" charset="0"/>
                            </a:rPr>
                            <m:t>t</m:t>
                          </m:r>
                        </m:sub>
                      </m:sSub>
                      <m:r>
                        <a:rPr lang="en-US" altLang="zh-CN" sz="1600" i="0" kern="100" smtClean="0">
                          <a:effectLst/>
                          <a:latin typeface="Cambria Math" panose="02040503050406030204" pitchFamily="18" charset="0"/>
                          <a:cs typeface="Times New Roman" panose="02020603050405020304" pitchFamily="18" charset="0"/>
                        </a:rPr>
                        <m:t>,0}</m:t>
                      </m:r>
                    </m:oMath>
                  </m:oMathPara>
                </a14:m>
                <a:endParaRPr lang="zh-CN" altLang="zh-CN" sz="1600" kern="100" dirty="0">
                  <a:effectLst/>
                  <a:latin typeface="+mn-ea"/>
                  <a:cs typeface="Times New Roman" panose="02020603050405020304" pitchFamily="18" charset="0"/>
                </a:endParaRPr>
              </a:p>
            </p:txBody>
          </p:sp>
        </mc:Choice>
        <mc:Fallback xmlns="">
          <p:sp>
            <p:nvSpPr>
              <p:cNvPr id="30" name="矩形 29">
                <a:extLst>
                  <a:ext uri="{FF2B5EF4-FFF2-40B4-BE49-F238E27FC236}">
                    <a16:creationId xmlns:a16="http://schemas.microsoft.com/office/drawing/2014/main" id="{FF8A9370-7E0E-382B-98D6-F5C8CDFC97D5}"/>
                  </a:ext>
                </a:extLst>
              </p:cNvPr>
              <p:cNvSpPr>
                <a:spLocks noRot="1" noChangeAspect="1" noMove="1" noResize="1" noEditPoints="1" noAdjustHandles="1" noChangeArrowheads="1" noChangeShapeType="1" noTextEdit="1"/>
              </p:cNvSpPr>
              <p:nvPr/>
            </p:nvSpPr>
            <p:spPr>
              <a:xfrm>
                <a:off x="1197768" y="1227883"/>
                <a:ext cx="2942853" cy="486287"/>
              </a:xfrm>
              <a:prstGeom prst="rect">
                <a:avLst/>
              </a:prstGeom>
              <a:blipFill>
                <a:blip r:embed="rId9"/>
                <a:stretch>
                  <a:fillRect/>
                </a:stretch>
              </a:blipFill>
            </p:spPr>
            <p:txBody>
              <a:bodyPr/>
              <a:lstStyle/>
              <a:p>
                <a:r>
                  <a:rPr lang="zh-CN" altLang="en-US">
                    <a:noFill/>
                  </a:rPr>
                  <a:t> </a:t>
                </a:r>
              </a:p>
            </p:txBody>
          </p:sp>
        </mc:Fallback>
      </mc:AlternateContent>
      <p:sp>
        <p:nvSpPr>
          <p:cNvPr id="31" name="箭头: 下 30">
            <a:extLst>
              <a:ext uri="{FF2B5EF4-FFF2-40B4-BE49-F238E27FC236}">
                <a16:creationId xmlns:a16="http://schemas.microsoft.com/office/drawing/2014/main" id="{57CE1650-55CE-B4D1-ECF9-60728981573D}"/>
              </a:ext>
            </a:extLst>
          </p:cNvPr>
          <p:cNvSpPr/>
          <p:nvPr/>
        </p:nvSpPr>
        <p:spPr>
          <a:xfrm>
            <a:off x="2528517" y="2006515"/>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箭头: 下 36">
            <a:extLst>
              <a:ext uri="{FF2B5EF4-FFF2-40B4-BE49-F238E27FC236}">
                <a16:creationId xmlns:a16="http://schemas.microsoft.com/office/drawing/2014/main" id="{6868B476-86FF-050D-C2C5-5EAC35516ED6}"/>
              </a:ext>
            </a:extLst>
          </p:cNvPr>
          <p:cNvSpPr/>
          <p:nvPr/>
        </p:nvSpPr>
        <p:spPr>
          <a:xfrm>
            <a:off x="2528517" y="5258630"/>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內容版面配置區 2">
            <a:extLst>
              <a:ext uri="{FF2B5EF4-FFF2-40B4-BE49-F238E27FC236}">
                <a16:creationId xmlns:a16="http://schemas.microsoft.com/office/drawing/2014/main" id="{76A109AC-D2AB-532F-BF15-55AD88FE903C}"/>
              </a:ext>
            </a:extLst>
          </p:cNvPr>
          <p:cNvSpPr txBox="1">
            <a:spLocks/>
          </p:cNvSpPr>
          <p:nvPr/>
        </p:nvSpPr>
        <p:spPr>
          <a:xfrm>
            <a:off x="694592" y="5758485"/>
            <a:ext cx="5741377" cy="4397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zh-CN" altLang="en-US" sz="1600" dirty="0">
                <a:solidFill>
                  <a:srgbClr val="000000"/>
                </a:solidFill>
                <a:latin typeface="+mn-ea"/>
              </a:rPr>
              <a:t>支付比例</a:t>
            </a:r>
            <a:r>
              <a:rPr lang="en-US" altLang="zh-CN" sz="1600" dirty="0">
                <a:solidFill>
                  <a:srgbClr val="000000"/>
                </a:solidFill>
                <a:latin typeface="+mn-ea"/>
              </a:rPr>
              <a:t>m</a:t>
            </a:r>
            <a:r>
              <a:rPr lang="zh-CN" altLang="en-US" sz="1600" dirty="0">
                <a:solidFill>
                  <a:srgbClr val="000000"/>
                </a:solidFill>
                <a:latin typeface="+mn-ea"/>
              </a:rPr>
              <a:t>或</a:t>
            </a:r>
            <a:r>
              <a:rPr lang="en-US" altLang="zh-CN" sz="1600" dirty="0">
                <a:solidFill>
                  <a:srgbClr val="000000"/>
                </a:solidFill>
                <a:latin typeface="+mn-ea"/>
              </a:rPr>
              <a:t>LVR </a:t>
            </a:r>
            <a:r>
              <a:rPr lang="zh-CN" altLang="en-US" sz="1600" dirty="0">
                <a:solidFill>
                  <a:srgbClr val="000000"/>
                </a:solidFill>
                <a:latin typeface="+mn-ea"/>
              </a:rPr>
              <a:t>通過影響貸款餘額</a:t>
            </a:r>
            <a:r>
              <a:rPr lang="en-US" altLang="zh-CN" sz="1600" dirty="0">
                <a:solidFill>
                  <a:srgbClr val="000000"/>
                </a:solidFill>
                <a:latin typeface="+mn-ea"/>
              </a:rPr>
              <a:t>L</a:t>
            </a:r>
            <a:r>
              <a:rPr lang="en-US" altLang="zh-CN" sz="1600" baseline="-25000" dirty="0">
                <a:solidFill>
                  <a:srgbClr val="000000"/>
                </a:solidFill>
                <a:latin typeface="+mn-ea"/>
              </a:rPr>
              <a:t>t</a:t>
            </a:r>
            <a:r>
              <a:rPr lang="zh-CN" altLang="en-US" sz="1600" dirty="0">
                <a:solidFill>
                  <a:srgbClr val="000000"/>
                </a:solidFill>
                <a:latin typeface="+mn-ea"/>
              </a:rPr>
              <a:t>進而影響公平定價公式</a:t>
            </a:r>
            <a:endParaRPr lang="en-US" altLang="zh-TW" sz="1600" dirty="0">
              <a:solidFill>
                <a:srgbClr val="000000"/>
              </a:solidFill>
              <a:latin typeface="+mn-ea"/>
            </a:endParaRPr>
          </a:p>
        </p:txBody>
      </p:sp>
      <p:sp>
        <p:nvSpPr>
          <p:cNvPr id="39" name="箭头: 下 38">
            <a:extLst>
              <a:ext uri="{FF2B5EF4-FFF2-40B4-BE49-F238E27FC236}">
                <a16:creationId xmlns:a16="http://schemas.microsoft.com/office/drawing/2014/main" id="{9BC6B087-5C50-EB45-0D00-04921E3684F7}"/>
              </a:ext>
            </a:extLst>
          </p:cNvPr>
          <p:cNvSpPr/>
          <p:nvPr/>
        </p:nvSpPr>
        <p:spPr>
          <a:xfrm>
            <a:off x="8301580" y="5258630"/>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內容版面配置區 2">
            <a:extLst>
              <a:ext uri="{FF2B5EF4-FFF2-40B4-BE49-F238E27FC236}">
                <a16:creationId xmlns:a16="http://schemas.microsoft.com/office/drawing/2014/main" id="{27DDE73E-406A-1B95-088E-8CC7E26029DA}"/>
              </a:ext>
            </a:extLst>
          </p:cNvPr>
          <p:cNvSpPr txBox="1">
            <a:spLocks/>
          </p:cNvSpPr>
          <p:nvPr/>
        </p:nvSpPr>
        <p:spPr>
          <a:xfrm>
            <a:off x="6383215" y="5758485"/>
            <a:ext cx="5855677" cy="4397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zh-CN" altLang="en-US" sz="1600" dirty="0">
                <a:solidFill>
                  <a:srgbClr val="000000"/>
                </a:solidFill>
                <a:latin typeface="+mn-ea"/>
              </a:rPr>
              <a:t>支付比例</a:t>
            </a:r>
            <a:r>
              <a:rPr lang="en-US" altLang="zh-CN" sz="1600" dirty="0" err="1">
                <a:solidFill>
                  <a:srgbClr val="000000"/>
                </a:solidFill>
                <a:latin typeface="+mn-ea"/>
              </a:rPr>
              <a:t>b</a:t>
            </a:r>
            <a:r>
              <a:rPr lang="en-US" altLang="zh-CN" sz="1600" baseline="-25000" dirty="0" err="1">
                <a:solidFill>
                  <a:srgbClr val="000000"/>
                </a:solidFill>
                <a:latin typeface="+mn-ea"/>
              </a:rPr>
              <a:t>a</a:t>
            </a:r>
            <a:r>
              <a:rPr lang="zh-CN" altLang="en-US" sz="1600" dirty="0">
                <a:solidFill>
                  <a:srgbClr val="000000"/>
                </a:solidFill>
                <a:latin typeface="+mn-ea"/>
              </a:rPr>
              <a:t>或</a:t>
            </a:r>
            <a:r>
              <a:rPr lang="en-US" altLang="zh-CN" sz="1600" dirty="0">
                <a:solidFill>
                  <a:srgbClr val="000000"/>
                </a:solidFill>
                <a:latin typeface="+mn-ea"/>
              </a:rPr>
              <a:t>PVR</a:t>
            </a:r>
            <a:r>
              <a:rPr lang="zh-CN" altLang="en-US" sz="1600" baseline="-25000" dirty="0">
                <a:solidFill>
                  <a:srgbClr val="000000"/>
                </a:solidFill>
                <a:latin typeface="+mn-ea"/>
              </a:rPr>
              <a:t> </a:t>
            </a:r>
            <a:r>
              <a:rPr lang="zh-CN" altLang="en-US" sz="1600" dirty="0">
                <a:solidFill>
                  <a:srgbClr val="000000"/>
                </a:solidFill>
                <a:latin typeface="+mn-ea"/>
              </a:rPr>
              <a:t>通過影響貸款餘額</a:t>
            </a:r>
            <a:r>
              <a:rPr lang="en-US" altLang="zh-CN" sz="1600" dirty="0">
                <a:solidFill>
                  <a:srgbClr val="000000"/>
                </a:solidFill>
                <a:latin typeface="+mn-ea"/>
              </a:rPr>
              <a:t>PA</a:t>
            </a:r>
            <a:r>
              <a:rPr lang="en-US" altLang="zh-CN" sz="1600" baseline="-25000" dirty="0">
                <a:solidFill>
                  <a:srgbClr val="000000"/>
                </a:solidFill>
                <a:latin typeface="+mn-ea"/>
              </a:rPr>
              <a:t>0</a:t>
            </a:r>
            <a:r>
              <a:rPr lang="zh-CN" altLang="en-US" sz="1600" dirty="0">
                <a:solidFill>
                  <a:srgbClr val="000000"/>
                </a:solidFill>
                <a:latin typeface="+mn-ea"/>
              </a:rPr>
              <a:t>進而影響公平定價公式</a:t>
            </a:r>
            <a:endParaRPr lang="en-US" altLang="zh-TW" sz="1600" dirty="0">
              <a:solidFill>
                <a:srgbClr val="000000"/>
              </a:solidFill>
              <a:latin typeface="+mn-ea"/>
            </a:endParaRPr>
          </a:p>
        </p:txBody>
      </p:sp>
      <p:sp>
        <p:nvSpPr>
          <p:cNvPr id="41" name="內容版面配置區 2">
            <a:extLst>
              <a:ext uri="{FF2B5EF4-FFF2-40B4-BE49-F238E27FC236}">
                <a16:creationId xmlns:a16="http://schemas.microsoft.com/office/drawing/2014/main" id="{38BEA0B6-F4A3-591D-7C2A-BBF79C6AB609}"/>
              </a:ext>
            </a:extLst>
          </p:cNvPr>
          <p:cNvSpPr txBox="1">
            <a:spLocks/>
          </p:cNvSpPr>
          <p:nvPr/>
        </p:nvSpPr>
        <p:spPr>
          <a:xfrm>
            <a:off x="826478" y="2448199"/>
            <a:ext cx="5158428" cy="15760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600" dirty="0">
                <a:latin typeface="+mn-ea"/>
              </a:rPr>
              <a:t>貸款人期望損失  </a:t>
            </a:r>
            <a:r>
              <a:rPr lang="en-US" altLang="zh-TW" sz="1600" dirty="0">
                <a:latin typeface="+mn-ea"/>
              </a:rPr>
              <a:t>=  </a:t>
            </a:r>
            <a:r>
              <a:rPr lang="zh-TW" altLang="en-US" sz="1600" dirty="0">
                <a:latin typeface="+mn-ea"/>
              </a:rPr>
              <a:t>貸款人期望</a:t>
            </a:r>
            <a:r>
              <a:rPr lang="zh-CN" altLang="en-US" sz="1600" dirty="0">
                <a:latin typeface="+mn-ea"/>
              </a:rPr>
              <a:t>收益</a:t>
            </a:r>
            <a:endParaRPr lang="en-US" altLang="zh-CN" sz="1600" dirty="0">
              <a:latin typeface="+mn-ea"/>
            </a:endParaRPr>
          </a:p>
          <a:p>
            <a:pPr marL="0" indent="0">
              <a:buNone/>
            </a:pPr>
            <a:r>
              <a:rPr lang="en-US" altLang="zh-TW" sz="1600" dirty="0">
                <a:latin typeface="+mn-ea"/>
              </a:rPr>
              <a:t>(Lender Loss , LL)        (Lender Gain)</a:t>
            </a:r>
          </a:p>
          <a:p>
            <a:pPr marL="0" indent="0">
              <a:buNone/>
            </a:pPr>
            <a:endParaRPr lang="en-US" altLang="zh-TW" sz="1600" dirty="0">
              <a:latin typeface="+mn-ea"/>
            </a:endParaRPr>
          </a:p>
          <a:p>
            <a:pPr marL="0" indent="0">
              <a:lnSpc>
                <a:spcPct val="150000"/>
              </a:lnSpc>
              <a:spcBef>
                <a:spcPts val="0"/>
              </a:spcBef>
              <a:buFont typeface="Arial" panose="020B0604020202020204" pitchFamily="34" charset="0"/>
              <a:buNone/>
            </a:pPr>
            <a:r>
              <a:rPr lang="en-US" altLang="zh-TW" sz="1600" dirty="0">
                <a:latin typeface="+mn-ea"/>
              </a:rPr>
              <a:t>Lender Gain = MIP+NE</a:t>
            </a:r>
          </a:p>
          <a:p>
            <a:pPr marL="0" indent="0">
              <a:lnSpc>
                <a:spcPct val="150000"/>
              </a:lnSpc>
              <a:spcBef>
                <a:spcPts val="0"/>
              </a:spcBef>
              <a:buFont typeface="Arial" panose="020B0604020202020204" pitchFamily="34" charset="0"/>
              <a:buNone/>
            </a:pPr>
            <a:r>
              <a:rPr lang="zh-TW" altLang="en-US" sz="1600" dirty="0">
                <a:solidFill>
                  <a:srgbClr val="000000"/>
                </a:solidFill>
                <a:latin typeface="+mn-ea"/>
              </a:rPr>
              <a:t>貸款人的期望利益會等于收取的貸款保險金及房屋殘值 </a:t>
            </a:r>
            <a:endParaRPr lang="zh-TW" altLang="en-US" sz="1600" dirty="0">
              <a:latin typeface="+mn-ea"/>
            </a:endParaRPr>
          </a:p>
        </p:txBody>
      </p:sp>
      <p:sp>
        <p:nvSpPr>
          <p:cNvPr id="42" name="箭头: 下 41">
            <a:extLst>
              <a:ext uri="{FF2B5EF4-FFF2-40B4-BE49-F238E27FC236}">
                <a16:creationId xmlns:a16="http://schemas.microsoft.com/office/drawing/2014/main" id="{945C14F6-2E37-0AA6-8F91-2A39A682FAE0}"/>
              </a:ext>
            </a:extLst>
          </p:cNvPr>
          <p:cNvSpPr/>
          <p:nvPr/>
        </p:nvSpPr>
        <p:spPr>
          <a:xfrm>
            <a:off x="8301580" y="4126514"/>
            <a:ext cx="208140" cy="361561"/>
          </a:xfrm>
          <a:prstGeom prst="downArrow">
            <a:avLst/>
          </a:prstGeom>
          <a:noFill/>
          <a:ln w="19050">
            <a:solidFill>
              <a:srgbClr val="3C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extLst>
      <p:ext uri="{BB962C8B-B14F-4D97-AF65-F5344CB8AC3E}">
        <p14:creationId xmlns:p14="http://schemas.microsoft.com/office/powerpoint/2010/main" val="314970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6A49-3180-D01C-4DE2-585BFA86790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98AC26F4-B08D-F5A7-2248-623AF9F65BD5}"/>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A384680F-BFB9-44F9-039A-C4B2BCA0913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310979D-8B26-D33A-B9E4-7914CC3FE280}"/>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28BCD1C2-D35F-48C0-A503-9A8DA9A84AF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D6FF007-E4CE-3B62-FAAB-54853D33B4AF}"/>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F1BA9EC0-90F3-C9AB-5D74-ED35BAE6A64E}"/>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F5783554-3C72-F326-F663-6600D24A77D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7A770D1-D920-2BAD-CD88-0DE4C119DC58}"/>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92076D25-DE1E-0D96-C608-B6ECE529A48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F96CC15F-A2E4-C8D7-60CD-649A165553ED}"/>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6B46F5E1-1849-E65A-F30B-8CBA62CC88F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4C529AC9-6272-1588-3D4D-0DA392445830}"/>
              </a:ext>
            </a:extLst>
          </p:cNvPr>
          <p:cNvSpPr txBox="1"/>
          <p:nvPr/>
        </p:nvSpPr>
        <p:spPr>
          <a:xfrm>
            <a:off x="4173360" y="323206"/>
            <a:ext cx="260391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風險衡量模型</a:t>
            </a:r>
          </a:p>
        </p:txBody>
      </p:sp>
      <p:sp>
        <p:nvSpPr>
          <p:cNvPr id="3" name="矩形 1">
            <a:extLst>
              <a:ext uri="{FF2B5EF4-FFF2-40B4-BE49-F238E27FC236}">
                <a16:creationId xmlns:a16="http://schemas.microsoft.com/office/drawing/2014/main" id="{816F3A8A-B8AA-7BCA-3F29-C229DE246A07}"/>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pic>
        <p:nvPicPr>
          <p:cNvPr id="25" name="图片 24">
            <a:extLst>
              <a:ext uri="{FF2B5EF4-FFF2-40B4-BE49-F238E27FC236}">
                <a16:creationId xmlns:a16="http://schemas.microsoft.com/office/drawing/2014/main" id="{8BF1CA1B-2549-E5E5-58B3-13D425E837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04" t="21792" r="12607" b="5890"/>
          <a:stretch/>
        </p:blipFill>
        <p:spPr>
          <a:xfrm>
            <a:off x="7227834" y="1436385"/>
            <a:ext cx="4531737" cy="3389133"/>
          </a:xfrm>
          <a:prstGeom prst="rect">
            <a:avLst/>
          </a:prstGeom>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8A1C5003-EC87-28D9-1E99-4638F0EFAF2C}"/>
                  </a:ext>
                </a:extLst>
              </p:cNvPr>
              <p:cNvSpPr txBox="1"/>
              <p:nvPr/>
            </p:nvSpPr>
            <p:spPr>
              <a:xfrm>
                <a:off x="740360" y="1678971"/>
                <a:ext cx="6143900" cy="1167692"/>
              </a:xfrm>
              <a:prstGeom prst="rect">
                <a:avLst/>
              </a:prstGeom>
              <a:noFill/>
            </p:spPr>
            <p:txBody>
              <a:bodyPr wrap="square">
                <a:spAutoFit/>
              </a:bodyPr>
              <a:lstStyle/>
              <a:p>
                <a:pPr algn="just">
                  <a:lnSpc>
                    <a:spcPct val="150000"/>
                  </a:lnSpc>
                </a:pPr>
                <a:r>
                  <a:rPr lang="zh-TW"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根據公平定價公式，計算兩種商品對應的公平支付比例</a:t>
                </a:r>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200" dirty="0">
                    <a:effectLst/>
                    <a:latin typeface="Times New Roman" panose="02020603050405020304" pitchFamily="18" charset="0"/>
                    <a:cs typeface="Times New Roman" panose="02020603050405020304" pitchFamily="18" charset="0"/>
                  </a:rPr>
                  <a:t>RM</a:t>
                </a:r>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1200" i="1">
                        <a:effectLst/>
                        <a:latin typeface="Cambria Math" panose="02040503050406030204" pitchFamily="18" charset="0"/>
                        <a:ea typeface="楷体" panose="02010609060101010101" pitchFamily="49" charset="-122"/>
                        <a:cs typeface="Times New Roman" panose="02020603050405020304" pitchFamily="18" charset="0"/>
                      </a:rPr>
                      <m:t>𝑚</m:t>
                    </m:r>
                  </m:oMath>
                </a14:m>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和</a:t>
                </a:r>
                <a14:m>
                  <m:oMath xmlns:m="http://schemas.openxmlformats.org/officeDocument/2006/math">
                    <m:r>
                      <a:rPr lang="en-US" altLang="zh-CN" sz="1200" i="1">
                        <a:effectLst/>
                        <a:latin typeface="Cambria Math" panose="02040503050406030204" pitchFamily="18" charset="0"/>
                        <a:ea typeface="楷体" panose="02010609060101010101" pitchFamily="49" charset="-122"/>
                        <a:cs typeface="Times New Roman" panose="02020603050405020304" pitchFamily="18" charset="0"/>
                      </a:rPr>
                      <m:t>𝐿𝑉𝑅</m:t>
                    </m:r>
                  </m:oMath>
                </a14:m>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m:rPr>
                        <m:sty m:val="p"/>
                      </m:rPr>
                      <a:rPr lang="en-US" altLang="zh-CN" sz="1200">
                        <a:effectLst/>
                        <a:latin typeface="Cambria Math" panose="02040503050406030204" pitchFamily="18" charset="0"/>
                        <a:ea typeface="楷体" panose="02010609060101010101" pitchFamily="49" charset="-122"/>
                        <a:cs typeface="Times New Roman" panose="02020603050405020304" pitchFamily="18" charset="0"/>
                      </a:rPr>
                      <m:t>HR</m:t>
                    </m:r>
                  </m:oMath>
                </a14:m>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200" i="1">
                            <a:effectLst/>
                            <a:latin typeface="Cambria Math" panose="02040503050406030204" pitchFamily="18" charset="0"/>
                            <a:ea typeface="楷体" panose="02010609060101010101" pitchFamily="49" charset="-122"/>
                            <a:cs typeface="Times New Roman" panose="02020603050405020304" pitchFamily="18" charset="0"/>
                          </a:rPr>
                          <m:t>𝑏</m:t>
                        </m:r>
                      </m:e>
                      <m:sub>
                        <m:r>
                          <a:rPr lang="en-US" altLang="zh-CN" sz="1200" i="1">
                            <a:effectLst/>
                            <a:latin typeface="Cambria Math" panose="02040503050406030204" pitchFamily="18" charset="0"/>
                            <a:ea typeface="楷体" panose="02010609060101010101" pitchFamily="49" charset="-122"/>
                            <a:cs typeface="Times New Roman" panose="02020603050405020304" pitchFamily="18" charset="0"/>
                          </a:rPr>
                          <m:t>𝑎</m:t>
                        </m:r>
                      </m:sub>
                    </m:sSub>
                  </m:oMath>
                </a14:m>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和</a:t>
                </a:r>
                <a14:m>
                  <m:oMath xmlns:m="http://schemas.openxmlformats.org/officeDocument/2006/math">
                    <m:r>
                      <a:rPr lang="en-US" altLang="zh-CN" sz="1200" i="1">
                        <a:effectLst/>
                        <a:latin typeface="Cambria Math" panose="02040503050406030204" pitchFamily="18" charset="0"/>
                        <a:ea typeface="楷体" panose="02010609060101010101" pitchFamily="49" charset="-122"/>
                        <a:cs typeface="Times New Roman" panose="02020603050405020304" pitchFamily="18" charset="0"/>
                      </a:rPr>
                      <m:t>𝑃𝑉𝑅</m:t>
                    </m:r>
                  </m:oMath>
                </a14:m>
                <a:r>
                  <a:rPr lang="zh-TW" altLang="zh-CN" sz="12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TW" sz="1200" dirty="0">
                  <a:solidFill>
                    <a:schemeClr val="tx1">
                      <a:lumMod val="75000"/>
                      <a:lumOff val="25000"/>
                    </a:schemeClr>
                  </a:solidFill>
                  <a:latin typeface="Times New Roman" panose="02020603050405020304" pitchFamily="18" charset="0"/>
                  <a:ea typeface="阿里巴巴普惠体" panose="00020600040101010101" pitchFamily="18" charset="-122"/>
                  <a:cs typeface="Times New Roman" panose="02020603050405020304" pitchFamily="18" charset="0"/>
                </a:endParaRPr>
              </a:p>
              <a:p>
                <a:pPr algn="just">
                  <a:lnSpc>
                    <a:spcPct val="150000"/>
                  </a:lnSpc>
                </a:pP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由此可計算，</a:t>
                </a:r>
                <a:r>
                  <a:rPr lang="zh-TW"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在合約開始到結束的不同時點，對應的房價和</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累積貸款金額和累積成本金額</a:t>
                </a:r>
                <a:r>
                  <a:rPr lang="zh-TW"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的值及其發生的機率。</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即：在房價利率立體樹中，每個合約結算時點的</a:t>
                </a:r>
                <a:r>
                  <a:rPr lang="zh-CN" altLang="en-US" sz="1200" b="1" dirty="0">
                    <a:solidFill>
                      <a:schemeClr val="tx1">
                        <a:lumMod val="75000"/>
                        <a:lumOff val="25000"/>
                      </a:schemeClr>
                    </a:solidFill>
                    <a:latin typeface="阿里巴巴普惠体" panose="00020600040101010101" pitchFamily="18" charset="-122"/>
                    <a:ea typeface="阿里巴巴普惠体" panose="00020600040101010101" pitchFamily="18" charset="-122"/>
                  </a:rPr>
                  <a:t>橫截面</a:t>
                </a:r>
                <a:r>
                  <a:rPr lang="zh-CN" altLang="en-US" sz="1200" dirty="0">
                    <a:solidFill>
                      <a:schemeClr val="tx1">
                        <a:lumMod val="75000"/>
                        <a:lumOff val="25000"/>
                      </a:schemeClr>
                    </a:solidFill>
                    <a:latin typeface="阿里巴巴普惠体" panose="00020600040101010101" pitchFamily="18" charset="-122"/>
                    <a:ea typeface="阿里巴巴普惠体" panose="00020600040101010101" pitchFamily="18" charset="-122"/>
                  </a:rPr>
                  <a:t>，該時點對應之房價和累積金額的值和機率。</a:t>
                </a:r>
                <a:endParaRPr lang="en-US" altLang="zh-CN" sz="1200" dirty="0">
                  <a:solidFill>
                    <a:schemeClr val="tx1">
                      <a:lumMod val="75000"/>
                      <a:lumOff val="25000"/>
                    </a:schemeClr>
                  </a:solidFill>
                  <a:latin typeface="阿里巴巴普惠体" panose="00020600040101010101" pitchFamily="18" charset="-122"/>
                  <a:ea typeface="阿里巴巴普惠体" panose="00020600040101010101" pitchFamily="18" charset="-122"/>
                </a:endParaRPr>
              </a:p>
            </p:txBody>
          </p:sp>
        </mc:Choice>
        <mc:Fallback xmlns="">
          <p:sp>
            <p:nvSpPr>
              <p:cNvPr id="32" name="文本框 31">
                <a:extLst>
                  <a:ext uri="{FF2B5EF4-FFF2-40B4-BE49-F238E27FC236}">
                    <a16:creationId xmlns:a16="http://schemas.microsoft.com/office/drawing/2014/main" id="{8A1C5003-EC87-28D9-1E99-4638F0EFAF2C}"/>
                  </a:ext>
                </a:extLst>
              </p:cNvPr>
              <p:cNvSpPr txBox="1">
                <a:spLocks noRot="1" noChangeAspect="1" noMove="1" noResize="1" noEditPoints="1" noAdjustHandles="1" noChangeArrowheads="1" noChangeShapeType="1" noTextEdit="1"/>
              </p:cNvSpPr>
              <p:nvPr/>
            </p:nvSpPr>
            <p:spPr>
              <a:xfrm>
                <a:off x="740360" y="1678971"/>
                <a:ext cx="6143900" cy="1167692"/>
              </a:xfrm>
              <a:prstGeom prst="rect">
                <a:avLst/>
              </a:prstGeom>
              <a:blipFill>
                <a:blip r:embed="rId7"/>
                <a:stretch>
                  <a:fillRect r="-2579" b="-3125"/>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3859A10F-9D5B-6A63-31F8-7FCB189E7024}"/>
              </a:ext>
            </a:extLst>
          </p:cNvPr>
          <p:cNvSpPr txBox="1"/>
          <p:nvPr/>
        </p:nvSpPr>
        <p:spPr>
          <a:xfrm>
            <a:off x="740360" y="1196852"/>
            <a:ext cx="3786098" cy="345864"/>
          </a:xfrm>
          <a:prstGeom prst="rect">
            <a:avLst/>
          </a:prstGeom>
          <a:noFill/>
        </p:spPr>
        <p:txBody>
          <a:bodyPr wrap="square">
            <a:spAutoFit/>
          </a:bodyPr>
          <a:lstStyle/>
          <a:p>
            <a:pPr algn="just">
              <a:lnSpc>
                <a:spcPct val="120000"/>
              </a:lnSpc>
            </a:pPr>
            <a:r>
              <a:rPr lang="zh-CN" altLang="en-US" sz="1500" b="1" dirty="0">
                <a:solidFill>
                  <a:srgbClr val="1F3762"/>
                </a:solidFill>
                <a:latin typeface="阿里巴巴普惠体" panose="00020600040101010101" pitchFamily="18" charset="-122"/>
                <a:ea typeface="阿里巴巴普惠体" panose="00020600040101010101" pitchFamily="18" charset="-122"/>
              </a:rPr>
              <a:t>累積貸款金額</a:t>
            </a:r>
            <a:r>
              <a:rPr lang="en-US" altLang="zh-CN" sz="1500" b="1" dirty="0">
                <a:solidFill>
                  <a:srgbClr val="1F3762"/>
                </a:solidFill>
                <a:latin typeface="阿里巴巴普惠体" panose="00020600040101010101" pitchFamily="18" charset="-122"/>
                <a:ea typeface="阿里巴巴普惠体" panose="00020600040101010101" pitchFamily="18" charset="-122"/>
              </a:rPr>
              <a:t>(RM)</a:t>
            </a:r>
            <a:r>
              <a:rPr lang="zh-CN" altLang="en-US" sz="1500" b="1" dirty="0">
                <a:solidFill>
                  <a:srgbClr val="1F3762"/>
                </a:solidFill>
                <a:latin typeface="阿里巴巴普惠体" panose="00020600040101010101" pitchFamily="18" charset="-122"/>
                <a:ea typeface="阿里巴巴普惠体" panose="00020600040101010101" pitchFamily="18" charset="-122"/>
              </a:rPr>
              <a:t>和累積成本金額</a:t>
            </a:r>
            <a:r>
              <a:rPr lang="en-US" altLang="zh-CN" sz="1500" b="1" dirty="0">
                <a:solidFill>
                  <a:srgbClr val="1F3762"/>
                </a:solidFill>
                <a:latin typeface="阿里巴巴普惠体" panose="00020600040101010101" pitchFamily="18" charset="-122"/>
                <a:ea typeface="阿里巴巴普惠体" panose="00020600040101010101" pitchFamily="18" charset="-122"/>
              </a:rPr>
              <a:t>(HR)</a:t>
            </a:r>
          </a:p>
        </p:txBody>
      </p:sp>
      <p:cxnSp>
        <p:nvCxnSpPr>
          <p:cNvPr id="35" name="直接连接符 34">
            <a:extLst>
              <a:ext uri="{FF2B5EF4-FFF2-40B4-BE49-F238E27FC236}">
                <a16:creationId xmlns:a16="http://schemas.microsoft.com/office/drawing/2014/main" id="{375C2073-9804-15AC-E557-DBED21BB184D}"/>
              </a:ext>
            </a:extLst>
          </p:cNvPr>
          <p:cNvCxnSpPr/>
          <p:nvPr/>
        </p:nvCxnSpPr>
        <p:spPr>
          <a:xfrm>
            <a:off x="816488" y="1600439"/>
            <a:ext cx="3600000" cy="0"/>
          </a:xfrm>
          <a:prstGeom prst="line">
            <a:avLst/>
          </a:prstGeom>
          <a:ln>
            <a:solidFill>
              <a:srgbClr val="1F3762"/>
            </a:solidFill>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442E0BBA-5814-AEC9-C282-8E0A1023379F}"/>
              </a:ext>
            </a:extLst>
          </p:cNvPr>
          <p:cNvGrpSpPr/>
          <p:nvPr/>
        </p:nvGrpSpPr>
        <p:grpSpPr>
          <a:xfrm>
            <a:off x="740360" y="2963799"/>
            <a:ext cx="5288965" cy="1598624"/>
            <a:chOff x="516075" y="2332727"/>
            <a:chExt cx="9265192" cy="1598624"/>
          </a:xfrm>
        </p:grpSpPr>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AF067C62-5E1A-E43A-D675-051D2DE58024}"/>
                    </a:ext>
                  </a:extLst>
                </p:cNvPr>
                <p:cNvSpPr/>
                <p:nvPr/>
              </p:nvSpPr>
              <p:spPr>
                <a:xfrm>
                  <a:off x="519054" y="2582712"/>
                  <a:ext cx="9262213" cy="1348639"/>
                </a:xfrm>
                <a:prstGeom prst="rect">
                  <a:avLst/>
                </a:prstGeom>
              </p:spPr>
              <p:txBody>
                <a:bodyPr wrap="square">
                  <a:spAutoFit/>
                </a:bodyPr>
                <a:lstStyle/>
                <a:p>
                  <a:pPr marL="0" indent="0">
                    <a:lnSpc>
                      <a:spcPct val="160000"/>
                    </a:lnSpc>
                    <a:buNone/>
                  </a:pPr>
                  <a:r>
                    <a:rPr lang="zh-TW" altLang="en-US" sz="1050" dirty="0">
                      <a:solidFill>
                        <a:srgbClr val="000000"/>
                      </a:solidFill>
                      <a:latin typeface="+mn-ea"/>
                    </a:rPr>
                    <a:t>本期累積</a:t>
                  </a:r>
                  <a:r>
                    <a:rPr lang="zh-CN" altLang="en-US" sz="1050" dirty="0">
                      <a:solidFill>
                        <a:srgbClr val="000000"/>
                      </a:solidFill>
                      <a:latin typeface="+mn-ea"/>
                    </a:rPr>
                    <a:t>成本</a:t>
                  </a:r>
                  <a:r>
                    <a:rPr lang="zh-TW" altLang="en-US" sz="1050" dirty="0">
                      <a:solidFill>
                        <a:srgbClr val="000000"/>
                      </a:solidFill>
                      <a:latin typeface="+mn-ea"/>
                    </a:rPr>
                    <a:t>金額</a:t>
                  </a:r>
                  <a14:m>
                    <m:oMath xmlns:m="http://schemas.openxmlformats.org/officeDocument/2006/math">
                      <m:sSub>
                        <m:sSubPr>
                          <m:ctrlPr>
                            <a:rPr lang="en-US" altLang="zh-TW" sz="1050" i="1" smtClean="0">
                              <a:solidFill>
                                <a:srgbClr val="000000"/>
                              </a:solidFill>
                              <a:latin typeface="Cambria Math" panose="02040503050406030204" pitchFamily="18" charset="0"/>
                            </a:rPr>
                          </m:ctrlPr>
                        </m:sSubPr>
                        <m:e>
                          <m:r>
                            <a:rPr lang="en-US" altLang="zh-TW" sz="1050" b="0" i="1" smtClean="0">
                              <a:solidFill>
                                <a:srgbClr val="000000"/>
                              </a:solidFill>
                              <a:latin typeface="Cambria Math" panose="02040503050406030204" pitchFamily="18" charset="0"/>
                            </a:rPr>
                            <m:t>𝐶</m:t>
                          </m:r>
                        </m:e>
                        <m:sub>
                          <m:r>
                            <a:rPr lang="en-US" altLang="zh-TW" sz="1050" b="0" i="1" smtClean="0">
                              <a:solidFill>
                                <a:srgbClr val="000000"/>
                              </a:solidFill>
                              <a:latin typeface="Cambria Math" panose="02040503050406030204" pitchFamily="18" charset="0"/>
                            </a:rPr>
                            <m:t>𝑡</m:t>
                          </m:r>
                        </m:sub>
                      </m:sSub>
                    </m:oMath>
                  </a14:m>
                  <a:r>
                    <a:rPr lang="zh-CN" altLang="en-US" sz="1050" b="0" dirty="0">
                      <a:solidFill>
                        <a:srgbClr val="000000"/>
                      </a:solidFill>
                      <a:latin typeface="+mn-ea"/>
                    </a:rPr>
                    <a:t>（年金型）</a:t>
                  </a:r>
                  <a14:m>
                    <m:oMath xmlns:m="http://schemas.openxmlformats.org/officeDocument/2006/math">
                      <m:r>
                        <a:rPr lang="en-US" altLang="zh-TW" sz="1050" b="0" i="1" smtClean="0">
                          <a:solidFill>
                            <a:srgbClr val="000000"/>
                          </a:solidFill>
                          <a:latin typeface="Cambria Math" panose="02040503050406030204" pitchFamily="18" charset="0"/>
                        </a:rPr>
                        <m:t>=</m:t>
                      </m:r>
                      <m:r>
                        <a:rPr lang="zh-TW" altLang="en-US" sz="1050" b="1" i="1">
                          <a:solidFill>
                            <a:srgbClr val="000000"/>
                          </a:solidFill>
                          <a:latin typeface="Cambria Math" panose="02040503050406030204" pitchFamily="18" charset="0"/>
                        </a:rPr>
                        <m:t>本期年金</m:t>
                      </m:r>
                      <m:r>
                        <a:rPr lang="en-US" altLang="zh-TW" sz="1050" b="0" i="1">
                          <a:solidFill>
                            <a:srgbClr val="000000"/>
                          </a:solidFill>
                          <a:latin typeface="Cambria Math" panose="02040503050406030204" pitchFamily="18" charset="0"/>
                        </a:rPr>
                        <m:t>+</m:t>
                      </m:r>
                      <m:r>
                        <a:rPr lang="zh-CN" altLang="en-US" sz="1050" i="1">
                          <a:solidFill>
                            <a:srgbClr val="000000"/>
                          </a:solidFill>
                          <a:latin typeface="Cambria Math" panose="02040503050406030204" pitchFamily="18" charset="0"/>
                        </a:rPr>
                        <m:t>本期租金</m:t>
                      </m:r>
                      <m:r>
                        <a:rPr lang="en-US" altLang="zh-CN" sz="1050" b="0" i="1" smtClean="0">
                          <a:solidFill>
                            <a:srgbClr val="000000"/>
                          </a:solidFill>
                          <a:latin typeface="Cambria Math" panose="02040503050406030204" pitchFamily="18" charset="0"/>
                        </a:rPr>
                        <m:t>+</m:t>
                      </m:r>
                      <m:r>
                        <a:rPr lang="zh-TW" altLang="en-US" sz="1050" b="0" i="1">
                          <a:solidFill>
                            <a:srgbClr val="000000"/>
                          </a:solidFill>
                          <a:latin typeface="Cambria Math" panose="02040503050406030204" pitchFamily="18" charset="0"/>
                        </a:rPr>
                        <m:t>上期累積</m:t>
                      </m:r>
                      <m:r>
                        <a:rPr lang="zh-CN" altLang="en-US" sz="1050" i="1">
                          <a:solidFill>
                            <a:srgbClr val="000000"/>
                          </a:solidFill>
                          <a:latin typeface="Cambria Math" panose="02040503050406030204" pitchFamily="18" charset="0"/>
                        </a:rPr>
                        <m:t>成本</m:t>
                      </m:r>
                      <m:r>
                        <a:rPr lang="zh-TW" altLang="en-US" sz="1050" b="0" i="1">
                          <a:solidFill>
                            <a:srgbClr val="000000"/>
                          </a:solidFill>
                          <a:latin typeface="Cambria Math" panose="02040503050406030204" pitchFamily="18" charset="0"/>
                        </a:rPr>
                        <m:t>金額</m:t>
                      </m:r>
                      <m:sSub>
                        <m:sSubPr>
                          <m:ctrlPr>
                            <a:rPr lang="en-US" altLang="zh-TW" sz="1050" i="1">
                              <a:solidFill>
                                <a:srgbClr val="000000"/>
                              </a:solidFill>
                              <a:latin typeface="Cambria Math" panose="02040503050406030204" pitchFamily="18" charset="0"/>
                            </a:rPr>
                          </m:ctrlPr>
                        </m:sSubPr>
                        <m:e>
                          <m:r>
                            <a:rPr lang="en-US" altLang="zh-TW" sz="1050" b="0" i="1" smtClean="0">
                              <a:solidFill>
                                <a:srgbClr val="000000"/>
                              </a:solidFill>
                              <a:latin typeface="Cambria Math" panose="02040503050406030204" pitchFamily="18" charset="0"/>
                            </a:rPr>
                            <m:t>𝐶</m:t>
                          </m:r>
                        </m:e>
                        <m:sub>
                          <m:r>
                            <a:rPr lang="en-US" altLang="zh-TW" sz="1050" b="0" i="1">
                              <a:solidFill>
                                <a:srgbClr val="000000"/>
                              </a:solidFill>
                              <a:latin typeface="Cambria Math" panose="02040503050406030204" pitchFamily="18" charset="0"/>
                            </a:rPr>
                            <m:t>𝑡</m:t>
                          </m:r>
                          <m:r>
                            <a:rPr lang="en-US" altLang="zh-TW" sz="1050" b="0" i="1" smtClean="0">
                              <a:solidFill>
                                <a:srgbClr val="000000"/>
                              </a:solidFill>
                              <a:latin typeface="Cambria Math" panose="02040503050406030204" pitchFamily="18" charset="0"/>
                            </a:rPr>
                            <m:t>−1</m:t>
                          </m:r>
                        </m:sub>
                      </m:sSub>
                      <m:r>
                        <a:rPr lang="zh-TW" altLang="en-US" sz="1050" b="0" i="1">
                          <a:solidFill>
                            <a:srgbClr val="000000"/>
                          </a:solidFill>
                          <a:latin typeface="Cambria Math" panose="02040503050406030204" pitchFamily="18" charset="0"/>
                        </a:rPr>
                        <m:t>複利</m:t>
                      </m:r>
                    </m:oMath>
                  </a14:m>
                  <a:endParaRPr lang="en-US" altLang="zh-TW" sz="1050" b="0" i="1" dirty="0">
                    <a:solidFill>
                      <a:srgbClr val="000000"/>
                    </a:solidFill>
                    <a:latin typeface="Cambria Math" panose="02040503050406030204" pitchFamily="18" charset="0"/>
                  </a:endParaRPr>
                </a:p>
                <a:p>
                  <a:pPr marL="0" indent="0">
                    <a:lnSpc>
                      <a:spcPct val="160000"/>
                    </a:lnSpc>
                    <a:buNone/>
                  </a:pPr>
                  <a14:m>
                    <m:oMathPara xmlns:m="http://schemas.openxmlformats.org/officeDocument/2006/math">
                      <m:oMathParaPr>
                        <m:jc m:val="centerGroup"/>
                      </m:oMathParaPr>
                      <m:oMath xmlns:m="http://schemas.openxmlformats.org/officeDocument/2006/math">
                        <m:sSub>
                          <m:sSubPr>
                            <m:ctrlPr>
                              <a:rPr lang="zh-TW" altLang="zh-TW" sz="1100" i="1" kern="100" smtClean="0">
                                <a:effectLst/>
                                <a:latin typeface="Cambria Math" panose="02040503050406030204" pitchFamily="18" charset="0"/>
                                <a:cs typeface="Times New Roman" panose="02020603050405020304" pitchFamily="18" charset="0"/>
                              </a:rPr>
                            </m:ctrlPr>
                          </m:sSubPr>
                          <m:e>
                            <m:r>
                              <a:rPr lang="en-US" altLang="zh-TW" sz="1100" b="0" i="1" kern="100" smtClean="0">
                                <a:effectLst/>
                                <a:latin typeface="Cambria Math" panose="02040503050406030204" pitchFamily="18" charset="0"/>
                                <a:cs typeface="Times New Roman" panose="02020603050405020304" pitchFamily="18" charset="0"/>
                              </a:rPr>
                              <m:t>𝐶</m:t>
                            </m:r>
                          </m:e>
                          <m:sub>
                            <m:r>
                              <a:rPr lang="en-US" altLang="zh-TW" sz="1100" i="1" kern="100">
                                <a:effectLst/>
                                <a:latin typeface="Cambria Math" panose="02040503050406030204" pitchFamily="18" charset="0"/>
                                <a:cs typeface="Times New Roman" panose="02020603050405020304" pitchFamily="18" charset="0"/>
                              </a:rPr>
                              <m:t>𝑡</m:t>
                            </m:r>
                          </m:sub>
                        </m:sSub>
                        <m:r>
                          <a:rPr lang="en-US" altLang="zh-TW" sz="1100" i="1" kern="100">
                            <a:effectLst/>
                            <a:latin typeface="Cambria Math" panose="02040503050406030204" pitchFamily="18" charset="0"/>
                            <a:cs typeface="Times New Roman" panose="020206030504050203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𝑏</m:t>
                            </m:r>
                          </m:e>
                          <m:sub>
                            <m:r>
                              <a:rPr lang="en-US" altLang="zh-CN" sz="1100" i="1">
                                <a:latin typeface="Cambria Math" panose="02040503050406030204" pitchFamily="18" charset="0"/>
                              </a:rPr>
                              <m:t>𝑎</m:t>
                            </m:r>
                          </m:sub>
                        </m:sSub>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0</m:t>
                            </m:r>
                          </m:sub>
                        </m:sSub>
                        <m:r>
                          <a:rPr lang="en-US" altLang="zh-CN" sz="1100" i="1">
                            <a:latin typeface="Cambria Math" panose="02040503050406030204" pitchFamily="18" charset="0"/>
                          </a:rPr>
                          <m:t>∆</m:t>
                        </m:r>
                        <m:r>
                          <a:rPr lang="en-US" altLang="zh-CN" sz="1100" i="1">
                            <a:latin typeface="Cambria Math" panose="02040503050406030204" pitchFamily="18" charset="0"/>
                          </a:rPr>
                          <m:t>𝑡</m:t>
                        </m:r>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d>
                              <m:dPr>
                                <m:ctrlPr>
                                  <a:rPr lang="zh-CN" altLang="zh-CN" sz="1100" i="1">
                                    <a:latin typeface="Cambria Math" panose="02040503050406030204" pitchFamily="18" charset="0"/>
                                  </a:rPr>
                                </m:ctrlPr>
                              </m:dPr>
                              <m:e>
                                <m:sSup>
                                  <m:sSupPr>
                                    <m:ctrlPr>
                                      <a:rPr lang="zh-CN" altLang="zh-CN" sz="1100" i="1">
                                        <a:latin typeface="Cambria Math" panose="02040503050406030204" pitchFamily="18" charset="0"/>
                                      </a:rPr>
                                    </m:ctrlPr>
                                  </m:sSupPr>
                                  <m:e>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r>
                                      <a:rPr lang="en-US" altLang="zh-CN" sz="1100" i="1" smtClean="0">
                                        <a:latin typeface="Cambria Math" panose="02040503050406030204" pitchFamily="18" charset="0"/>
                                      </a:rPr>
                                      <m:t> </m:t>
                                    </m:r>
                                    <m:r>
                                      <a:rPr lang="en-US" altLang="zh-CN" sz="1100" i="1">
                                        <a:latin typeface="Cambria Math" panose="02040503050406030204" pitchFamily="18" charset="0"/>
                                      </a:rPr>
                                      <m:t>𝑒</m:t>
                                    </m:r>
                                  </m:e>
                                  <m:sup>
                                    <m:r>
                                      <a:rPr lang="en-US" altLang="zh-CN" sz="1100" i="1">
                                        <a:latin typeface="Cambria Math" panose="02040503050406030204" pitchFamily="18" charset="0"/>
                                      </a:rPr>
                                      <m:t>𝛿</m:t>
                                    </m:r>
                                    <m:d>
                                      <m:dPr>
                                        <m:ctrlPr>
                                          <a:rPr lang="zh-CN" altLang="zh-CN" sz="1100" i="1">
                                            <a:latin typeface="Cambria Math" panose="02040503050406030204" pitchFamily="18" charset="0"/>
                                          </a:rPr>
                                        </m:ctrlPr>
                                      </m:dPr>
                                      <m:e>
                                        <m:r>
                                          <a:rPr lang="en-US" altLang="zh-CN" sz="1100" i="1">
                                            <a:latin typeface="Cambria Math" panose="02040503050406030204" pitchFamily="18" charset="0"/>
                                          </a:rPr>
                                          <m:t>𝑡</m:t>
                                        </m:r>
                                      </m:e>
                                    </m:d>
                                    <m:r>
                                      <a:rPr lang="en-US" altLang="zh-CN" sz="1100" i="1">
                                        <a:latin typeface="Cambria Math" panose="02040503050406030204" pitchFamily="18" charset="0"/>
                                      </a:rPr>
                                      <m:t>∆</m:t>
                                    </m:r>
                                    <m:r>
                                      <a:rPr lang="en-US" altLang="zh-CN" sz="1100" i="1">
                                        <a:latin typeface="Cambria Math" panose="02040503050406030204" pitchFamily="18" charset="0"/>
                                      </a:rPr>
                                      <m:t>𝑡</m:t>
                                    </m:r>
                                  </m:sup>
                                </m:sSup>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e>
                            </m:d>
                            <m:r>
                              <a:rPr lang="en-US" altLang="zh-CN" sz="1100" i="1">
                                <a:latin typeface="Cambria Math" panose="02040503050406030204" pitchFamily="18" charset="0"/>
                              </a:rPr>
                              <m:t>∙</m:t>
                            </m:r>
                            <m:r>
                              <a:rPr lang="en-US" altLang="zh-CN" sz="1100" i="1">
                                <a:latin typeface="Cambria Math" panose="02040503050406030204" pitchFamily="18" charset="0"/>
                              </a:rPr>
                              <m:t>𝐴𝑅</m:t>
                            </m:r>
                            <m:r>
                              <a:rPr lang="en-US" altLang="zh-CN" sz="1100" i="1">
                                <a:latin typeface="Cambria Math" panose="02040503050406030204" pitchFamily="18" charset="0"/>
                              </a:rPr>
                              <m:t>+</m:t>
                            </m:r>
                            <m:r>
                              <a:rPr lang="en-US" altLang="zh-CN" sz="1100" i="1">
                                <a:latin typeface="Cambria Math" panose="02040503050406030204" pitchFamily="18" charset="0"/>
                              </a:rPr>
                              <m:t>𝐶</m:t>
                            </m:r>
                          </m:e>
                          <m:sub>
                            <m:r>
                              <a:rPr lang="en-US" altLang="zh-CN" sz="1100" i="1">
                                <a:latin typeface="Cambria Math" panose="02040503050406030204" pitchFamily="18" charset="0"/>
                              </a:rPr>
                              <m:t>𝑡</m:t>
                            </m:r>
                            <m:r>
                              <a:rPr lang="en-US" altLang="zh-CN" sz="1100" i="1">
                                <a:latin typeface="Cambria Math" panose="02040503050406030204" pitchFamily="18" charset="0"/>
                              </a:rPr>
                              <m:t>−1</m:t>
                            </m:r>
                          </m:sub>
                        </m:sSub>
                        <m:r>
                          <a:rPr lang="en-US" altLang="zh-CN" sz="1100" i="1">
                            <a:latin typeface="Cambria Math" panose="02040503050406030204" pitchFamily="18" charset="0"/>
                          </a:rPr>
                          <m:t>∙</m:t>
                        </m:r>
                        <m:sSup>
                          <m:sSupPr>
                            <m:ctrlPr>
                              <a:rPr lang="zh-CN" altLang="zh-CN" sz="1100" i="1">
                                <a:latin typeface="Cambria Math" panose="02040503050406030204" pitchFamily="18" charset="0"/>
                              </a:rPr>
                            </m:ctrlPr>
                          </m:sSupPr>
                          <m:e>
                            <m:r>
                              <a:rPr lang="en-US" altLang="zh-CN" sz="1100" i="1">
                                <a:latin typeface="Cambria Math" panose="02040503050406030204" pitchFamily="18" charset="0"/>
                              </a:rPr>
                              <m:t>𝑒</m:t>
                            </m:r>
                          </m:e>
                          <m:sup>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𝑟</m:t>
                                </m:r>
                              </m:e>
                              <m:sub>
                                <m:r>
                                  <a:rPr lang="en-US" altLang="zh-CN" sz="1100" i="1">
                                    <a:latin typeface="Cambria Math" panose="02040503050406030204" pitchFamily="18" charset="0"/>
                                  </a:rPr>
                                  <m:t>𝑡</m:t>
                                </m:r>
                                <m:r>
                                  <a:rPr lang="en-US" altLang="zh-CN" sz="1100" i="1">
                                    <a:latin typeface="Cambria Math" panose="02040503050406030204" pitchFamily="18" charset="0"/>
                                  </a:rPr>
                                  <m:t>−1</m:t>
                                </m:r>
                              </m:sub>
                            </m:sSub>
                            <m:r>
                              <a:rPr lang="en-US" altLang="zh-CN" sz="1100" i="1">
                                <a:latin typeface="Cambria Math" panose="02040503050406030204" pitchFamily="18" charset="0"/>
                              </a:rPr>
                              <m:t>∆</m:t>
                            </m:r>
                            <m:r>
                              <a:rPr lang="en-US" altLang="zh-CN" sz="1100" i="1">
                                <a:latin typeface="Cambria Math" panose="02040503050406030204" pitchFamily="18" charset="0"/>
                              </a:rPr>
                              <m:t>𝑡</m:t>
                            </m:r>
                          </m:sup>
                        </m:sSup>
                      </m:oMath>
                    </m:oMathPara>
                  </a14:m>
                  <a:endParaRPr lang="en-US" altLang="zh-TW" sz="1100" b="1" dirty="0">
                    <a:solidFill>
                      <a:srgbClr val="000000"/>
                    </a:solidFill>
                    <a:latin typeface="+mn-ea"/>
                  </a:endParaRPr>
                </a:p>
                <a:p>
                  <a:pPr>
                    <a:lnSpc>
                      <a:spcPct val="160000"/>
                    </a:lnSpc>
                  </a:pPr>
                  <a:endParaRPr lang="en-US" altLang="zh-TW" sz="300" dirty="0">
                    <a:solidFill>
                      <a:schemeClr val="tx1"/>
                    </a:solidFill>
                    <a:latin typeface="+mn-ea"/>
                  </a:endParaRPr>
                </a:p>
                <a:p>
                  <a:pPr>
                    <a:lnSpc>
                      <a:spcPct val="160000"/>
                    </a:lnSpc>
                  </a:pPr>
                  <a:r>
                    <a:rPr lang="zh-TW" altLang="en-US" sz="1050" dirty="0">
                      <a:solidFill>
                        <a:schemeClr val="tx1"/>
                      </a:solidFill>
                      <a:latin typeface="+mn-ea"/>
                    </a:rPr>
                    <a:t>本期累積</a:t>
                  </a:r>
                  <a:r>
                    <a:rPr lang="zh-CN" altLang="en-US" sz="1050" dirty="0">
                      <a:latin typeface="+mn-ea"/>
                    </a:rPr>
                    <a:t>成本</a:t>
                  </a:r>
                  <a:r>
                    <a:rPr lang="zh-TW" altLang="en-US" sz="1050" dirty="0">
                      <a:solidFill>
                        <a:schemeClr val="tx1"/>
                      </a:solidFill>
                      <a:latin typeface="+mn-ea"/>
                    </a:rPr>
                    <a:t>金額</a:t>
                  </a:r>
                  <a14:m>
                    <m:oMath xmlns:m="http://schemas.openxmlformats.org/officeDocument/2006/math">
                      <m:sSub>
                        <m:sSubPr>
                          <m:ctrlPr>
                            <a:rPr lang="en-US" altLang="zh-TW" sz="1050" i="1" smtClean="0">
                              <a:solidFill>
                                <a:schemeClr val="tx1"/>
                              </a:solidFill>
                              <a:latin typeface="Cambria Math" panose="02040503050406030204" pitchFamily="18" charset="0"/>
                            </a:rPr>
                          </m:ctrlPr>
                        </m:sSubPr>
                        <m:e>
                          <m:r>
                            <a:rPr lang="en-US" altLang="zh-TW" sz="1050" b="0" i="1" smtClean="0">
                              <a:solidFill>
                                <a:schemeClr val="tx1"/>
                              </a:solidFill>
                              <a:latin typeface="Cambria Math" panose="02040503050406030204" pitchFamily="18" charset="0"/>
                            </a:rPr>
                            <m:t>𝐶</m:t>
                          </m:r>
                        </m:e>
                        <m:sub>
                          <m:r>
                            <a:rPr lang="en-US" altLang="zh-TW" sz="1050" b="0" i="1" smtClean="0">
                              <a:solidFill>
                                <a:schemeClr val="tx1"/>
                              </a:solidFill>
                              <a:latin typeface="Cambria Math" panose="02040503050406030204" pitchFamily="18" charset="0"/>
                            </a:rPr>
                            <m:t>𝑡</m:t>
                          </m:r>
                        </m:sub>
                      </m:sSub>
                    </m:oMath>
                  </a14:m>
                  <a:r>
                    <a:rPr lang="zh-CN" altLang="en-US" sz="1050" b="0" dirty="0">
                      <a:solidFill>
                        <a:schemeClr val="tx1"/>
                      </a:solidFill>
                      <a:latin typeface="+mn-ea"/>
                    </a:rPr>
                    <a:t>（一次性支付）</a:t>
                  </a:r>
                  <a14:m>
                    <m:oMath xmlns:m="http://schemas.openxmlformats.org/officeDocument/2006/math">
                      <m:r>
                        <a:rPr lang="en-US" altLang="zh-TW" sz="1050" b="0" i="1" smtClean="0">
                          <a:solidFill>
                            <a:schemeClr val="tx1"/>
                          </a:solidFill>
                          <a:latin typeface="Cambria Math" panose="02040503050406030204" pitchFamily="18" charset="0"/>
                        </a:rPr>
                        <m:t>=</m:t>
                      </m:r>
                      <m:r>
                        <a:rPr lang="zh-TW" altLang="en-US" sz="1050" b="0" i="1">
                          <a:solidFill>
                            <a:schemeClr val="tx1"/>
                          </a:solidFill>
                          <a:latin typeface="Cambria Math" panose="02040503050406030204" pitchFamily="18" charset="0"/>
                        </a:rPr>
                        <m:t>本期</m:t>
                      </m:r>
                      <m:r>
                        <a:rPr lang="zh-CN" altLang="en-US" sz="1050" i="1">
                          <a:latin typeface="Cambria Math" panose="02040503050406030204" pitchFamily="18" charset="0"/>
                        </a:rPr>
                        <m:t>租金</m:t>
                      </m:r>
                      <m:r>
                        <a:rPr lang="en-US" altLang="zh-TW" sz="1050" b="0" i="1">
                          <a:solidFill>
                            <a:schemeClr val="tx1"/>
                          </a:solidFill>
                          <a:latin typeface="Cambria Math" panose="02040503050406030204" pitchFamily="18" charset="0"/>
                        </a:rPr>
                        <m:t>+</m:t>
                      </m:r>
                      <m:r>
                        <a:rPr lang="zh-TW" altLang="en-US" sz="1050" b="0" i="1">
                          <a:solidFill>
                            <a:schemeClr val="tx1"/>
                          </a:solidFill>
                          <a:latin typeface="Cambria Math" panose="02040503050406030204" pitchFamily="18" charset="0"/>
                        </a:rPr>
                        <m:t>上期累積</m:t>
                      </m:r>
                      <m:r>
                        <a:rPr lang="zh-CN" altLang="en-US" sz="1050" i="1">
                          <a:latin typeface="Cambria Math" panose="02040503050406030204" pitchFamily="18" charset="0"/>
                        </a:rPr>
                        <m:t>成本金額</m:t>
                      </m:r>
                      <m:sSub>
                        <m:sSubPr>
                          <m:ctrlPr>
                            <a:rPr lang="en-US" altLang="zh-TW" sz="1050" i="1">
                              <a:solidFill>
                                <a:schemeClr val="tx1"/>
                              </a:solidFill>
                              <a:latin typeface="Cambria Math" panose="02040503050406030204" pitchFamily="18" charset="0"/>
                            </a:rPr>
                          </m:ctrlPr>
                        </m:sSubPr>
                        <m:e>
                          <m:r>
                            <a:rPr lang="en-US" altLang="zh-TW" sz="1050" b="0" i="1" smtClean="0">
                              <a:solidFill>
                                <a:schemeClr val="tx1"/>
                              </a:solidFill>
                              <a:latin typeface="Cambria Math" panose="02040503050406030204" pitchFamily="18" charset="0"/>
                            </a:rPr>
                            <m:t>𝐶</m:t>
                          </m:r>
                        </m:e>
                        <m:sub>
                          <m:r>
                            <a:rPr lang="en-US" altLang="zh-TW" sz="1050" b="0" i="1">
                              <a:solidFill>
                                <a:schemeClr val="tx1"/>
                              </a:solidFill>
                              <a:latin typeface="Cambria Math" panose="02040503050406030204" pitchFamily="18" charset="0"/>
                            </a:rPr>
                            <m:t>𝑡</m:t>
                          </m:r>
                          <m:r>
                            <a:rPr lang="en-US" altLang="zh-TW" sz="1050" b="0" i="1" smtClean="0">
                              <a:solidFill>
                                <a:schemeClr val="tx1"/>
                              </a:solidFill>
                              <a:latin typeface="Cambria Math" panose="02040503050406030204" pitchFamily="18" charset="0"/>
                            </a:rPr>
                            <m:t>−1</m:t>
                          </m:r>
                        </m:sub>
                      </m:sSub>
                      <m:r>
                        <a:rPr lang="zh-TW" altLang="en-US" sz="1050" b="0" i="1">
                          <a:solidFill>
                            <a:schemeClr val="tx1"/>
                          </a:solidFill>
                          <a:latin typeface="Cambria Math" panose="02040503050406030204" pitchFamily="18" charset="0"/>
                        </a:rPr>
                        <m:t>複利</m:t>
                      </m:r>
                    </m:oMath>
                  </a14:m>
                  <a:endParaRPr lang="en-US" altLang="zh-TW" sz="1050" b="0" i="1" dirty="0">
                    <a:solidFill>
                      <a:schemeClr val="tx1"/>
                    </a:solidFill>
                    <a:latin typeface="Cambria Math" panose="02040503050406030204" pitchFamily="18" charset="0"/>
                  </a:endParaRPr>
                </a:p>
                <a:p>
                  <a:pPr>
                    <a:lnSpc>
                      <a:spcPct val="160000"/>
                    </a:lnSpc>
                  </a:pPr>
                  <a14:m>
                    <m:oMathPara xmlns:m="http://schemas.openxmlformats.org/officeDocument/2006/math">
                      <m:oMathParaPr>
                        <m:jc m:val="centerGroup"/>
                      </m:oMathParaPr>
                      <m:oMath xmlns:m="http://schemas.openxmlformats.org/officeDocument/2006/math">
                        <m:sSub>
                          <m:sSubPr>
                            <m:ctrlPr>
                              <a:rPr lang="zh-TW" altLang="zh-TW" sz="1100" i="1" kern="100" smtClean="0">
                                <a:solidFill>
                                  <a:schemeClr val="tx1"/>
                                </a:solidFill>
                                <a:effectLst/>
                                <a:latin typeface="Cambria Math" panose="02040503050406030204" pitchFamily="18" charset="0"/>
                                <a:cs typeface="Times New Roman" panose="02020603050405020304" pitchFamily="18" charset="0"/>
                              </a:rPr>
                            </m:ctrlPr>
                          </m:sSubPr>
                          <m:e>
                            <m:r>
                              <a:rPr lang="en-US" altLang="zh-TW" sz="1100" b="0" i="1" kern="100" smtClean="0">
                                <a:solidFill>
                                  <a:schemeClr val="tx1"/>
                                </a:solidFill>
                                <a:effectLst/>
                                <a:latin typeface="Cambria Math" panose="02040503050406030204" pitchFamily="18" charset="0"/>
                                <a:cs typeface="Times New Roman" panose="02020603050405020304" pitchFamily="18" charset="0"/>
                              </a:rPr>
                              <m:t>𝐶</m:t>
                            </m:r>
                          </m:e>
                          <m:sub>
                            <m:r>
                              <a:rPr lang="en-US" altLang="zh-TW" sz="1100" i="1" kern="100">
                                <a:solidFill>
                                  <a:schemeClr val="tx1"/>
                                </a:solidFill>
                                <a:effectLst/>
                                <a:latin typeface="Cambria Math" panose="02040503050406030204" pitchFamily="18" charset="0"/>
                                <a:cs typeface="Times New Roman" panose="02020603050405020304" pitchFamily="18" charset="0"/>
                              </a:rPr>
                              <m:t>𝑡</m:t>
                            </m:r>
                          </m:sub>
                        </m:sSub>
                        <m:r>
                          <a:rPr lang="en-US" altLang="zh-TW" sz="1100" i="1" kern="100">
                            <a:solidFill>
                              <a:schemeClr val="tx1"/>
                            </a:solidFill>
                            <a:effectLst/>
                            <a:latin typeface="Cambria Math" panose="02040503050406030204" pitchFamily="18" charset="0"/>
                            <a:cs typeface="Times New Roman" panose="02020603050405020304" pitchFamily="18" charset="0"/>
                          </a:rPr>
                          <m:t>=</m:t>
                        </m:r>
                        <m:sSub>
                          <m:sSubPr>
                            <m:ctrlPr>
                              <a:rPr lang="zh-CN" altLang="zh-CN" sz="1100" i="1">
                                <a:latin typeface="Cambria Math" panose="02040503050406030204" pitchFamily="18" charset="0"/>
                              </a:rPr>
                            </m:ctrlPr>
                          </m:sSubPr>
                          <m:e>
                            <m:d>
                              <m:dPr>
                                <m:ctrlPr>
                                  <a:rPr lang="zh-CN" altLang="zh-CN" sz="1100" i="1">
                                    <a:latin typeface="Cambria Math" panose="02040503050406030204" pitchFamily="18" charset="0"/>
                                  </a:rPr>
                                </m:ctrlPr>
                              </m:dPr>
                              <m:e>
                                <m:sSup>
                                  <m:sSupPr>
                                    <m:ctrlPr>
                                      <a:rPr lang="zh-CN" altLang="zh-CN" sz="1100" i="1">
                                        <a:latin typeface="Cambria Math" panose="02040503050406030204" pitchFamily="18" charset="0"/>
                                      </a:rPr>
                                    </m:ctrlPr>
                                  </m:sSupPr>
                                  <m:e>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r>
                                      <a:rPr lang="en-US" altLang="zh-CN" sz="1100" i="1" smtClean="0">
                                        <a:latin typeface="Cambria Math" panose="02040503050406030204" pitchFamily="18" charset="0"/>
                                      </a:rPr>
                                      <m:t> </m:t>
                                    </m:r>
                                    <m:r>
                                      <a:rPr lang="en-US" altLang="zh-CN" sz="1100" i="1">
                                        <a:latin typeface="Cambria Math" panose="02040503050406030204" pitchFamily="18" charset="0"/>
                                      </a:rPr>
                                      <m:t>𝑒</m:t>
                                    </m:r>
                                  </m:e>
                                  <m:sup>
                                    <m:r>
                                      <a:rPr lang="en-US" altLang="zh-CN" sz="1100" i="1">
                                        <a:latin typeface="Cambria Math" panose="02040503050406030204" pitchFamily="18" charset="0"/>
                                      </a:rPr>
                                      <m:t>𝛿</m:t>
                                    </m:r>
                                    <m:d>
                                      <m:dPr>
                                        <m:ctrlPr>
                                          <a:rPr lang="zh-CN" altLang="zh-CN" sz="1100" i="1">
                                            <a:latin typeface="Cambria Math" panose="02040503050406030204" pitchFamily="18" charset="0"/>
                                          </a:rPr>
                                        </m:ctrlPr>
                                      </m:dPr>
                                      <m:e>
                                        <m:r>
                                          <a:rPr lang="en-US" altLang="zh-CN" sz="1100" i="1">
                                            <a:latin typeface="Cambria Math" panose="02040503050406030204" pitchFamily="18" charset="0"/>
                                          </a:rPr>
                                          <m:t>𝑡</m:t>
                                        </m:r>
                                      </m:e>
                                    </m:d>
                                    <m:r>
                                      <a:rPr lang="en-US" altLang="zh-CN" sz="1100" i="1">
                                        <a:latin typeface="Cambria Math" panose="02040503050406030204" pitchFamily="18" charset="0"/>
                                      </a:rPr>
                                      <m:t>∆</m:t>
                                    </m:r>
                                    <m:r>
                                      <a:rPr lang="en-US" altLang="zh-CN" sz="1100" i="1">
                                        <a:latin typeface="Cambria Math" panose="02040503050406030204" pitchFamily="18" charset="0"/>
                                      </a:rPr>
                                      <m:t>𝑡</m:t>
                                    </m:r>
                                  </m:sup>
                                </m:sSup>
                                <m:r>
                                  <a:rPr lang="en-US" altLang="zh-CN" sz="1100" i="1">
                                    <a:latin typeface="Cambria Math" panose="02040503050406030204" pitchFamily="18" charset="0"/>
                                  </a:rPr>
                                  <m:t>−</m:t>
                                </m:r>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𝐻</m:t>
                                    </m:r>
                                  </m:e>
                                  <m:sub>
                                    <m:r>
                                      <a:rPr lang="en-US" altLang="zh-CN" sz="1100" i="1">
                                        <a:latin typeface="Cambria Math" panose="02040503050406030204" pitchFamily="18" charset="0"/>
                                      </a:rPr>
                                      <m:t>𝑡</m:t>
                                    </m:r>
                                  </m:sub>
                                </m:sSub>
                              </m:e>
                            </m:d>
                            <m:r>
                              <a:rPr lang="en-US" altLang="zh-CN" sz="1100" i="1">
                                <a:latin typeface="Cambria Math" panose="02040503050406030204" pitchFamily="18" charset="0"/>
                              </a:rPr>
                              <m:t>∙</m:t>
                            </m:r>
                            <m:r>
                              <a:rPr lang="en-US" altLang="zh-CN" sz="1100" i="1">
                                <a:latin typeface="Cambria Math" panose="02040503050406030204" pitchFamily="18" charset="0"/>
                              </a:rPr>
                              <m:t>𝐴𝑅</m:t>
                            </m:r>
                            <m:r>
                              <a:rPr lang="en-US" altLang="zh-CN" sz="1100" i="1">
                                <a:latin typeface="Cambria Math" panose="02040503050406030204" pitchFamily="18" charset="0"/>
                              </a:rPr>
                              <m:t>+</m:t>
                            </m:r>
                            <m:r>
                              <a:rPr lang="en-US" altLang="zh-CN" sz="1100" i="1">
                                <a:latin typeface="Cambria Math" panose="02040503050406030204" pitchFamily="18" charset="0"/>
                              </a:rPr>
                              <m:t>𝐶</m:t>
                            </m:r>
                          </m:e>
                          <m:sub>
                            <m:r>
                              <a:rPr lang="en-US" altLang="zh-CN" sz="1100" i="1">
                                <a:latin typeface="Cambria Math" panose="02040503050406030204" pitchFamily="18" charset="0"/>
                              </a:rPr>
                              <m:t>𝑡</m:t>
                            </m:r>
                            <m:r>
                              <a:rPr lang="en-US" altLang="zh-CN" sz="1100" i="1">
                                <a:latin typeface="Cambria Math" panose="02040503050406030204" pitchFamily="18" charset="0"/>
                              </a:rPr>
                              <m:t>−1</m:t>
                            </m:r>
                          </m:sub>
                        </m:sSub>
                        <m:r>
                          <a:rPr lang="en-US" altLang="zh-CN" sz="1100" i="1">
                            <a:latin typeface="Cambria Math" panose="02040503050406030204" pitchFamily="18" charset="0"/>
                          </a:rPr>
                          <m:t>∙</m:t>
                        </m:r>
                        <m:sSup>
                          <m:sSupPr>
                            <m:ctrlPr>
                              <a:rPr lang="zh-CN" altLang="zh-CN" sz="1100" i="1">
                                <a:latin typeface="Cambria Math" panose="02040503050406030204" pitchFamily="18" charset="0"/>
                              </a:rPr>
                            </m:ctrlPr>
                          </m:sSupPr>
                          <m:e>
                            <m:r>
                              <a:rPr lang="en-US" altLang="zh-CN" sz="1100" i="1">
                                <a:latin typeface="Cambria Math" panose="02040503050406030204" pitchFamily="18" charset="0"/>
                              </a:rPr>
                              <m:t>𝑒</m:t>
                            </m:r>
                          </m:e>
                          <m:sup>
                            <m:sSub>
                              <m:sSubPr>
                                <m:ctrlPr>
                                  <a:rPr lang="zh-CN" altLang="zh-CN" sz="1100" i="1">
                                    <a:latin typeface="Cambria Math" panose="02040503050406030204" pitchFamily="18" charset="0"/>
                                  </a:rPr>
                                </m:ctrlPr>
                              </m:sSubPr>
                              <m:e>
                                <m:r>
                                  <a:rPr lang="en-US" altLang="zh-CN" sz="1100" i="1">
                                    <a:latin typeface="Cambria Math" panose="02040503050406030204" pitchFamily="18" charset="0"/>
                                  </a:rPr>
                                  <m:t>𝑟</m:t>
                                </m:r>
                              </m:e>
                              <m:sub>
                                <m:r>
                                  <a:rPr lang="en-US" altLang="zh-CN" sz="1100" i="1">
                                    <a:latin typeface="Cambria Math" panose="02040503050406030204" pitchFamily="18" charset="0"/>
                                  </a:rPr>
                                  <m:t>𝑡</m:t>
                                </m:r>
                                <m:r>
                                  <a:rPr lang="en-US" altLang="zh-CN" sz="1100" i="1">
                                    <a:latin typeface="Cambria Math" panose="02040503050406030204" pitchFamily="18" charset="0"/>
                                  </a:rPr>
                                  <m:t>−1</m:t>
                                </m:r>
                              </m:sub>
                            </m:sSub>
                            <m:r>
                              <a:rPr lang="en-US" altLang="zh-CN" sz="1100" i="1">
                                <a:latin typeface="Cambria Math" panose="02040503050406030204" pitchFamily="18" charset="0"/>
                              </a:rPr>
                              <m:t>∆</m:t>
                            </m:r>
                            <m:r>
                              <a:rPr lang="en-US" altLang="zh-CN" sz="1100" i="1">
                                <a:latin typeface="Cambria Math" panose="02040503050406030204" pitchFamily="18" charset="0"/>
                              </a:rPr>
                              <m:t>𝑡</m:t>
                            </m:r>
                          </m:sup>
                        </m:sSup>
                      </m:oMath>
                    </m:oMathPara>
                  </a14:m>
                  <a:endParaRPr lang="en-US" altLang="zh-TW" sz="1100" dirty="0">
                    <a:solidFill>
                      <a:schemeClr val="tx1"/>
                    </a:solidFill>
                    <a:latin typeface="+mn-ea"/>
                  </a:endParaRPr>
                </a:p>
              </p:txBody>
            </p:sp>
          </mc:Choice>
          <mc:Fallback xmlns="">
            <p:sp>
              <p:nvSpPr>
                <p:cNvPr id="43" name="矩形 42">
                  <a:extLst>
                    <a:ext uri="{FF2B5EF4-FFF2-40B4-BE49-F238E27FC236}">
                      <a16:creationId xmlns:a16="http://schemas.microsoft.com/office/drawing/2014/main" id="{AF067C62-5E1A-E43A-D675-051D2DE58024}"/>
                    </a:ext>
                  </a:extLst>
                </p:cNvPr>
                <p:cNvSpPr>
                  <a:spLocks noRot="1" noChangeAspect="1" noMove="1" noResize="1" noEditPoints="1" noAdjustHandles="1" noChangeArrowheads="1" noChangeShapeType="1" noTextEdit="1"/>
                </p:cNvSpPr>
                <p:nvPr/>
              </p:nvSpPr>
              <p:spPr>
                <a:xfrm>
                  <a:off x="519054" y="2582712"/>
                  <a:ext cx="9262213" cy="1348639"/>
                </a:xfrm>
                <a:prstGeom prst="rect">
                  <a:avLst/>
                </a:prstGeom>
                <a:blipFill>
                  <a:blip r:embed="rId8"/>
                  <a:stretch>
                    <a:fillRect/>
                  </a:stretch>
                </a:blipFill>
              </p:spPr>
              <p:txBody>
                <a:bodyPr/>
                <a:lstStyle/>
                <a:p>
                  <a:r>
                    <a:rPr lang="zh-CN" altLang="en-US">
                      <a:noFill/>
                    </a:rPr>
                    <a:t> </a:t>
                  </a:r>
                </a:p>
              </p:txBody>
            </p:sp>
          </mc:Fallback>
        </mc:AlternateContent>
        <p:sp>
          <p:nvSpPr>
            <p:cNvPr id="44" name="文本框 38">
              <a:extLst>
                <a:ext uri="{FF2B5EF4-FFF2-40B4-BE49-F238E27FC236}">
                  <a16:creationId xmlns:a16="http://schemas.microsoft.com/office/drawing/2014/main" id="{099CA19C-3895-211A-0EE9-6C17FE93E96C}"/>
                </a:ext>
              </a:extLst>
            </p:cNvPr>
            <p:cNvSpPr txBox="1"/>
            <p:nvPr/>
          </p:nvSpPr>
          <p:spPr>
            <a:xfrm>
              <a:off x="516075" y="2332727"/>
              <a:ext cx="4764116" cy="276999"/>
            </a:xfrm>
            <a:prstGeom prst="rect">
              <a:avLst/>
            </a:prstGeom>
            <a:noFill/>
          </p:spPr>
          <p:txBody>
            <a:bodyPr wrap="square" rtlCol="0">
              <a:spAutoFit/>
            </a:bodyPr>
            <a:lstStyle/>
            <a:p>
              <a:r>
                <a:rPr lang="en-US" altLang="zh-CN" sz="1200" b="1" dirty="0">
                  <a:solidFill>
                    <a:srgbClr val="1F3762"/>
                  </a:solidFill>
                  <a:latin typeface="+mn-ea"/>
                  <a:cs typeface="+mn-ea"/>
                  <a:sym typeface="+mn-lt"/>
                </a:rPr>
                <a:t>Cost </a:t>
              </a:r>
              <a:r>
                <a:rPr lang="zh-CN" altLang="en-US" sz="1200" b="1" dirty="0">
                  <a:solidFill>
                    <a:srgbClr val="1F3762"/>
                  </a:solidFill>
                  <a:latin typeface="+mn-ea"/>
                  <a:cs typeface="+mn-ea"/>
                  <a:sym typeface="+mn-lt"/>
                </a:rPr>
                <a:t>累積成本金額</a:t>
              </a:r>
              <a:r>
                <a:rPr lang="en-US" altLang="zh-CN" sz="1200" b="1" dirty="0">
                  <a:solidFill>
                    <a:srgbClr val="1F3762"/>
                  </a:solidFill>
                  <a:latin typeface="阿里巴巴普惠体" panose="00020600040101010101" pitchFamily="18" charset="-122"/>
                  <a:ea typeface="阿里巴巴普惠体" panose="00020600040101010101" pitchFamily="18" charset="-122"/>
                </a:rPr>
                <a:t>(HR)</a:t>
              </a:r>
              <a:endParaRPr lang="zh-CN" altLang="en-US" sz="1200" b="1" dirty="0">
                <a:solidFill>
                  <a:srgbClr val="1F3762"/>
                </a:solidFill>
                <a:latin typeface="+mn-ea"/>
                <a:cs typeface="+mn-ea"/>
                <a:sym typeface="+mn-lt"/>
              </a:endParaRPr>
            </a:p>
          </p:txBody>
        </p:sp>
      </p:grpSp>
      <p:grpSp>
        <p:nvGrpSpPr>
          <p:cNvPr id="4" name="组合 3">
            <a:extLst>
              <a:ext uri="{FF2B5EF4-FFF2-40B4-BE49-F238E27FC236}">
                <a16:creationId xmlns:a16="http://schemas.microsoft.com/office/drawing/2014/main" id="{0BC0257C-8C27-F461-5977-497FC580615B}"/>
              </a:ext>
            </a:extLst>
          </p:cNvPr>
          <p:cNvGrpSpPr/>
          <p:nvPr/>
        </p:nvGrpSpPr>
        <p:grpSpPr>
          <a:xfrm>
            <a:off x="8644580" y="1112727"/>
            <a:ext cx="1583040" cy="3241566"/>
            <a:chOff x="2089940" y="1620580"/>
            <a:chExt cx="1583040" cy="3241566"/>
          </a:xfrm>
        </p:grpSpPr>
        <p:cxnSp>
          <p:nvCxnSpPr>
            <p:cNvPr id="48" name="直接连接符 47">
              <a:extLst>
                <a:ext uri="{FF2B5EF4-FFF2-40B4-BE49-F238E27FC236}">
                  <a16:creationId xmlns:a16="http://schemas.microsoft.com/office/drawing/2014/main" id="{1CB49752-8CEC-1830-D491-F5254AB7A1FF}"/>
                </a:ext>
              </a:extLst>
            </p:cNvPr>
            <p:cNvCxnSpPr>
              <a:cxnSpLocks/>
            </p:cNvCxnSpPr>
            <p:nvPr/>
          </p:nvCxnSpPr>
          <p:spPr>
            <a:xfrm flipH="1">
              <a:off x="2089940" y="1660786"/>
              <a:ext cx="1574213" cy="1173493"/>
            </a:xfrm>
            <a:prstGeom prst="line">
              <a:avLst/>
            </a:prstGeom>
            <a:ln w="381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2B146E1-7E35-3867-54B3-AC0B86039E93}"/>
                </a:ext>
              </a:extLst>
            </p:cNvPr>
            <p:cNvCxnSpPr>
              <a:cxnSpLocks/>
            </p:cNvCxnSpPr>
            <p:nvPr/>
          </p:nvCxnSpPr>
          <p:spPr>
            <a:xfrm flipH="1">
              <a:off x="2089940" y="3311530"/>
              <a:ext cx="1583040" cy="1550616"/>
            </a:xfrm>
            <a:prstGeom prst="line">
              <a:avLst/>
            </a:prstGeom>
            <a:ln w="381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64AF441-78D7-ECBE-6130-0FB7C014A3BF}"/>
                </a:ext>
              </a:extLst>
            </p:cNvPr>
            <p:cNvCxnSpPr>
              <a:cxnSpLocks/>
            </p:cNvCxnSpPr>
            <p:nvPr/>
          </p:nvCxnSpPr>
          <p:spPr>
            <a:xfrm flipV="1">
              <a:off x="2094670" y="2834279"/>
              <a:ext cx="0" cy="2027867"/>
            </a:xfrm>
            <a:prstGeom prst="line">
              <a:avLst/>
            </a:prstGeom>
            <a:ln w="381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A2635517-7472-5A12-F59E-EBA088C03C7F}"/>
                </a:ext>
              </a:extLst>
            </p:cNvPr>
            <p:cNvCxnSpPr>
              <a:cxnSpLocks/>
            </p:cNvCxnSpPr>
            <p:nvPr/>
          </p:nvCxnSpPr>
          <p:spPr>
            <a:xfrm flipV="1">
              <a:off x="3664153" y="1620580"/>
              <a:ext cx="8827" cy="1733936"/>
            </a:xfrm>
            <a:prstGeom prst="line">
              <a:avLst/>
            </a:prstGeom>
            <a:ln w="381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F13CC799-51AC-9CEB-4EA3-1C19DB4785F5}"/>
              </a:ext>
            </a:extLst>
          </p:cNvPr>
          <p:cNvGrpSpPr/>
          <p:nvPr/>
        </p:nvGrpSpPr>
        <p:grpSpPr>
          <a:xfrm>
            <a:off x="739572" y="4690246"/>
            <a:ext cx="10635939" cy="2141041"/>
            <a:chOff x="516075" y="2361302"/>
            <a:chExt cx="10635939" cy="2141041"/>
          </a:xfrm>
        </p:grpSpPr>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9D5C75B-8170-ED5B-3807-52CAAE550532}"/>
                    </a:ext>
                  </a:extLst>
                </p:cNvPr>
                <p:cNvSpPr/>
                <p:nvPr/>
              </p:nvSpPr>
              <p:spPr>
                <a:xfrm>
                  <a:off x="519052" y="2687487"/>
                  <a:ext cx="10632962" cy="1814856"/>
                </a:xfrm>
                <a:prstGeom prst="rect">
                  <a:avLst/>
                </a:prstGeom>
              </p:spPr>
              <p:txBody>
                <a:bodyPr wrap="square">
                  <a:spAutoFit/>
                </a:bodyPr>
                <a:lstStyle/>
                <a:p>
                  <a:pPr>
                    <a:lnSpc>
                      <a:spcPct val="160000"/>
                    </a:lnSpc>
                  </a:pPr>
                  <a:r>
                    <a:rPr lang="zh-TW" altLang="en-US" sz="1200" dirty="0">
                      <a:solidFill>
                        <a:srgbClr val="000000"/>
                      </a:solidFill>
                      <a:latin typeface="+mn-ea"/>
                    </a:rPr>
                    <a:t>若合約在第</a:t>
                  </a:r>
                  <a:r>
                    <a:rPr lang="en-US" altLang="zh-TW" sz="1200" dirty="0">
                      <a:solidFill>
                        <a:srgbClr val="000000"/>
                      </a:solidFill>
                      <a:latin typeface="+mn-ea"/>
                    </a:rPr>
                    <a:t>t</a:t>
                  </a:r>
                  <a:r>
                    <a:rPr lang="zh-TW" altLang="en-US" sz="1200" dirty="0">
                      <a:solidFill>
                        <a:srgbClr val="000000"/>
                      </a:solidFill>
                      <a:latin typeface="+mn-ea"/>
                    </a:rPr>
                    <a:t>期進行結算，表示在</a:t>
                  </a:r>
                  <a:r>
                    <a:rPr lang="en-US" altLang="zh-TW" sz="1200" dirty="0">
                      <a:solidFill>
                        <a:srgbClr val="000000"/>
                      </a:solidFill>
                      <a:latin typeface="+mn-ea"/>
                    </a:rPr>
                    <a:t>t</a:t>
                  </a:r>
                  <a:r>
                    <a:rPr lang="zh-TW" altLang="en-US" sz="1200" dirty="0">
                      <a:solidFill>
                        <a:srgbClr val="000000"/>
                      </a:solidFill>
                      <a:latin typeface="+mn-ea"/>
                    </a:rPr>
                    <a:t>期之前合約持有人均爲</a:t>
                  </a:r>
                  <a:r>
                    <a:rPr lang="zh-CN" altLang="en-US" sz="1200" dirty="0">
                      <a:solidFill>
                        <a:srgbClr val="000000"/>
                      </a:solidFill>
                      <a:latin typeface="+mn-ea"/>
                    </a:rPr>
                    <a:t>有</a:t>
                  </a:r>
                  <a:r>
                    <a:rPr lang="zh-TW" altLang="en-US" sz="1200" dirty="0">
                      <a:solidFill>
                        <a:srgbClr val="000000"/>
                      </a:solidFill>
                      <a:latin typeface="+mn-ea"/>
                    </a:rPr>
                    <a:t>自理能力，在</a:t>
                  </a:r>
                  <a:r>
                    <a:rPr lang="en-US" altLang="zh-TW" sz="1200" dirty="0">
                      <a:solidFill>
                        <a:srgbClr val="000000"/>
                      </a:solidFill>
                      <a:latin typeface="+mn-ea"/>
                    </a:rPr>
                    <a:t>t</a:t>
                  </a:r>
                  <a:r>
                    <a:rPr lang="zh-TW" altLang="en-US" sz="1200" dirty="0">
                      <a:solidFill>
                        <a:srgbClr val="000000"/>
                      </a:solidFill>
                      <a:latin typeface="+mn-ea"/>
                    </a:rPr>
                    <a:t>期轉為無自理能力或死亡。則在第</a:t>
                  </a:r>
                  <a:r>
                    <a:rPr lang="en-US" altLang="zh-TW" sz="1200" dirty="0">
                      <a:solidFill>
                        <a:srgbClr val="000000"/>
                      </a:solidFill>
                      <a:latin typeface="+mn-ea"/>
                    </a:rPr>
                    <a:t>t</a:t>
                  </a:r>
                  <a:r>
                    <a:rPr lang="zh-TW" altLang="en-US" sz="1200" dirty="0">
                      <a:solidFill>
                        <a:srgbClr val="000000"/>
                      </a:solidFill>
                      <a:latin typeface="+mn-ea"/>
                    </a:rPr>
                    <a:t>期合約結算的機率爲：</a:t>
                  </a:r>
                  <a:endParaRPr lang="en-US" altLang="zh-TW" sz="1200" dirty="0">
                    <a:solidFill>
                      <a:srgbClr val="000000"/>
                    </a:solidFill>
                    <a:latin typeface="+mn-ea"/>
                  </a:endParaRPr>
                </a:p>
                <a:p>
                  <a:pPr>
                    <a:lnSpc>
                      <a:spcPct val="160000"/>
                    </a:lnSpc>
                  </a:pPr>
                  <a14:m>
                    <m:oMathPara xmlns:m="http://schemas.openxmlformats.org/officeDocument/2006/math">
                      <m:oMathParaPr>
                        <m:jc m:val="centerGroup"/>
                      </m:oMathParaPr>
                      <m:oMath xmlns:m="http://schemas.openxmlformats.org/officeDocument/2006/math">
                        <m:sSubSup>
                          <m:sSubSup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𝑡𝑒𝑟𝑚𝑖𝑛𝑎𝑡𝑖𝑜𝑛</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up/>
                        </m:sSubSup>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−1</m:t>
                            </m:r>
                          </m:sub>
                          <m:sup/>
                        </m:sSubSup>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死</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−1</m:t>
                            </m:r>
                          </m:sub>
                          <m:sup/>
                        </m:sSubSup>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zh-CN"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nary>
                          <m:naryPr>
                            <m:chr m:val="∏"/>
                            <m:limLoc m:val="subSup"/>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𝜏</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=0</m:t>
                            </m:r>
                          </m:sub>
                          <m:sup>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𝜏</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−2</m:t>
                            </m:r>
                          </m:sup>
                          <m:e>
                            <m:sSubSup>
                              <m:sSubSup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4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𝜏</m:t>
                                </m:r>
                              </m:sub>
                              <m:sup/>
                            </m:sSubSup>
                          </m:e>
                        </m:nary>
                      </m:oMath>
                    </m:oMathPara>
                  </a14:m>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14:m>
                    <m:oMath xmlns:m="http://schemas.openxmlformats.org/officeDocument/2006/math">
                      <m:sSubSup>
                        <m:sSubSupPr>
                          <m:ctrlPr>
                            <a:rPr lang="zh-CN" altLang="zh-CN" sz="11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𝜏</m:t>
                          </m:r>
                        </m:sub>
                        <m:sup/>
                      </m:sSubSup>
                    </m:oMath>
                  </a14:m>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：在τ期為有自理能力，在第τ</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+1</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期維持有自理能力的條件機率</a:t>
                  </a:r>
                  <a:r>
                    <a:rPr lang="en-US" altLang="zh-TW" sz="1100" kern="100" dirty="0">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sSubSup>
                        <m:sSubSupPr>
                          <m:ctrlPr>
                            <a:rPr lang="zh-CN" altLang="zh-CN" sz="11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無</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−1</m:t>
                          </m:r>
                        </m:sub>
                        <m:sup/>
                      </m:sSubSup>
                    </m:oMath>
                  </a14:m>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：在</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t-1</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期為有自理能力，在第</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t</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期轉為無自理能力的條件機率</a:t>
                  </a:r>
                  <a:endParaRPr lang="zh-CN" alt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14:m>
                    <m:oMath xmlns:m="http://schemas.openxmlformats.org/officeDocument/2006/math">
                      <m:sSubSup>
                        <m:sSubSupPr>
                          <m:ctrlPr>
                            <a:rPr lang="zh-CN" altLang="zh-CN" sz="11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死</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−1</m:t>
                          </m:r>
                        </m:sub>
                        <m:sup/>
                      </m:sSubSup>
                    </m:oMath>
                  </a14:m>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：在</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t-1</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期為有自理能力，在第</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t</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期轉為死亡的條件機率</a:t>
                  </a:r>
                  <a:r>
                    <a:rPr lang="en-US" altLang="zh-TW" sz="1100" kern="100" dirty="0">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𝑃</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𝑡𝑒𝑟𝑚𝑖𝑛𝑎𝑡𝑖𝑜𝑛</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e>
                        <m:sub>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=0</m:t>
                          </m:r>
                        </m:sub>
                        <m:sup/>
                      </m:sSubSup>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=0</m:t>
                      </m:r>
                    </m:oMath>
                  </a14:m>
                  <a:r>
                    <a:rPr lang="zh-CN" altLang="zh-CN" sz="1100" dirty="0">
                      <a:effectLst/>
                      <a:ea typeface="楷体" panose="02010609060101010101" pitchFamily="49" charset="-122"/>
                      <a:cs typeface="Times New Roman" panose="02020603050405020304" pitchFamily="18" charset="0"/>
                    </a:rPr>
                    <a:t>，</a:t>
                  </a:r>
                  <a14:m>
                    <m:oMath xmlns:m="http://schemas.openxmlformats.org/officeDocument/2006/math">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zh-CN" sz="1100" i="1">
                              <a:effectLst/>
                              <a:latin typeface="Cambria Math" panose="02040503050406030204" pitchFamily="18" charset="0"/>
                              <a:ea typeface="微软雅黑" panose="020B0503020204020204" pitchFamily="34"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𝑃</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𝑡𝑒𝑟𝑚𝑖𝑛𝑎𝑡𝑖𝑜𝑛</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e>
                        <m:sub>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𝑡</m:t>
                          </m:r>
                        </m:sub>
                        <m:sup/>
                      </m:sSubSup>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=1</m:t>
                      </m:r>
                    </m:oMath>
                  </a14:m>
                  <a:r>
                    <a:rPr lang="zh-CN" altLang="zh-CN" sz="1100" dirty="0">
                      <a:effectLst/>
                      <a:ea typeface="楷体" panose="02010609060101010101" pitchFamily="49" charset="-122"/>
                      <a:cs typeface="Times New Roman" panose="02020603050405020304" pitchFamily="18" charset="0"/>
                    </a:rPr>
                    <a:t>，</a:t>
                  </a:r>
                  <a14:m>
                    <m:oMath xmlns:m="http://schemas.openxmlformats.org/officeDocument/2006/math">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𝜏</m:t>
                          </m:r>
                        </m:sub>
                        <m:sup/>
                      </m:sSubSup>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無</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𝜏</m:t>
                          </m:r>
                        </m:sub>
                        <m:sup/>
                      </m:sSubSup>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𝑃</m:t>
                          </m:r>
                        </m:e>
                        <m:sub>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有</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zh-CN" altLang="zh-CN" sz="1100" i="1">
                              <a:effectLst/>
                              <a:latin typeface="Cambria Math" panose="02040503050406030204" pitchFamily="18" charset="0"/>
                              <a:ea typeface="楷体" panose="02010609060101010101" pitchFamily="49" charset="-122"/>
                              <a:cs typeface="Times New Roman" panose="02020603050405020304" pitchFamily="18" charset="0"/>
                            </a:rPr>
                            <m:t>死</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𝜏</m:t>
                          </m:r>
                        </m:sub>
                        <m:sup/>
                      </m:sSubSup>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=1</m:t>
                      </m:r>
                    </m:oMath>
                  </a14:m>
                  <a:r>
                    <a:rPr lang="en-US" altLang="zh-CN" sz="1100" dirty="0">
                      <a:effectLst/>
                      <a:latin typeface="楷体" panose="02010609060101010101" pitchFamily="49" charset="-122"/>
                      <a:cs typeface="Times New Roman" panose="02020603050405020304" pitchFamily="18" charset="0"/>
                    </a:rPr>
                    <a:t> </a:t>
                  </a:r>
                  <a:endParaRPr lang="zh-CN" altLang="zh-CN" sz="1100" dirty="0"/>
                </a:p>
              </p:txBody>
            </p:sp>
          </mc:Choice>
          <mc:Fallback xmlns="">
            <p:sp>
              <p:nvSpPr>
                <p:cNvPr id="6" name="矩形 5">
                  <a:extLst>
                    <a:ext uri="{FF2B5EF4-FFF2-40B4-BE49-F238E27FC236}">
                      <a16:creationId xmlns:a16="http://schemas.microsoft.com/office/drawing/2014/main" id="{09D5C75B-8170-ED5B-3807-52CAAE550532}"/>
                    </a:ext>
                  </a:extLst>
                </p:cNvPr>
                <p:cNvSpPr>
                  <a:spLocks noRot="1" noChangeAspect="1" noMove="1" noResize="1" noEditPoints="1" noAdjustHandles="1" noChangeArrowheads="1" noChangeShapeType="1" noTextEdit="1"/>
                </p:cNvSpPr>
                <p:nvPr/>
              </p:nvSpPr>
              <p:spPr>
                <a:xfrm>
                  <a:off x="519052" y="2687487"/>
                  <a:ext cx="10632962" cy="1814856"/>
                </a:xfrm>
                <a:prstGeom prst="rect">
                  <a:avLst/>
                </a:prstGeom>
                <a:blipFill>
                  <a:blip r:embed="rId9"/>
                  <a:stretch>
                    <a:fillRect l="-57" b="-336"/>
                  </a:stretch>
                </a:blipFill>
              </p:spPr>
              <p:txBody>
                <a:bodyPr/>
                <a:lstStyle/>
                <a:p>
                  <a:r>
                    <a:rPr lang="zh-CN" altLang="en-US">
                      <a:noFill/>
                    </a:rPr>
                    <a:t> </a:t>
                  </a:r>
                </a:p>
              </p:txBody>
            </p:sp>
          </mc:Fallback>
        </mc:AlternateContent>
        <p:sp>
          <p:nvSpPr>
            <p:cNvPr id="7" name="文本框 38">
              <a:extLst>
                <a:ext uri="{FF2B5EF4-FFF2-40B4-BE49-F238E27FC236}">
                  <a16:creationId xmlns:a16="http://schemas.microsoft.com/office/drawing/2014/main" id="{F6EBAB9F-B638-9ADE-F75B-75E2A14A28D3}"/>
                </a:ext>
              </a:extLst>
            </p:cNvPr>
            <p:cNvSpPr txBox="1"/>
            <p:nvPr/>
          </p:nvSpPr>
          <p:spPr>
            <a:xfrm>
              <a:off x="516075" y="2361302"/>
              <a:ext cx="4764116" cy="323165"/>
            </a:xfrm>
            <a:prstGeom prst="rect">
              <a:avLst/>
            </a:prstGeom>
            <a:noFill/>
          </p:spPr>
          <p:txBody>
            <a:bodyPr wrap="square" rtlCol="0">
              <a:spAutoFit/>
            </a:bodyPr>
            <a:lstStyle/>
            <a:p>
              <a:r>
                <a:rPr lang="zh-CN" altLang="en-US" sz="1500" b="1" dirty="0">
                  <a:solidFill>
                    <a:srgbClr val="1F3762"/>
                  </a:solidFill>
                  <a:latin typeface="+mn-ea"/>
                  <a:cs typeface="+mn-ea"/>
                  <a:sym typeface="+mn-lt"/>
                </a:rPr>
                <a:t>合約結算機率</a:t>
              </a:r>
            </a:p>
          </p:txBody>
        </p:sp>
      </p:grpSp>
      <p:cxnSp>
        <p:nvCxnSpPr>
          <p:cNvPr id="8" name="直接连接符 7">
            <a:extLst>
              <a:ext uri="{FF2B5EF4-FFF2-40B4-BE49-F238E27FC236}">
                <a16:creationId xmlns:a16="http://schemas.microsoft.com/office/drawing/2014/main" id="{F53A6994-FC99-DF2A-63D1-0A1D1656382D}"/>
              </a:ext>
            </a:extLst>
          </p:cNvPr>
          <p:cNvCxnSpPr/>
          <p:nvPr/>
        </p:nvCxnSpPr>
        <p:spPr>
          <a:xfrm>
            <a:off x="816488" y="5016431"/>
            <a:ext cx="1440000" cy="0"/>
          </a:xfrm>
          <a:prstGeom prst="line">
            <a:avLst/>
          </a:prstGeom>
          <a:ln>
            <a:solidFill>
              <a:srgbClr val="1F3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21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6A49-3180-D01C-4DE2-585BFA86790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98AC26F4-B08D-F5A7-2248-623AF9F65BD5}"/>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A384680F-BFB9-44F9-039A-C4B2BCA0913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310979D-8B26-D33A-B9E4-7914CC3FE280}"/>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28BCD1C2-D35F-48C0-A503-9A8DA9A84AF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D6FF007-E4CE-3B62-FAAB-54853D33B4AF}"/>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F1BA9EC0-90F3-C9AB-5D74-ED35BAE6A64E}"/>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F5783554-3C72-F326-F663-6600D24A77D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7A770D1-D920-2BAD-CD88-0DE4C119DC58}"/>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92076D25-DE1E-0D96-C608-B6ECE529A48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F96CC15F-A2E4-C8D7-60CD-649A165553ED}"/>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6B46F5E1-1849-E65A-F30B-8CBA62CC88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4C529AC9-6272-1588-3D4D-0DA392445830}"/>
              </a:ext>
            </a:extLst>
          </p:cNvPr>
          <p:cNvSpPr txBox="1"/>
          <p:nvPr/>
        </p:nvSpPr>
        <p:spPr>
          <a:xfrm>
            <a:off x="4173360" y="323206"/>
            <a:ext cx="260391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風險衡量模型</a:t>
            </a:r>
          </a:p>
        </p:txBody>
      </p:sp>
      <p:sp>
        <p:nvSpPr>
          <p:cNvPr id="3" name="矩形 1">
            <a:extLst>
              <a:ext uri="{FF2B5EF4-FFF2-40B4-BE49-F238E27FC236}">
                <a16:creationId xmlns:a16="http://schemas.microsoft.com/office/drawing/2014/main" id="{816F3A8A-B8AA-7BCA-3F29-C229DE246A07}"/>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70" name="组合 69">
            <a:extLst>
              <a:ext uri="{FF2B5EF4-FFF2-40B4-BE49-F238E27FC236}">
                <a16:creationId xmlns:a16="http://schemas.microsoft.com/office/drawing/2014/main" id="{80D6CF63-109D-2BE1-B718-1D268EE60C28}"/>
              </a:ext>
            </a:extLst>
          </p:cNvPr>
          <p:cNvGrpSpPr/>
          <p:nvPr/>
        </p:nvGrpSpPr>
        <p:grpSpPr>
          <a:xfrm>
            <a:off x="597392" y="1159435"/>
            <a:ext cx="10876570" cy="2078309"/>
            <a:chOff x="516075" y="2332727"/>
            <a:chExt cx="10876570" cy="2078309"/>
          </a:xfrm>
        </p:grpSpPr>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9F066432-01F2-01D9-5DE3-2F64CDB04485}"/>
                    </a:ext>
                  </a:extLst>
                </p:cNvPr>
                <p:cNvSpPr/>
                <p:nvPr/>
              </p:nvSpPr>
              <p:spPr>
                <a:xfrm>
                  <a:off x="519052" y="2687487"/>
                  <a:ext cx="10873593" cy="1723549"/>
                </a:xfrm>
                <a:prstGeom prst="rect">
                  <a:avLst/>
                </a:prstGeom>
              </p:spPr>
              <p:txBody>
                <a:bodyPr wrap="square">
                  <a:spAutoFit/>
                </a:bodyPr>
                <a:lstStyle/>
                <a:p>
                  <a:pPr>
                    <a:lnSpc>
                      <a:spcPct val="160000"/>
                    </a:lnSpc>
                  </a:pPr>
                  <a:r>
                    <a:rPr lang="zh-TW" altLang="en-US" sz="1200" dirty="0">
                      <a:solidFill>
                        <a:srgbClr val="000000"/>
                      </a:solidFill>
                      <a:latin typeface="+mn-ea"/>
                    </a:rPr>
                    <a:t>若第</a:t>
                  </a:r>
                  <a:r>
                    <a:rPr lang="en-US" altLang="zh-TW" sz="1200" dirty="0">
                      <a:solidFill>
                        <a:srgbClr val="000000"/>
                      </a:solidFill>
                      <a:latin typeface="+mn-ea"/>
                    </a:rPr>
                    <a:t>t</a:t>
                  </a:r>
                  <a:r>
                    <a:rPr lang="zh-TW" altLang="en-US" sz="1200" dirty="0">
                      <a:solidFill>
                        <a:srgbClr val="000000"/>
                      </a:solidFill>
                      <a:latin typeface="+mn-ea"/>
                    </a:rPr>
                    <a:t>期借款人由有自理能力轉爲無自理能力或死亡，合約進行結算，即在該時點，供應商將出售房屋以結算累積貸款金額</a:t>
                  </a:r>
                  <a:r>
                    <a:rPr lang="zh-CN" altLang="en-US" sz="1200" dirty="0">
                      <a:solidFill>
                        <a:srgbClr val="000000"/>
                      </a:solidFill>
                      <a:latin typeface="+mn-ea"/>
                    </a:rPr>
                    <a:t>（自然避險）</a:t>
                  </a:r>
                  <a:endParaRPr lang="en-US" altLang="zh-TW" sz="1200" dirty="0">
                    <a:solidFill>
                      <a:srgbClr val="000000"/>
                    </a:solidFill>
                    <a:latin typeface="+mn-ea"/>
                  </a:endParaRPr>
                </a:p>
                <a:p>
                  <a:pPr>
                    <a:lnSpc>
                      <a:spcPct val="160000"/>
                    </a:lnSpc>
                  </a:pPr>
                  <a:r>
                    <a:rPr lang="zh-CN" altLang="en-US" sz="1200" dirty="0">
                      <a:solidFill>
                        <a:schemeClr val="tx1"/>
                      </a:solidFill>
                      <a:latin typeface="+mn-ea"/>
                    </a:rPr>
                    <a:t>在無繼承人的</a:t>
                  </a:r>
                  <a:r>
                    <a:rPr lang="en-US" altLang="zh-CN" sz="1200" dirty="0">
                      <a:solidFill>
                        <a:schemeClr val="tx1"/>
                      </a:solidFill>
                      <a:latin typeface="+mn-ea"/>
                    </a:rPr>
                    <a:t>RM</a:t>
                  </a:r>
                  <a:r>
                    <a:rPr lang="zh-CN" altLang="en-US" sz="1200" dirty="0">
                      <a:solidFill>
                        <a:schemeClr val="tx1"/>
                      </a:solidFill>
                      <a:latin typeface="+mn-ea"/>
                    </a:rPr>
                    <a:t>合約中，</a:t>
                  </a:r>
                  <a:r>
                    <a:rPr lang="zh-TW" altLang="en-US" sz="1200" dirty="0">
                      <a:solidFill>
                        <a:schemeClr val="tx1"/>
                      </a:solidFill>
                      <a:latin typeface="+mn-ea"/>
                    </a:rPr>
                    <a:t>若房價超過累積貸款金額，超過部分歸</a:t>
                  </a:r>
                  <a:r>
                    <a:rPr lang="zh-CN" altLang="en-US" sz="1200" dirty="0">
                      <a:solidFill>
                        <a:schemeClr val="tx1"/>
                      </a:solidFill>
                      <a:latin typeface="+mn-ea"/>
                    </a:rPr>
                    <a:t>“供應商”</a:t>
                  </a:r>
                  <a:r>
                    <a:rPr lang="zh-TW" altLang="en-US" sz="1200" dirty="0">
                      <a:solidFill>
                        <a:schemeClr val="tx1"/>
                      </a:solidFill>
                      <a:latin typeface="+mn-ea"/>
                    </a:rPr>
                    <a:t>所有</a:t>
                  </a:r>
                  <a:r>
                    <a:rPr lang="zh-CN" altLang="en-US" sz="1200" dirty="0">
                      <a:solidFill>
                        <a:schemeClr val="tx1"/>
                      </a:solidFill>
                      <a:latin typeface="+mn-ea"/>
                    </a:rPr>
                    <a:t>，</a:t>
                  </a:r>
                  <a:r>
                    <a:rPr lang="zh-TW" altLang="en-US" sz="1200" dirty="0">
                      <a:solidFill>
                        <a:schemeClr val="tx1"/>
                      </a:solidFill>
                      <a:latin typeface="+mn-ea"/>
                    </a:rPr>
                    <a:t>爲供應商收益（對應爲借款人損失），</a:t>
                  </a:r>
                  <a:r>
                    <a:rPr lang="zh-CN" altLang="en-US" sz="1200" dirty="0">
                      <a:solidFill>
                        <a:schemeClr val="tx1"/>
                      </a:solidFill>
                      <a:latin typeface="+mn-ea"/>
                    </a:rPr>
                    <a:t>反之</a:t>
                  </a:r>
                  <a:r>
                    <a:rPr lang="zh-TW" altLang="en-US" sz="1200" dirty="0">
                      <a:solidFill>
                        <a:schemeClr val="tx1"/>
                      </a:solidFill>
                      <a:latin typeface="+mn-ea"/>
                    </a:rPr>
                    <a:t>則為</a:t>
                  </a:r>
                  <a:r>
                    <a:rPr lang="zh-CN" altLang="en-US" sz="1200" dirty="0">
                      <a:solidFill>
                        <a:schemeClr val="tx1"/>
                      </a:solidFill>
                      <a:latin typeface="+mn-ea"/>
                    </a:rPr>
                    <a:t>供應商</a:t>
                  </a:r>
                  <a:r>
                    <a:rPr lang="zh-TW" altLang="en-US" sz="1200" dirty="0">
                      <a:solidFill>
                        <a:schemeClr val="tx1"/>
                      </a:solidFill>
                      <a:latin typeface="+mn-ea"/>
                    </a:rPr>
                    <a:t>損失（借款人收益）</a:t>
                  </a:r>
                  <a:endParaRPr lang="en-US" altLang="zh-TW" sz="1200" dirty="0">
                    <a:solidFill>
                      <a:schemeClr val="tx1"/>
                    </a:solidFill>
                    <a:latin typeface="+mn-ea"/>
                  </a:endParaRP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𝑃𝑟𝑜𝑓𝑖𝑡</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𝑅𝑀</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𝐿</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Sub>
                      </m:oMath>
                    </m:oMathPara>
                  </a14:m>
                  <a:endPar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60000"/>
                    </a:lnSpc>
                  </a:pPr>
                  <a:r>
                    <a:rPr lang="zh-TW" altLang="en-US" sz="1200" dirty="0">
                      <a:latin typeface="+mn-ea"/>
                    </a:rPr>
                    <a:t>在</a:t>
                  </a:r>
                  <a:r>
                    <a:rPr lang="zh-CN" altLang="en-US" sz="1200" dirty="0">
                      <a:latin typeface="+mn-ea"/>
                    </a:rPr>
                    <a:t>有</a:t>
                  </a:r>
                  <a:r>
                    <a:rPr lang="zh-TW" altLang="en-US" sz="1200" dirty="0">
                      <a:latin typeface="+mn-ea"/>
                    </a:rPr>
                    <a:t>繼承人的</a:t>
                  </a:r>
                  <a:r>
                    <a:rPr lang="en-US" altLang="zh-TW" sz="1200" dirty="0">
                      <a:latin typeface="+mn-ea"/>
                    </a:rPr>
                    <a:t>RM</a:t>
                  </a:r>
                  <a:r>
                    <a:rPr lang="zh-TW" altLang="en-US" sz="1200" dirty="0">
                      <a:latin typeface="+mn-ea"/>
                    </a:rPr>
                    <a:t>合約中，若房價超過累積貸款金額，超過部分歸“</a:t>
                  </a:r>
                  <a:r>
                    <a:rPr lang="zh-CN" altLang="en-US" sz="1200" dirty="0">
                      <a:latin typeface="+mn-ea"/>
                    </a:rPr>
                    <a:t>繼承人</a:t>
                  </a:r>
                  <a:r>
                    <a:rPr lang="zh-TW" altLang="en-US" sz="1200" dirty="0">
                      <a:latin typeface="+mn-ea"/>
                    </a:rPr>
                    <a:t>”所有，供應商不會獲得超過貸款餘額的收益</a:t>
                  </a:r>
                  <a:endParaRPr lang="en-US" altLang="zh-TW" sz="1200" dirty="0">
                    <a:latin typeface="+mn-ea"/>
                  </a:endParaRPr>
                </a:p>
                <a:p>
                  <a:pPr>
                    <a:lnSpc>
                      <a:spcPct val="160000"/>
                    </a:lnSpc>
                  </a:pPr>
                  <a14:m>
                    <m:oMathPara xmlns:m="http://schemas.openxmlformats.org/officeDocument/2006/math">
                      <m:oMathParaPr>
                        <m:jc m:val="centerGroup"/>
                      </m:oMathParaPr>
                      <m:oMath xmlns:m="http://schemas.openxmlformats.org/officeDocument/2006/math">
                        <m:sSub>
                          <m:sSubPr>
                            <m:ctrlPr>
                              <a:rPr lang="zh-CN" altLang="zh-CN" sz="1400" i="1" smtClean="0">
                                <a:latin typeface="Cambria Math" panose="02040503050406030204" pitchFamily="18" charset="0"/>
                              </a:rPr>
                            </m:ctrlPr>
                          </m:sSubPr>
                          <m:e>
                            <m:r>
                              <a:rPr lang="en-US" altLang="zh-CN" sz="1400" i="1">
                                <a:latin typeface="Cambria Math" panose="02040503050406030204" pitchFamily="18" charset="0"/>
                              </a:rPr>
                              <m:t>𝑃𝑟𝑜𝑓𝑖𝑡</m:t>
                            </m:r>
                          </m:e>
                          <m:sub>
                            <m:r>
                              <a:rPr lang="en-US" altLang="zh-CN" sz="1400" i="1">
                                <a:latin typeface="Cambria Math" panose="02040503050406030204" pitchFamily="18" charset="0"/>
                              </a:rPr>
                              <m:t>𝑅𝑀</m:t>
                            </m:r>
                            <m:r>
                              <a:rPr lang="en-US" altLang="zh-CN" sz="1400" i="1">
                                <a:latin typeface="Cambria Math" panose="02040503050406030204" pitchFamily="18" charset="0"/>
                              </a:rPr>
                              <m:t>,</m:t>
                            </m:r>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𝑗</m:t>
                            </m:r>
                          </m:sub>
                        </m:sSub>
                        <m:r>
                          <a:rPr lang="en-US" altLang="zh-CN" sz="1400">
                            <a:latin typeface="Cambria Math" panose="02040503050406030204" pitchFamily="18" charset="0"/>
                          </a:rPr>
                          <m:t>=</m:t>
                        </m:r>
                        <m:sSub>
                          <m:sSubPr>
                            <m:ctrlPr>
                              <a:rPr lang="zh-CN" altLang="zh-CN" sz="1400" i="1">
                                <a:latin typeface="Cambria Math" panose="02040503050406030204" pitchFamily="18" charset="0"/>
                              </a:rPr>
                            </m:ctrlPr>
                          </m:sSubPr>
                          <m:e>
                            <m:r>
                              <m:rPr>
                                <m:sty m:val="p"/>
                              </m:rPr>
                              <a:rPr lang="en-US" altLang="zh-CN" sz="1400">
                                <a:latin typeface="Cambria Math" panose="02040503050406030204" pitchFamily="18" charset="0"/>
                              </a:rPr>
                              <m:t>min</m:t>
                            </m:r>
                            <m:r>
                              <a:rPr lang="en-US" altLang="zh-CN" sz="1400">
                                <a:latin typeface="Cambria Math" panose="02040503050406030204" pitchFamily="18" charset="0"/>
                              </a:rPr>
                              <m:t>⁡</m:t>
                            </m:r>
                            <m:r>
                              <a:rPr lang="en-US" altLang="zh-CN" sz="1400" i="1">
                                <a:latin typeface="Cambria Math" panose="02040503050406030204" pitchFamily="18" charset="0"/>
                              </a:rPr>
                              <m:t>(</m:t>
                            </m:r>
                            <m:r>
                              <a:rPr lang="en-US" altLang="zh-CN" sz="1400" i="1">
                                <a:latin typeface="Cambria Math" panose="02040503050406030204" pitchFamily="18" charset="0"/>
                              </a:rPr>
                              <m:t>𝐻</m:t>
                            </m:r>
                          </m:e>
                          <m:sub>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𝐿</m:t>
                            </m:r>
                          </m:e>
                          <m:sub>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𝑗</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𝐴</m:t>
                            </m:r>
                          </m:e>
                          <m:sub>
                            <m:r>
                              <a:rPr lang="en-US" altLang="zh-CN" sz="1400" i="1">
                                <a:latin typeface="Cambria Math" panose="02040503050406030204" pitchFamily="18" charset="0"/>
                              </a:rPr>
                              <m:t>𝑡</m:t>
                            </m:r>
                          </m:sub>
                        </m:sSub>
                        <m:r>
                          <a:rPr lang="en-US" altLang="zh-CN" sz="1400" i="1">
                            <a:latin typeface="Cambria Math" panose="02040503050406030204" pitchFamily="18" charset="0"/>
                          </a:rPr>
                          <m:t>,0)</m:t>
                        </m:r>
                      </m:oMath>
                    </m:oMathPara>
                  </a14:m>
                  <a:endParaRPr lang="zh-CN" altLang="zh-CN" sz="1400" dirty="0"/>
                </a:p>
              </p:txBody>
            </p:sp>
          </mc:Choice>
          <mc:Fallback xmlns="">
            <p:sp>
              <p:nvSpPr>
                <p:cNvPr id="30" name="矩形 29">
                  <a:extLst>
                    <a:ext uri="{FF2B5EF4-FFF2-40B4-BE49-F238E27FC236}">
                      <a16:creationId xmlns:a16="http://schemas.microsoft.com/office/drawing/2014/main" id="{9F066432-01F2-01D9-5DE3-2F64CDB04485}"/>
                    </a:ext>
                  </a:extLst>
                </p:cNvPr>
                <p:cNvSpPr>
                  <a:spLocks noRot="1" noChangeAspect="1" noMove="1" noResize="1" noEditPoints="1" noAdjustHandles="1" noChangeArrowheads="1" noChangeShapeType="1" noTextEdit="1"/>
                </p:cNvSpPr>
                <p:nvPr/>
              </p:nvSpPr>
              <p:spPr>
                <a:xfrm>
                  <a:off x="519052" y="2687487"/>
                  <a:ext cx="10873593" cy="1723549"/>
                </a:xfrm>
                <a:prstGeom prst="rect">
                  <a:avLst/>
                </a:prstGeom>
                <a:blipFill>
                  <a:blip r:embed="rId5"/>
                  <a:stretch>
                    <a:fillRect/>
                  </a:stretch>
                </a:blipFill>
              </p:spPr>
              <p:txBody>
                <a:bodyPr/>
                <a:lstStyle/>
                <a:p>
                  <a:r>
                    <a:rPr lang="zh-CN" altLang="en-US">
                      <a:noFill/>
                    </a:rPr>
                    <a:t> </a:t>
                  </a:r>
                </a:p>
              </p:txBody>
            </p:sp>
          </mc:Fallback>
        </mc:AlternateContent>
        <p:sp>
          <p:nvSpPr>
            <p:cNvPr id="31" name="文本框 38">
              <a:extLst>
                <a:ext uri="{FF2B5EF4-FFF2-40B4-BE49-F238E27FC236}">
                  <a16:creationId xmlns:a16="http://schemas.microsoft.com/office/drawing/2014/main" id="{62D496A7-C4DE-D26A-8508-AFB4045414C7}"/>
                </a:ext>
              </a:extLst>
            </p:cNvPr>
            <p:cNvSpPr txBox="1"/>
            <p:nvPr/>
          </p:nvSpPr>
          <p:spPr>
            <a:xfrm>
              <a:off x="516075" y="2332727"/>
              <a:ext cx="4764116" cy="387797"/>
            </a:xfrm>
            <a:prstGeom prst="rect">
              <a:avLst/>
            </a:prstGeom>
            <a:noFill/>
          </p:spPr>
          <p:txBody>
            <a:bodyPr wrap="square" rtlCol="0">
              <a:spAutoFit/>
            </a:bodyPr>
            <a:lstStyle/>
            <a:p>
              <a:r>
                <a:rPr lang="en-US" altLang="zh-CN" sz="1920" b="1" dirty="0">
                  <a:solidFill>
                    <a:srgbClr val="1F3762"/>
                  </a:solidFill>
                  <a:latin typeface="+mn-ea"/>
                  <a:cs typeface="+mn-ea"/>
                  <a:sym typeface="+mn-lt"/>
                </a:rPr>
                <a:t>RM</a:t>
              </a:r>
              <a:r>
                <a:rPr lang="zh-TW" altLang="en-US" sz="1920" b="1" dirty="0">
                  <a:solidFill>
                    <a:srgbClr val="1F3762"/>
                  </a:solidFill>
                  <a:latin typeface="+mn-ea"/>
                  <a:cs typeface="+mn-ea"/>
                  <a:sym typeface="+mn-lt"/>
                </a:rPr>
                <a:t>合約損益（收益或損失）</a:t>
              </a:r>
              <a:endParaRPr lang="zh-CN" altLang="en-US" sz="1920" b="1" dirty="0">
                <a:solidFill>
                  <a:srgbClr val="1F3762"/>
                </a:solidFill>
                <a:latin typeface="+mn-ea"/>
                <a:cs typeface="+mn-ea"/>
                <a:sym typeface="+mn-lt"/>
              </a:endParaRPr>
            </a:p>
          </p:txBody>
        </p:sp>
      </p:grpSp>
      <p:grpSp>
        <p:nvGrpSpPr>
          <p:cNvPr id="21" name="组合 20">
            <a:extLst>
              <a:ext uri="{FF2B5EF4-FFF2-40B4-BE49-F238E27FC236}">
                <a16:creationId xmlns:a16="http://schemas.microsoft.com/office/drawing/2014/main" id="{A111C0D9-A70B-8963-2AEA-E3EF841C8D6D}"/>
              </a:ext>
            </a:extLst>
          </p:cNvPr>
          <p:cNvGrpSpPr/>
          <p:nvPr/>
        </p:nvGrpSpPr>
        <p:grpSpPr>
          <a:xfrm>
            <a:off x="597392" y="3333750"/>
            <a:ext cx="10445746" cy="1273858"/>
            <a:chOff x="516075" y="2332727"/>
            <a:chExt cx="10445746" cy="1273858"/>
          </a:xfrm>
        </p:grpSpPr>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C2CB8667-95AC-95C0-43CE-FCC5F7A02A67}"/>
                    </a:ext>
                  </a:extLst>
                </p:cNvPr>
                <p:cNvSpPr/>
                <p:nvPr/>
              </p:nvSpPr>
              <p:spPr>
                <a:xfrm>
                  <a:off x="519052" y="2687487"/>
                  <a:ext cx="10442769" cy="919098"/>
                </a:xfrm>
                <a:prstGeom prst="rect">
                  <a:avLst/>
                </a:prstGeom>
              </p:spPr>
              <p:txBody>
                <a:bodyPr wrap="square">
                  <a:spAutoFit/>
                </a:bodyPr>
                <a:lstStyle/>
                <a:p>
                  <a:pPr>
                    <a:lnSpc>
                      <a:spcPct val="160000"/>
                    </a:lnSpc>
                  </a:pPr>
                  <a:r>
                    <a:rPr lang="zh-TW" altLang="en-US" sz="1200" dirty="0">
                      <a:solidFill>
                        <a:srgbClr val="000000"/>
                      </a:solidFill>
                      <a:latin typeface="+mn-ea"/>
                    </a:rPr>
                    <a:t>若第</a:t>
                  </a:r>
                  <a:r>
                    <a:rPr lang="en-US" altLang="zh-TW" sz="1200" dirty="0">
                      <a:solidFill>
                        <a:srgbClr val="000000"/>
                      </a:solidFill>
                      <a:latin typeface="+mn-ea"/>
                    </a:rPr>
                    <a:t>t</a:t>
                  </a:r>
                  <a:r>
                    <a:rPr lang="zh-TW" altLang="en-US" sz="1200" dirty="0">
                      <a:solidFill>
                        <a:srgbClr val="000000"/>
                      </a:solidFill>
                      <a:latin typeface="+mn-ea"/>
                    </a:rPr>
                    <a:t>期合約持有人由有自理能力轉爲無自理能力或死亡，合約進行結算，即在該時點，供應商將出售房屋以結算</a:t>
                  </a:r>
                  <a:r>
                    <a:rPr lang="zh-TW" altLang="en-US" sz="1200" b="1" dirty="0">
                      <a:solidFill>
                        <a:srgbClr val="000000"/>
                      </a:solidFill>
                      <a:latin typeface="+mn-ea"/>
                    </a:rPr>
                    <a:t>累積成本金額</a:t>
                  </a:r>
                  <a:endParaRPr lang="en-US" altLang="zh-TW" sz="1200" dirty="0">
                    <a:solidFill>
                      <a:srgbClr val="000000"/>
                    </a:solidFill>
                    <a:latin typeface="+mn-ea"/>
                  </a:endParaRPr>
                </a:p>
                <a:p>
                  <a:pPr>
                    <a:lnSpc>
                      <a:spcPct val="160000"/>
                    </a:lnSpc>
                  </a:pPr>
                  <a:r>
                    <a:rPr lang="zh-TW" altLang="en-US" sz="1200" dirty="0">
                      <a:solidFill>
                        <a:srgbClr val="000000"/>
                      </a:solidFill>
                      <a:latin typeface="+mn-ea"/>
                    </a:rPr>
                    <a:t>若房價</a:t>
                  </a:r>
                  <a:r>
                    <a:rPr lang="zh-CN" altLang="en-US" sz="1200" dirty="0">
                      <a:solidFill>
                        <a:srgbClr val="000000"/>
                      </a:solidFill>
                      <a:latin typeface="+mn-ea"/>
                    </a:rPr>
                    <a:t>超過</a:t>
                  </a:r>
                  <a:r>
                    <a:rPr lang="zh-TW" altLang="en-US" sz="1200" dirty="0">
                      <a:solidFill>
                        <a:srgbClr val="000000"/>
                      </a:solidFill>
                      <a:latin typeface="+mn-ea"/>
                    </a:rPr>
                    <a:t>累積</a:t>
                  </a:r>
                  <a:r>
                    <a:rPr lang="zh-CN" altLang="en-US" sz="1200" dirty="0">
                      <a:solidFill>
                        <a:srgbClr val="000000"/>
                      </a:solidFill>
                      <a:latin typeface="+mn-ea"/>
                    </a:rPr>
                    <a:t>成本</a:t>
                  </a:r>
                  <a:r>
                    <a:rPr lang="zh-TW" altLang="en-US" sz="1200" dirty="0">
                      <a:solidFill>
                        <a:srgbClr val="000000"/>
                      </a:solidFill>
                      <a:latin typeface="+mn-ea"/>
                    </a:rPr>
                    <a:t>金額，則為供應商收益</a:t>
                  </a:r>
                  <a:r>
                    <a:rPr lang="zh-CN" altLang="en-US" sz="1200" dirty="0">
                      <a:solidFill>
                        <a:srgbClr val="000000"/>
                      </a:solidFill>
                      <a:latin typeface="+mn-ea"/>
                    </a:rPr>
                    <a:t>，</a:t>
                  </a:r>
                  <a:r>
                    <a:rPr lang="zh-TW" altLang="en-US" sz="1200" dirty="0">
                      <a:solidFill>
                        <a:srgbClr val="000000"/>
                      </a:solidFill>
                      <a:latin typeface="+mn-ea"/>
                    </a:rPr>
                    <a:t>反之則為損失</a:t>
                  </a:r>
                  <a:endParaRPr lang="en-US" altLang="zh-TW" sz="1200" dirty="0">
                    <a:solidFill>
                      <a:srgbClr val="000000"/>
                    </a:solidFill>
                    <a:latin typeface="+mn-ea"/>
                  </a:endParaRPr>
                </a:p>
                <a:p>
                  <a:pPr/>
                  <a14:m>
                    <m:oMathPara xmlns:m="http://schemas.openxmlformats.org/officeDocument/2006/math">
                      <m:oMathParaPr>
                        <m:jc m:val="centerGroup"/>
                      </m:oMathParaPr>
                      <m:oMath xmlns:m="http://schemas.openxmlformats.org/officeDocument/2006/math">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𝑃𝑟𝑜𝑓𝑖𝑡</m:t>
                            </m:r>
                          </m:e>
                          <m:sub>
                            <m:r>
                              <a:rPr lang="en-US" altLang="zh-CN" sz="1400" i="1">
                                <a:latin typeface="Cambria Math" panose="02040503050406030204" pitchFamily="18" charset="0"/>
                              </a:rPr>
                              <m:t>𝐻𝑅</m:t>
                            </m:r>
                            <m:r>
                              <a:rPr lang="en-US" altLang="zh-CN" sz="1400" i="1">
                                <a:latin typeface="Cambria Math" panose="02040503050406030204" pitchFamily="18" charset="0"/>
                              </a:rPr>
                              <m:t>,</m:t>
                            </m:r>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𝑗</m:t>
                            </m:r>
                          </m:sub>
                        </m:sSub>
                        <m:r>
                          <a:rPr lang="en-US" altLang="zh-CN" sz="1400">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𝐻</m:t>
                            </m:r>
                          </m:e>
                          <m:sub>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𝐶</m:t>
                            </m:r>
                          </m:e>
                          <m:sub>
                            <m:r>
                              <a:rPr lang="en-US" altLang="zh-CN" sz="1400" i="1">
                                <a:latin typeface="Cambria Math" panose="02040503050406030204" pitchFamily="18" charset="0"/>
                              </a:rPr>
                              <m:t>𝑡</m:t>
                            </m:r>
                            <m:r>
                              <a:rPr lang="en-US" altLang="zh-CN" sz="1400" i="1">
                                <a:latin typeface="Cambria Math" panose="02040503050406030204" pitchFamily="18" charset="0"/>
                              </a:rPr>
                              <m:t>,</m:t>
                            </m:r>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𝑗</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𝐴</m:t>
                            </m:r>
                          </m:e>
                          <m:sub>
                            <m:r>
                              <a:rPr lang="en-US" altLang="zh-CN" sz="1400" i="1">
                                <a:latin typeface="Cambria Math" panose="02040503050406030204" pitchFamily="18" charset="0"/>
                              </a:rPr>
                              <m:t>𝑡</m:t>
                            </m:r>
                          </m:sub>
                        </m:sSub>
                      </m:oMath>
                    </m:oMathPara>
                  </a14:m>
                  <a:endParaRPr lang="zh-CN" altLang="zh-CN" sz="1400" dirty="0"/>
                </a:p>
              </p:txBody>
            </p:sp>
          </mc:Choice>
          <mc:Fallback xmlns="">
            <p:sp>
              <p:nvSpPr>
                <p:cNvPr id="22" name="矩形 21">
                  <a:extLst>
                    <a:ext uri="{FF2B5EF4-FFF2-40B4-BE49-F238E27FC236}">
                      <a16:creationId xmlns:a16="http://schemas.microsoft.com/office/drawing/2014/main" id="{C2CB8667-95AC-95C0-43CE-FCC5F7A02A67}"/>
                    </a:ext>
                  </a:extLst>
                </p:cNvPr>
                <p:cNvSpPr>
                  <a:spLocks noRot="1" noChangeAspect="1" noMove="1" noResize="1" noEditPoints="1" noAdjustHandles="1" noChangeArrowheads="1" noChangeShapeType="1" noTextEdit="1"/>
                </p:cNvSpPr>
                <p:nvPr/>
              </p:nvSpPr>
              <p:spPr>
                <a:xfrm>
                  <a:off x="519052" y="2687487"/>
                  <a:ext cx="10442769" cy="919098"/>
                </a:xfrm>
                <a:prstGeom prst="rect">
                  <a:avLst/>
                </a:prstGeom>
                <a:blipFill>
                  <a:blip r:embed="rId6"/>
                  <a:stretch>
                    <a:fillRect b="-667"/>
                  </a:stretch>
                </a:blipFill>
              </p:spPr>
              <p:txBody>
                <a:bodyPr/>
                <a:lstStyle/>
                <a:p>
                  <a:r>
                    <a:rPr lang="zh-CN" altLang="en-US">
                      <a:noFill/>
                    </a:rPr>
                    <a:t> </a:t>
                  </a:r>
                </a:p>
              </p:txBody>
            </p:sp>
          </mc:Fallback>
        </mc:AlternateContent>
        <p:sp>
          <p:nvSpPr>
            <p:cNvPr id="23" name="文本框 38">
              <a:extLst>
                <a:ext uri="{FF2B5EF4-FFF2-40B4-BE49-F238E27FC236}">
                  <a16:creationId xmlns:a16="http://schemas.microsoft.com/office/drawing/2014/main" id="{9CB874DC-EE45-6353-B1F7-B0BF4EB0299D}"/>
                </a:ext>
              </a:extLst>
            </p:cNvPr>
            <p:cNvSpPr txBox="1"/>
            <p:nvPr/>
          </p:nvSpPr>
          <p:spPr>
            <a:xfrm>
              <a:off x="516075" y="2332727"/>
              <a:ext cx="4764116" cy="387797"/>
            </a:xfrm>
            <a:prstGeom prst="rect">
              <a:avLst/>
            </a:prstGeom>
            <a:noFill/>
          </p:spPr>
          <p:txBody>
            <a:bodyPr wrap="square" rtlCol="0">
              <a:spAutoFit/>
            </a:bodyPr>
            <a:lstStyle/>
            <a:p>
              <a:r>
                <a:rPr lang="en-US" altLang="zh-CN" sz="1920" b="1" dirty="0">
                  <a:solidFill>
                    <a:srgbClr val="1F3762"/>
                  </a:solidFill>
                  <a:latin typeface="+mn-ea"/>
                  <a:cs typeface="+mn-ea"/>
                  <a:sym typeface="+mn-lt"/>
                </a:rPr>
                <a:t>HR</a:t>
              </a:r>
              <a:r>
                <a:rPr lang="zh-TW" altLang="en-US" sz="1920" b="1" dirty="0">
                  <a:solidFill>
                    <a:srgbClr val="1F3762"/>
                  </a:solidFill>
                  <a:latin typeface="+mn-ea"/>
                  <a:cs typeface="+mn-ea"/>
                  <a:sym typeface="+mn-lt"/>
                </a:rPr>
                <a:t>合約損益（收益或損失）</a:t>
              </a:r>
              <a:endParaRPr lang="zh-CN" altLang="en-US" sz="1920" b="1" dirty="0">
                <a:solidFill>
                  <a:srgbClr val="1F3762"/>
                </a:solidFill>
                <a:latin typeface="+mn-ea"/>
                <a:cs typeface="+mn-ea"/>
                <a:sym typeface="+mn-lt"/>
              </a:endParaRPr>
            </a:p>
          </p:txBody>
        </p:sp>
      </p:grpSp>
      <p:grpSp>
        <p:nvGrpSpPr>
          <p:cNvPr id="4" name="组合 3">
            <a:extLst>
              <a:ext uri="{FF2B5EF4-FFF2-40B4-BE49-F238E27FC236}">
                <a16:creationId xmlns:a16="http://schemas.microsoft.com/office/drawing/2014/main" id="{80D6CF63-109D-2BE1-B718-1D268EE60C28}"/>
              </a:ext>
            </a:extLst>
          </p:cNvPr>
          <p:cNvGrpSpPr/>
          <p:nvPr/>
        </p:nvGrpSpPr>
        <p:grpSpPr>
          <a:xfrm>
            <a:off x="597392" y="4748161"/>
            <a:ext cx="10876570" cy="1887167"/>
            <a:chOff x="516075" y="2332727"/>
            <a:chExt cx="10876570" cy="1887167"/>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F066432-01F2-01D9-5DE3-2F64CDB04485}"/>
                    </a:ext>
                  </a:extLst>
                </p:cNvPr>
                <p:cNvSpPr/>
                <p:nvPr/>
              </p:nvSpPr>
              <p:spPr>
                <a:xfrm>
                  <a:off x="519052" y="2687487"/>
                  <a:ext cx="10873593" cy="1532407"/>
                </a:xfrm>
                <a:prstGeom prst="rect">
                  <a:avLst/>
                </a:prstGeom>
              </p:spPr>
              <p:txBody>
                <a:bodyPr wrap="square">
                  <a:spAutoFit/>
                </a:bodyPr>
                <a:lstStyle/>
                <a:p>
                  <a:pPr>
                    <a:lnSpc>
                      <a:spcPct val="160000"/>
                    </a:lnSpc>
                  </a:pPr>
                  <a:r>
                    <a:rPr lang="zh-CN" altLang="en-US" sz="1200" dirty="0">
                      <a:solidFill>
                        <a:srgbClr val="000000"/>
                      </a:solidFill>
                      <a:latin typeface="+mn-ea"/>
                    </a:rPr>
                    <a:t>已知立體樹上上一期至下一期利率上漲、持平、下跌的機率為</a:t>
                  </a:r>
                  <a14:m>
                    <m:oMath xmlns:m="http://schemas.openxmlformats.org/officeDocument/2006/math">
                      <m:sSub>
                        <m:sSubPr>
                          <m:ctrlPr>
                            <a:rPr lang="zh-TW" altLang="zh-TW" sz="1200" i="1" smtClean="0">
                              <a:effectLst/>
                              <a:latin typeface="Cambria Math" panose="02040503050406030204" pitchFamily="18" charset="0"/>
                              <a:cs typeface="Times New Roman" panose="02020603050405020304" pitchFamily="18" charset="0"/>
                            </a:rPr>
                          </m:ctrlPr>
                        </m:sSubPr>
                        <m:e>
                          <m:r>
                            <a:rPr lang="en-US" altLang="zh-TW" sz="1200" b="0" i="1" smtClean="0">
                              <a:effectLst/>
                              <a:latin typeface="Cambria Math" panose="02040503050406030204" pitchFamily="18" charset="0"/>
                              <a:cs typeface="Times New Roman" panose="02020603050405020304" pitchFamily="18" charset="0"/>
                            </a:rPr>
                            <m:t>𝑃</m:t>
                          </m:r>
                        </m:e>
                        <m:sub>
                          <m:r>
                            <a:rPr lang="en-US" altLang="zh-TW" sz="1200" b="0" i="1" smtClean="0">
                              <a:effectLst/>
                              <a:latin typeface="Cambria Math" panose="02040503050406030204" pitchFamily="18" charset="0"/>
                              <a:cs typeface="Times New Roman" panose="02020603050405020304" pitchFamily="18" charset="0"/>
                            </a:rPr>
                            <m:t>𝑡</m:t>
                          </m:r>
                          <m:r>
                            <a:rPr lang="en-US" altLang="zh-TW" sz="1200" b="0" i="1" smtClean="0">
                              <a:effectLst/>
                              <a:latin typeface="Cambria Math" panose="02040503050406030204" pitchFamily="18" charset="0"/>
                              <a:cs typeface="Times New Roman" panose="02020603050405020304" pitchFamily="18" charset="0"/>
                            </a:rPr>
                            <m:t>,</m:t>
                          </m:r>
                          <m:r>
                            <a:rPr lang="en-US" altLang="zh-TW" sz="1200" b="0" i="1" smtClean="0">
                              <a:effectLst/>
                              <a:latin typeface="Cambria Math" panose="02040503050406030204" pitchFamily="18" charset="0"/>
                              <a:cs typeface="Times New Roman" panose="02020603050405020304" pitchFamily="18" charset="0"/>
                            </a:rPr>
                            <m:t>𝑛</m:t>
                          </m:r>
                          <m:r>
                            <a:rPr lang="en-US" altLang="zh-TW" sz="1200" b="0" i="1" smtClean="0">
                              <a:effectLst/>
                              <a:latin typeface="Cambria Math" panose="02040503050406030204" pitchFamily="18" charset="0"/>
                              <a:cs typeface="Times New Roman" panose="02020603050405020304" pitchFamily="18" charset="0"/>
                            </a:rPr>
                            <m:t>, </m:t>
                          </m:r>
                          <m:r>
                            <a:rPr lang="en-US" altLang="zh-TW" sz="1200" b="0" i="1" smtClean="0">
                              <a:effectLst/>
                              <a:latin typeface="Cambria Math" panose="02040503050406030204" pitchFamily="18" charset="0"/>
                              <a:cs typeface="Times New Roman" panose="02020603050405020304" pitchFamily="18" charset="0"/>
                            </a:rPr>
                            <m:t>𝑢</m:t>
                          </m:r>
                        </m:sub>
                      </m:sSub>
                      <m:r>
                        <a:rPr lang="zh-CN" altLang="en-US" sz="1200" i="1">
                          <a:latin typeface="Cambria Math" panose="02040503050406030204" pitchFamily="18" charset="0"/>
                          <a:cs typeface="Times New Roman" panose="02020603050405020304" pitchFamily="18" charset="0"/>
                        </a:rPr>
                        <m:t>，</m:t>
                      </m:r>
                    </m:oMath>
                  </a14:m>
                  <a:r>
                    <a:rPr lang="zh-TW" altLang="zh-TW" sz="1200" dirty="0">
                      <a:cs typeface="Times New Roman" panose="02020603050405020304" pitchFamily="18" charset="0"/>
                    </a:rPr>
                    <a:t> </a:t>
                  </a:r>
                  <a14:m>
                    <m:oMath xmlns:m="http://schemas.openxmlformats.org/officeDocument/2006/math">
                      <m:sSub>
                        <m:sSubPr>
                          <m:ctrlPr>
                            <a:rPr lang="zh-TW" altLang="zh-TW" sz="1200" i="1" smtClean="0">
                              <a:latin typeface="Cambria Math" panose="02040503050406030204" pitchFamily="18" charset="0"/>
                              <a:cs typeface="Times New Roman" panose="02020603050405020304" pitchFamily="18" charset="0"/>
                            </a:rPr>
                          </m:ctrlPr>
                        </m:sSubPr>
                        <m:e>
                          <m:r>
                            <a:rPr lang="en-US" altLang="zh-TW" sz="1200" i="1">
                              <a:latin typeface="Cambria Math" panose="02040503050406030204" pitchFamily="18" charset="0"/>
                              <a:cs typeface="Times New Roman" panose="02020603050405020304" pitchFamily="18" charset="0"/>
                            </a:rPr>
                            <m:t>𝑃</m:t>
                          </m:r>
                        </m:e>
                        <m:sub>
                          <m:r>
                            <a:rPr lang="en-US" altLang="zh-TW" sz="1200" i="1">
                              <a:latin typeface="Cambria Math" panose="02040503050406030204" pitchFamily="18" charset="0"/>
                              <a:cs typeface="Times New Roman" panose="02020603050405020304" pitchFamily="18" charset="0"/>
                            </a:rPr>
                            <m:t>𝑡</m:t>
                          </m:r>
                          <m:r>
                            <a:rPr lang="en-US" altLang="zh-TW" sz="1200" i="1">
                              <a:latin typeface="Cambria Math" panose="02040503050406030204" pitchFamily="18" charset="0"/>
                              <a:cs typeface="Times New Roman" panose="02020603050405020304" pitchFamily="18" charset="0"/>
                            </a:rPr>
                            <m:t>,</m:t>
                          </m:r>
                          <m:r>
                            <a:rPr lang="en-US" altLang="zh-TW" sz="1200" i="1">
                              <a:latin typeface="Cambria Math" panose="02040503050406030204" pitchFamily="18" charset="0"/>
                              <a:cs typeface="Times New Roman" panose="02020603050405020304" pitchFamily="18" charset="0"/>
                            </a:rPr>
                            <m:t>𝑛</m:t>
                          </m:r>
                          <m:r>
                            <a:rPr lang="en-US" altLang="zh-TW" sz="1200" i="1">
                              <a:latin typeface="Cambria Math" panose="02040503050406030204" pitchFamily="18" charset="0"/>
                              <a:cs typeface="Times New Roman" panose="02020603050405020304" pitchFamily="18" charset="0"/>
                            </a:rPr>
                            <m:t>, </m:t>
                          </m:r>
                          <m:r>
                            <m:rPr>
                              <m:sty m:val="p"/>
                            </m:rPr>
                            <a:rPr lang="en-US" altLang="zh-CN" sz="1200" i="1" smtClean="0">
                              <a:latin typeface="Cambria Math" panose="02040503050406030204" pitchFamily="18" charset="0"/>
                              <a:cs typeface="Times New Roman" panose="02020603050405020304" pitchFamily="18" charset="0"/>
                            </a:rPr>
                            <m:t>m</m:t>
                          </m:r>
                        </m:sub>
                      </m:sSub>
                      <m:r>
                        <a:rPr lang="en-US" altLang="zh-TW" sz="1200" i="1" smtClean="0">
                          <a:latin typeface="Cambria Math" panose="02040503050406030204" pitchFamily="18" charset="0"/>
                          <a:cs typeface="Times New Roman" panose="02020603050405020304" pitchFamily="18" charset="0"/>
                        </a:rPr>
                        <m:t> </m:t>
                      </m:r>
                    </m:oMath>
                  </a14:m>
                  <a:r>
                    <a:rPr lang="zh-CN" altLang="en-US" sz="1200" dirty="0">
                      <a:latin typeface="+mn-ea"/>
                    </a:rPr>
                    <a:t>，</a:t>
                  </a:r>
                  <a:r>
                    <a:rPr lang="zh-TW" altLang="zh-TW" sz="1200" dirty="0">
                      <a:cs typeface="Times New Roman" panose="02020603050405020304" pitchFamily="18" charset="0"/>
                    </a:rPr>
                    <a:t> </a:t>
                  </a:r>
                  <a14:m>
                    <m:oMath xmlns:m="http://schemas.openxmlformats.org/officeDocument/2006/math">
                      <m:sSub>
                        <m:sSubPr>
                          <m:ctrlPr>
                            <a:rPr lang="zh-TW" altLang="zh-TW" sz="1200" i="1">
                              <a:latin typeface="Cambria Math" panose="02040503050406030204" pitchFamily="18" charset="0"/>
                              <a:cs typeface="Times New Roman" panose="02020603050405020304" pitchFamily="18" charset="0"/>
                            </a:rPr>
                          </m:ctrlPr>
                        </m:sSubPr>
                        <m:e>
                          <m:r>
                            <a:rPr lang="en-US" altLang="zh-TW" sz="1200" i="1">
                              <a:latin typeface="Cambria Math" panose="02040503050406030204" pitchFamily="18" charset="0"/>
                              <a:cs typeface="Times New Roman" panose="02020603050405020304" pitchFamily="18" charset="0"/>
                            </a:rPr>
                            <m:t>𝑃</m:t>
                          </m:r>
                        </m:e>
                        <m:sub>
                          <m:r>
                            <a:rPr lang="en-US" altLang="zh-TW" sz="1200" i="1">
                              <a:latin typeface="Cambria Math" panose="02040503050406030204" pitchFamily="18" charset="0"/>
                              <a:cs typeface="Times New Roman" panose="02020603050405020304" pitchFamily="18" charset="0"/>
                            </a:rPr>
                            <m:t>𝑡</m:t>
                          </m:r>
                          <m:r>
                            <a:rPr lang="en-US" altLang="zh-TW" sz="1200" i="1">
                              <a:latin typeface="Cambria Math" panose="02040503050406030204" pitchFamily="18" charset="0"/>
                              <a:cs typeface="Times New Roman" panose="02020603050405020304" pitchFamily="18" charset="0"/>
                            </a:rPr>
                            <m:t>,</m:t>
                          </m:r>
                          <m:r>
                            <a:rPr lang="en-US" altLang="zh-TW" sz="1200" i="1">
                              <a:latin typeface="Cambria Math" panose="02040503050406030204" pitchFamily="18" charset="0"/>
                              <a:cs typeface="Times New Roman" panose="02020603050405020304" pitchFamily="18" charset="0"/>
                            </a:rPr>
                            <m:t>𝑛</m:t>
                          </m:r>
                          <m:r>
                            <a:rPr lang="en-US" altLang="zh-TW" sz="1200" i="1">
                              <a:latin typeface="Cambria Math" panose="02040503050406030204" pitchFamily="18" charset="0"/>
                              <a:cs typeface="Times New Roman" panose="02020603050405020304" pitchFamily="18" charset="0"/>
                            </a:rPr>
                            <m:t>, </m:t>
                          </m:r>
                          <m:r>
                            <a:rPr lang="en-US" altLang="zh-TW" sz="1200" b="0" i="1" smtClean="0">
                              <a:latin typeface="Cambria Math" panose="02040503050406030204" pitchFamily="18" charset="0"/>
                              <a:cs typeface="Times New Roman" panose="02020603050405020304" pitchFamily="18" charset="0"/>
                            </a:rPr>
                            <m:t>𝑑</m:t>
                          </m:r>
                        </m:sub>
                      </m:sSub>
                      <m:r>
                        <a:rPr lang="en-US" altLang="zh-TW" sz="1200" i="1" smtClean="0">
                          <a:latin typeface="Cambria Math" panose="02040503050406030204" pitchFamily="18" charset="0"/>
                          <a:cs typeface="Times New Roman" panose="02020603050405020304" pitchFamily="18" charset="0"/>
                        </a:rPr>
                        <m:t> </m:t>
                      </m:r>
                    </m:oMath>
                  </a14:m>
                  <a:r>
                    <a:rPr lang="zh-CN" altLang="en-US" sz="1200" dirty="0">
                      <a:solidFill>
                        <a:srgbClr val="000000"/>
                      </a:solidFill>
                      <a:latin typeface="+mn-ea"/>
                    </a:rPr>
                    <a:t>，房價上漲或下跌的機率為</a:t>
                  </a:r>
                  <a14:m>
                    <m:oMath xmlns:m="http://schemas.openxmlformats.org/officeDocument/2006/math">
                      <m:sSub>
                        <m:sSubPr>
                          <m:ctrlPr>
                            <a:rPr lang="zh-CN" altLang="zh-CN" sz="1200" i="1" kern="100">
                              <a:latin typeface="Cambria Math" panose="02040503050406030204" pitchFamily="18" charset="0"/>
                              <a:cs typeface="Times New Roman" panose="02020603050405020304" pitchFamily="18" charset="0"/>
                            </a:rPr>
                          </m:ctrlPr>
                        </m:sSubPr>
                        <m:e>
                          <m:r>
                            <a:rPr lang="en-US" altLang="zh-CN" sz="1200" i="1" kern="100">
                              <a:latin typeface="Cambria Math" panose="02040503050406030204" pitchFamily="18" charset="0"/>
                              <a:cs typeface="Times New Roman" panose="02020603050405020304" pitchFamily="18" charset="0"/>
                            </a:rPr>
                            <m:t>𝜃</m:t>
                          </m:r>
                        </m:e>
                        <m:sub>
                          <m:r>
                            <a:rPr lang="en-US" altLang="zh-CN" sz="1200" i="1" kern="100">
                              <a:latin typeface="Cambria Math" panose="02040503050406030204" pitchFamily="18" charset="0"/>
                              <a:cs typeface="Times New Roman" panose="02020603050405020304" pitchFamily="18" charset="0"/>
                            </a:rPr>
                            <m:t>𝑢</m:t>
                          </m:r>
                          <m:r>
                            <a:rPr lang="en-US" altLang="zh-CN" sz="1200" i="1" kern="100">
                              <a:latin typeface="Cambria Math" panose="02040503050406030204" pitchFamily="18" charset="0"/>
                              <a:cs typeface="Times New Roman" panose="02020603050405020304" pitchFamily="18" charset="0"/>
                            </a:rPr>
                            <m:t>,</m:t>
                          </m:r>
                          <m:r>
                            <a:rPr lang="en-US" altLang="zh-CN" sz="1200" i="1" kern="100">
                              <a:latin typeface="Cambria Math" panose="02040503050406030204" pitchFamily="18" charset="0"/>
                              <a:cs typeface="Times New Roman" panose="02020603050405020304" pitchFamily="18" charset="0"/>
                            </a:rPr>
                            <m:t>𝑡</m:t>
                          </m:r>
                        </m:sub>
                      </m:sSub>
                    </m:oMath>
                  </a14:m>
                  <a:r>
                    <a:rPr lang="zh-CN" altLang="en-US" sz="1200" kern="100" dirty="0">
                      <a:latin typeface="+mn-ea"/>
                      <a:cs typeface="Times New Roman" panose="02020603050405020304" pitchFamily="18" charset="0"/>
                    </a:rPr>
                    <a:t>、</a:t>
                  </a:r>
                  <a14:m>
                    <m:oMath xmlns:m="http://schemas.openxmlformats.org/officeDocument/2006/math">
                      <m:sSub>
                        <m:sSubPr>
                          <m:ctrlPr>
                            <a:rPr lang="zh-CN" altLang="zh-CN" sz="1200" i="1" kern="100">
                              <a:latin typeface="Cambria Math" panose="02040503050406030204" pitchFamily="18" charset="0"/>
                              <a:cs typeface="Times New Roman" panose="02020603050405020304" pitchFamily="18" charset="0"/>
                            </a:rPr>
                          </m:ctrlPr>
                        </m:sSubPr>
                        <m:e>
                          <m:r>
                            <a:rPr lang="en-US" altLang="zh-CN" sz="1200" i="1" kern="100">
                              <a:latin typeface="Cambria Math" panose="02040503050406030204" pitchFamily="18" charset="0"/>
                              <a:cs typeface="Times New Roman" panose="02020603050405020304" pitchFamily="18" charset="0"/>
                            </a:rPr>
                            <m:t>𝜃</m:t>
                          </m:r>
                        </m:e>
                        <m:sub>
                          <m:r>
                            <a:rPr lang="en-US" altLang="zh-CN" sz="1200" i="1" kern="100">
                              <a:latin typeface="Cambria Math" panose="02040503050406030204" pitchFamily="18" charset="0"/>
                              <a:cs typeface="Times New Roman" panose="02020603050405020304" pitchFamily="18" charset="0"/>
                            </a:rPr>
                            <m:t>𝑑</m:t>
                          </m:r>
                          <m:r>
                            <a:rPr lang="en-US" altLang="zh-CN" sz="1200" i="1" kern="100">
                              <a:latin typeface="Cambria Math" panose="02040503050406030204" pitchFamily="18" charset="0"/>
                              <a:cs typeface="Times New Roman" panose="02020603050405020304" pitchFamily="18" charset="0"/>
                            </a:rPr>
                            <m:t>,</m:t>
                          </m:r>
                          <m:r>
                            <a:rPr lang="en-US" altLang="zh-CN" sz="1200" i="1" kern="100">
                              <a:latin typeface="Cambria Math" panose="02040503050406030204" pitchFamily="18" charset="0"/>
                              <a:cs typeface="Times New Roman" panose="02020603050405020304" pitchFamily="18" charset="0"/>
                            </a:rPr>
                            <m:t>𝑡</m:t>
                          </m:r>
                        </m:sub>
                      </m:sSub>
                    </m:oMath>
                  </a14:m>
                  <a:endParaRPr lang="en-US" altLang="zh-TW" sz="1200" dirty="0">
                    <a:solidFill>
                      <a:srgbClr val="000000"/>
                    </a:solidFill>
                    <a:latin typeface="+mn-ea"/>
                  </a:endParaRPr>
                </a:p>
                <a:p>
                  <a:pPr>
                    <a:lnSpc>
                      <a:spcPct val="160000"/>
                    </a:lnSpc>
                  </a:pPr>
                  <a:r>
                    <a:rPr lang="en-US" altLang="zh-TW" sz="1200" dirty="0">
                      <a:solidFill>
                        <a:srgbClr val="000000"/>
                      </a:solidFill>
                      <a:latin typeface="+mn-ea"/>
                    </a:rPr>
                    <a:t>Step1</a:t>
                  </a:r>
                  <a:r>
                    <a:rPr lang="zh-TW" altLang="en-US" sz="1200" dirty="0">
                      <a:solidFill>
                        <a:srgbClr val="000000"/>
                      </a:solidFill>
                      <a:latin typeface="+mn-ea"/>
                    </a:rPr>
                    <a:t>：計算前一期各利率房價點對應之</a:t>
                  </a:r>
                  <a:r>
                    <a:rPr lang="en-US" altLang="zh-TW" sz="1200" dirty="0">
                      <a:solidFill>
                        <a:srgbClr val="000000"/>
                      </a:solidFill>
                      <a:latin typeface="+mn-ea"/>
                    </a:rPr>
                    <a:t>k</a:t>
                  </a:r>
                  <a:r>
                    <a:rPr lang="zh-TW" altLang="en-US" sz="1200" dirty="0">
                      <a:solidFill>
                        <a:srgbClr val="000000"/>
                      </a:solidFill>
                      <a:latin typeface="+mn-ea"/>
                    </a:rPr>
                    <a:t>個累積金額代表點至下一期的值</a:t>
                  </a:r>
                  <a:r>
                    <a:rPr lang="zh-CN" altLang="en-US" sz="1200" dirty="0">
                      <a:solidFill>
                        <a:srgbClr val="000000"/>
                      </a:solidFill>
                      <a:latin typeface="+mn-ea"/>
                    </a:rPr>
                    <a:t>（稱爲新的累積金額）</a:t>
                  </a:r>
                  <a:endParaRPr lang="en-US" altLang="zh-TW" sz="1200" dirty="0">
                    <a:solidFill>
                      <a:srgbClr val="000000"/>
                    </a:solidFill>
                    <a:latin typeface="+mn-ea"/>
                  </a:endParaRPr>
                </a:p>
                <a:p>
                  <a:pPr>
                    <a:lnSpc>
                      <a:spcPct val="160000"/>
                    </a:lnSpc>
                  </a:pPr>
                  <a:r>
                    <a:rPr lang="en-US" altLang="zh-TW" sz="1200" dirty="0">
                      <a:latin typeface="+mn-ea"/>
                    </a:rPr>
                    <a:t>Step2</a:t>
                  </a:r>
                  <a:r>
                    <a:rPr lang="zh-TW" altLang="en-US" sz="1200" dirty="0">
                      <a:latin typeface="+mn-ea"/>
                    </a:rPr>
                    <a:t>：將新累積金額和真實累積金額按綫性內插法分配機率</a:t>
                  </a:r>
                  <a:endParaRPr lang="en-US" altLang="zh-CN" sz="1200" dirty="0">
                    <a:latin typeface="+mn-ea"/>
                  </a:endParaRPr>
                </a:p>
                <a:p>
                  <a:pPr>
                    <a:lnSpc>
                      <a:spcPct val="160000"/>
                    </a:lnSpc>
                  </a:pPr>
                  <a:r>
                    <a:rPr lang="en-US" altLang="zh-CN" sz="1200" dirty="0">
                      <a:latin typeface="+mn-ea"/>
                      <a:cs typeface="Times New Roman" panose="02020603050405020304" pitchFamily="18" charset="0"/>
                    </a:rPr>
                    <a:t>Step3</a:t>
                  </a:r>
                  <a:r>
                    <a:rPr lang="zh-TW" altLang="zh-CN" sz="1200" dirty="0">
                      <a:latin typeface="+mn-ea"/>
                      <a:cs typeface="Times New Roman" panose="02020603050405020304" pitchFamily="18" charset="0"/>
                    </a:rPr>
                    <a:t>：</a:t>
                  </a:r>
                  <a:r>
                    <a:rPr lang="zh-CN" altLang="en-US" sz="1200" dirty="0">
                      <a:latin typeface="+mn-ea"/>
                      <a:cs typeface="Times New Roman" panose="02020603050405020304" pitchFamily="18" charset="0"/>
                    </a:rPr>
                    <a:t>根據不同的利率路徑和房價路徑計算損益發生的機率</a:t>
                  </a:r>
                  <a:endParaRPr lang="en-US" altLang="zh-CN" sz="1200" dirty="0">
                    <a:latin typeface="+mn-ea"/>
                    <a:cs typeface="Times New Roman" panose="02020603050405020304" pitchFamily="18" charset="0"/>
                  </a:endParaRPr>
                </a:p>
                <a:p>
                  <a:pPr>
                    <a:lnSpc>
                      <a:spcPct val="160000"/>
                    </a:lnSpc>
                  </a:pPr>
                  <a:r>
                    <a:rPr lang="en-US" altLang="zh-CN" sz="1200" dirty="0">
                      <a:latin typeface="+mn-ea"/>
                      <a:cs typeface="Times New Roman" panose="02020603050405020304" pitchFamily="18" charset="0"/>
                    </a:rPr>
                    <a:t>Step3</a:t>
                  </a:r>
                  <a:r>
                    <a:rPr lang="zh-CN" altLang="en-US" sz="1200" dirty="0">
                      <a:latin typeface="+mn-ea"/>
                      <a:cs typeface="Times New Roman" panose="02020603050405020304" pitchFamily="18" charset="0"/>
                    </a:rPr>
                    <a:t>：在同一個合約結算時點，各損益發生機率加總爲</a:t>
                  </a:r>
                  <a:r>
                    <a:rPr lang="en-US" altLang="zh-CN" sz="1200" dirty="0">
                      <a:latin typeface="+mn-ea"/>
                      <a:cs typeface="Times New Roman" panose="02020603050405020304" pitchFamily="18" charset="0"/>
                    </a:rPr>
                    <a:t>1</a:t>
                  </a:r>
                  <a:endParaRPr lang="zh-CN" altLang="zh-CN" sz="1200" dirty="0">
                    <a:latin typeface="+mn-ea"/>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9F066432-01F2-01D9-5DE3-2F64CDB04485}"/>
                    </a:ext>
                  </a:extLst>
                </p:cNvPr>
                <p:cNvSpPr>
                  <a:spLocks noRot="1" noChangeAspect="1" noMove="1" noResize="1" noEditPoints="1" noAdjustHandles="1" noChangeArrowheads="1" noChangeShapeType="1" noTextEdit="1"/>
                </p:cNvSpPr>
                <p:nvPr/>
              </p:nvSpPr>
              <p:spPr>
                <a:xfrm>
                  <a:off x="519052" y="2687487"/>
                  <a:ext cx="10873593" cy="1532407"/>
                </a:xfrm>
                <a:prstGeom prst="rect">
                  <a:avLst/>
                </a:prstGeom>
                <a:blipFill>
                  <a:blip r:embed="rId7"/>
                  <a:stretch>
                    <a:fillRect b="-3187"/>
                  </a:stretch>
                </a:blipFill>
              </p:spPr>
              <p:txBody>
                <a:bodyPr/>
                <a:lstStyle/>
                <a:p>
                  <a:r>
                    <a:rPr lang="zh-CN" altLang="en-US">
                      <a:noFill/>
                    </a:rPr>
                    <a:t> </a:t>
                  </a:r>
                </a:p>
              </p:txBody>
            </p:sp>
          </mc:Fallback>
        </mc:AlternateContent>
        <p:sp>
          <p:nvSpPr>
            <p:cNvPr id="6" name="文本框 38">
              <a:extLst>
                <a:ext uri="{FF2B5EF4-FFF2-40B4-BE49-F238E27FC236}">
                  <a16:creationId xmlns:a16="http://schemas.microsoft.com/office/drawing/2014/main" id="{62D496A7-C4DE-D26A-8508-AFB4045414C7}"/>
                </a:ext>
              </a:extLst>
            </p:cNvPr>
            <p:cNvSpPr txBox="1"/>
            <p:nvPr/>
          </p:nvSpPr>
          <p:spPr>
            <a:xfrm>
              <a:off x="516075" y="2332727"/>
              <a:ext cx="4764116" cy="387797"/>
            </a:xfrm>
            <a:prstGeom prst="rect">
              <a:avLst/>
            </a:prstGeom>
            <a:noFill/>
          </p:spPr>
          <p:txBody>
            <a:bodyPr wrap="square" rtlCol="0">
              <a:spAutoFit/>
            </a:bodyPr>
            <a:lstStyle/>
            <a:p>
              <a:r>
                <a:rPr lang="zh-CN" altLang="en-US" sz="1920" b="1" dirty="0">
                  <a:solidFill>
                    <a:srgbClr val="1F3762"/>
                  </a:solidFill>
                  <a:latin typeface="+mn-ea"/>
                  <a:cs typeface="+mn-ea"/>
                  <a:sym typeface="+mn-lt"/>
                </a:rPr>
                <a:t>損益發生的機率</a:t>
              </a:r>
            </a:p>
          </p:txBody>
        </p:sp>
      </p:grpSp>
      <p:pic>
        <p:nvPicPr>
          <p:cNvPr id="7" name="图片 6">
            <a:extLst>
              <a:ext uri="{FF2B5EF4-FFF2-40B4-BE49-F238E27FC236}">
                <a16:creationId xmlns:a16="http://schemas.microsoft.com/office/drawing/2014/main" id="{FDBF0AD7-6FE1-93A9-1642-5B7E1FA1B30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904" t="21792" r="12607" b="5890"/>
          <a:stretch/>
        </p:blipFill>
        <p:spPr>
          <a:xfrm>
            <a:off x="9020175" y="4223317"/>
            <a:ext cx="2996493" cy="2240976"/>
          </a:xfrm>
          <a:prstGeom prst="rect">
            <a:avLst/>
          </a:prstGeom>
        </p:spPr>
      </p:pic>
    </p:spTree>
    <p:extLst>
      <p:ext uri="{BB962C8B-B14F-4D97-AF65-F5344CB8AC3E}">
        <p14:creationId xmlns:p14="http://schemas.microsoft.com/office/powerpoint/2010/main" val="355829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6A49-3180-D01C-4DE2-585BFA86790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98AC26F4-B08D-F5A7-2248-623AF9F65BD5}"/>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A384680F-BFB9-44F9-039A-C4B2BCA0913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310979D-8B26-D33A-B9E4-7914CC3FE280}"/>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28BCD1C2-D35F-48C0-A503-9A8DA9A84AF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D6FF007-E4CE-3B62-FAAB-54853D33B4AF}"/>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F1BA9EC0-90F3-C9AB-5D74-ED35BAE6A64E}"/>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F5783554-3C72-F326-F663-6600D24A77D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7A770D1-D920-2BAD-CD88-0DE4C119DC58}"/>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92076D25-DE1E-0D96-C608-B6ECE529A48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F96CC15F-A2E4-C8D7-60CD-649A165553ED}"/>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6B46F5E1-1849-E65A-F30B-8CBA62CC88F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4C529AC9-6272-1588-3D4D-0DA392445830}"/>
              </a:ext>
            </a:extLst>
          </p:cNvPr>
          <p:cNvSpPr txBox="1"/>
          <p:nvPr/>
        </p:nvSpPr>
        <p:spPr>
          <a:xfrm>
            <a:off x="4173360" y="323206"/>
            <a:ext cx="260391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風險衡量模型</a:t>
            </a:r>
          </a:p>
        </p:txBody>
      </p:sp>
      <p:sp>
        <p:nvSpPr>
          <p:cNvPr id="3" name="矩形 1">
            <a:extLst>
              <a:ext uri="{FF2B5EF4-FFF2-40B4-BE49-F238E27FC236}">
                <a16:creationId xmlns:a16="http://schemas.microsoft.com/office/drawing/2014/main" id="{816F3A8A-B8AA-7BCA-3F29-C229DE246A07}"/>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70" name="组合 69">
            <a:extLst>
              <a:ext uri="{FF2B5EF4-FFF2-40B4-BE49-F238E27FC236}">
                <a16:creationId xmlns:a16="http://schemas.microsoft.com/office/drawing/2014/main" id="{80D6CF63-109D-2BE1-B718-1D268EE60C28}"/>
              </a:ext>
            </a:extLst>
          </p:cNvPr>
          <p:cNvGrpSpPr/>
          <p:nvPr/>
        </p:nvGrpSpPr>
        <p:grpSpPr>
          <a:xfrm>
            <a:off x="597392" y="1308903"/>
            <a:ext cx="6656262" cy="2149097"/>
            <a:chOff x="516075" y="2332727"/>
            <a:chExt cx="6656262" cy="2149097"/>
          </a:xfrm>
        </p:grpSpPr>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9F066432-01F2-01D9-5DE3-2F64CDB04485}"/>
                    </a:ext>
                  </a:extLst>
                </p:cNvPr>
                <p:cNvSpPr/>
                <p:nvPr/>
              </p:nvSpPr>
              <p:spPr>
                <a:xfrm>
                  <a:off x="519052" y="2687487"/>
                  <a:ext cx="6653285" cy="1794337"/>
                </a:xfrm>
                <a:prstGeom prst="rect">
                  <a:avLst/>
                </a:prstGeom>
              </p:spPr>
              <p:txBody>
                <a:bodyPr wrap="square">
                  <a:spAutoFit/>
                </a:bodyPr>
                <a:lstStyle/>
                <a:p>
                  <a:pPr marL="269875">
                    <a:lnSpc>
                      <a:spcPct val="150000"/>
                    </a:lnSpc>
                  </a:pPr>
                  <a14:m>
                    <m:oMathPara xmlns:m="http://schemas.openxmlformats.org/officeDocument/2006/math">
                      <m:oMathParaPr>
                        <m:jc m:val="centerGroup"/>
                      </m:oMathParaPr>
                      <m:oMath xmlns:m="http://schemas.openxmlformats.org/officeDocument/2006/math">
                        <m:sSub>
                          <m:sSubPr>
                            <m:ctrlPr>
                              <a:rPr lang="zh-CN" altLang="zh-CN" sz="1400" i="1" kern="100" smtClean="0">
                                <a:effectLst/>
                                <a:latin typeface="Cambria Math" panose="02040503050406030204" pitchFamily="18" charset="0"/>
                                <a:cs typeface="Times New Roman" panose="02020603050405020304" pitchFamily="18" charset="0"/>
                              </a:rPr>
                            </m:ctrlPr>
                          </m:sSubPr>
                          <m:e>
                            <m:r>
                              <m:rPr>
                                <m:sty m:val="p"/>
                              </m:rPr>
                              <a:rPr lang="en-US" altLang="zh-CN" sz="1400" kern="100">
                                <a:effectLst/>
                                <a:latin typeface="Cambria Math" panose="02040503050406030204" pitchFamily="18" charset="0"/>
                                <a:cs typeface="Times New Roman" panose="02020603050405020304" pitchFamily="18" charset="0"/>
                              </a:rPr>
                              <m:t>VaR</m:t>
                            </m:r>
                          </m:e>
                          <m:sub>
                            <m:r>
                              <a:rPr lang="en-US" altLang="zh-CN" sz="1400" i="1" kern="100">
                                <a:effectLst/>
                                <a:latin typeface="Cambria Math" panose="02040503050406030204" pitchFamily="18" charset="0"/>
                                <a:cs typeface="Times New Roman" panose="02020603050405020304" pitchFamily="18" charset="0"/>
                              </a:rPr>
                              <m:t>𝛼</m:t>
                            </m:r>
                            <m:r>
                              <a:rPr lang="en-US" altLang="zh-CN" sz="1400" b="0" i="1" kern="100" smtClean="0">
                                <a:effectLst/>
                                <a:latin typeface="Cambria Math" panose="02040503050406030204" pitchFamily="18" charset="0"/>
                                <a:cs typeface="Times New Roman" panose="02020603050405020304" pitchFamily="18" charset="0"/>
                              </a:rPr>
                              <m:t>,</m:t>
                            </m:r>
                            <m:r>
                              <a:rPr lang="en-US" altLang="zh-CN" sz="1400" b="0" i="1" kern="100" smtClean="0">
                                <a:effectLst/>
                                <a:latin typeface="Cambria Math" panose="02040503050406030204" pitchFamily="18" charset="0"/>
                                <a:cs typeface="Times New Roman" panose="02020603050405020304" pitchFamily="18" charset="0"/>
                              </a:rPr>
                              <m:t>𝑡</m:t>
                            </m:r>
                          </m:sub>
                        </m:sSub>
                        <m:r>
                          <a:rPr lang="en-US" altLang="zh-CN" sz="1400" i="1" kern="100">
                            <a:effectLst/>
                            <a:latin typeface="Cambria Math" panose="02040503050406030204" pitchFamily="18" charset="0"/>
                            <a:cs typeface="Times New Roman" panose="02020603050405020304" pitchFamily="18" charset="0"/>
                          </a:rPr>
                          <m:t>=</m:t>
                        </m:r>
                        <m:r>
                          <m:rPr>
                            <m:sty m:val="p"/>
                          </m:rPr>
                          <a:rPr lang="en-US" altLang="zh-CN" sz="1400" kern="100">
                            <a:effectLst/>
                            <a:latin typeface="Cambria Math" panose="02040503050406030204" pitchFamily="18" charset="0"/>
                            <a:cs typeface="Times New Roman" panose="02020603050405020304" pitchFamily="18" charset="0"/>
                          </a:rPr>
                          <m:t>sup</m:t>
                        </m:r>
                        <m:r>
                          <a:rPr lang="en-US" altLang="zh-CN" sz="1400" kern="100">
                            <a:effectLst/>
                            <a:latin typeface="Cambria Math" panose="02040503050406030204" pitchFamily="18" charset="0"/>
                            <a:cs typeface="Times New Roman" panose="02020603050405020304" pitchFamily="18" charset="0"/>
                          </a:rPr>
                          <m:t>{</m:t>
                        </m:r>
                        <m:r>
                          <a:rPr lang="en-US" altLang="zh-CN" sz="1400" i="1" kern="100">
                            <a:effectLst/>
                            <a:latin typeface="Cambria Math" panose="02040503050406030204" pitchFamily="18" charset="0"/>
                            <a:cs typeface="Times New Roman" panose="02020603050405020304" pitchFamily="18" charset="0"/>
                          </a:rPr>
                          <m:t>𝑝𝑟𝑜𝑓𝑖𝑡</m:t>
                        </m:r>
                        <m:r>
                          <a:rPr lang="en-US" altLang="zh-CN" sz="1400" kern="100">
                            <a:effectLst/>
                            <a:latin typeface="Cambria Math" panose="02040503050406030204" pitchFamily="18" charset="0"/>
                            <a:cs typeface="Times New Roman" panose="02020603050405020304" pitchFamily="18" charset="0"/>
                          </a:rPr>
                          <m:t>∈</m:t>
                        </m:r>
                        <m:r>
                          <m:rPr>
                            <m:sty m:val="p"/>
                          </m:rPr>
                          <a:rPr lang="en-US" altLang="zh-CN" sz="1400" kern="100">
                            <a:effectLst/>
                            <a:latin typeface="Cambria Math" panose="02040503050406030204" pitchFamily="18" charset="0"/>
                            <a:cs typeface="Times New Roman" panose="02020603050405020304" pitchFamily="18" charset="0"/>
                          </a:rPr>
                          <m:t>R</m:t>
                        </m:r>
                        <m:r>
                          <a:rPr lang="en-US" altLang="zh-CN" sz="1400" kern="100">
                            <a:effectLst/>
                            <a:latin typeface="Cambria Math" panose="02040503050406030204" pitchFamily="18" charset="0"/>
                            <a:cs typeface="Times New Roman" panose="02020603050405020304" pitchFamily="18" charset="0"/>
                          </a:rPr>
                          <m:t>:</m:t>
                        </m:r>
                        <m:r>
                          <m:rPr>
                            <m:sty m:val="p"/>
                          </m:rPr>
                          <a:rPr lang="en-US" altLang="zh-CN" sz="1400" kern="100">
                            <a:effectLst/>
                            <a:latin typeface="Cambria Math" panose="02040503050406030204" pitchFamily="18" charset="0"/>
                            <a:cs typeface="Times New Roman" panose="02020603050405020304" pitchFamily="18" charset="0"/>
                          </a:rPr>
                          <m:t>P</m:t>
                        </m:r>
                        <m:r>
                          <a:rPr lang="en-US" altLang="zh-CN" sz="1400" kern="100">
                            <a:effectLst/>
                            <a:latin typeface="Cambria Math" panose="02040503050406030204" pitchFamily="18" charset="0"/>
                            <a:cs typeface="Times New Roman" panose="02020603050405020304" pitchFamily="18" charset="0"/>
                          </a:rPr>
                          <m:t>(</m:t>
                        </m:r>
                        <m:r>
                          <a:rPr lang="en-US" altLang="zh-CN" sz="1400" i="1" kern="100">
                            <a:effectLst/>
                            <a:latin typeface="Cambria Math" panose="02040503050406030204" pitchFamily="18" charset="0"/>
                            <a:cs typeface="Times New Roman" panose="02020603050405020304" pitchFamily="18" charset="0"/>
                          </a:rPr>
                          <m:t>𝑃𝑟𝑜𝑓𝑖𝑡</m:t>
                        </m:r>
                        <m:r>
                          <a:rPr lang="en-US" altLang="zh-CN" sz="1400" kern="100">
                            <a:effectLst/>
                            <a:latin typeface="Cambria Math" panose="02040503050406030204" pitchFamily="18" charset="0"/>
                            <a:cs typeface="Times New Roman" panose="02020603050405020304" pitchFamily="18" charset="0"/>
                          </a:rPr>
                          <m:t>≤</m:t>
                        </m:r>
                        <m:r>
                          <a:rPr lang="en-US" altLang="zh-CN" sz="1400" i="1" kern="100">
                            <a:effectLst/>
                            <a:latin typeface="Cambria Math" panose="02040503050406030204" pitchFamily="18" charset="0"/>
                            <a:cs typeface="Times New Roman" panose="02020603050405020304" pitchFamily="18" charset="0"/>
                          </a:rPr>
                          <m:t>𝑝𝑟𝑜𝑓𝑖𝑡</m:t>
                        </m:r>
                        <m:r>
                          <a:rPr lang="en-US" altLang="zh-CN" sz="1400" b="1" kern="100">
                            <a:effectLst/>
                            <a:latin typeface="Cambria Math" panose="02040503050406030204" pitchFamily="18" charset="0"/>
                            <a:cs typeface="Times New Roman" panose="02020603050405020304" pitchFamily="18" charset="0"/>
                          </a:rPr>
                          <m:t>)</m:t>
                        </m:r>
                        <m:r>
                          <a:rPr lang="en-US" altLang="zh-CN" sz="1400" kern="100">
                            <a:effectLst/>
                            <a:latin typeface="Cambria Math" panose="02040503050406030204" pitchFamily="18" charset="0"/>
                            <a:cs typeface="Times New Roman" panose="02020603050405020304" pitchFamily="18" charset="0"/>
                          </a:rPr>
                          <m:t>≤1</m:t>
                        </m:r>
                        <m:r>
                          <a:rPr lang="en-US" altLang="zh-CN" sz="1400" b="1" i="1" kern="100">
                            <a:effectLst/>
                            <a:latin typeface="Cambria Math" panose="02040503050406030204" pitchFamily="18" charset="0"/>
                            <a:cs typeface="Times New Roman" panose="02020603050405020304" pitchFamily="18" charset="0"/>
                          </a:rPr>
                          <m:t>−</m:t>
                        </m:r>
                        <m:r>
                          <m:rPr>
                            <m:sty m:val="p"/>
                          </m:rPr>
                          <a:rPr lang="en-US" altLang="zh-CN" sz="1400" kern="100">
                            <a:effectLst/>
                            <a:latin typeface="Cambria Math" panose="02040503050406030204" pitchFamily="18" charset="0"/>
                            <a:cs typeface="Times New Roman" panose="02020603050405020304" pitchFamily="18" charset="0"/>
                          </a:rPr>
                          <m:t>α</m:t>
                        </m:r>
                        <m:r>
                          <a:rPr lang="en-US" altLang="zh-CN" sz="1400" b="1" kern="100">
                            <a:effectLst/>
                            <a:latin typeface="Cambria Math" panose="02040503050406030204" pitchFamily="18" charset="0"/>
                            <a:cs typeface="Times New Roman" panose="02020603050405020304" pitchFamily="18" charset="0"/>
                          </a:rPr>
                          <m:t>}</m:t>
                        </m:r>
                      </m:oMath>
                    </m:oMathPara>
                  </a14:m>
                  <a:endParaRPr lang="zh-CN" altLang="zh-CN" sz="1400" kern="100" dirty="0">
                    <a:effectLst/>
                    <a:latin typeface="+mn-ea"/>
                    <a:cs typeface="Times New Roman" panose="02020603050405020304" pitchFamily="18" charset="0"/>
                  </a:endParaRPr>
                </a:p>
                <a:p>
                  <a:pPr>
                    <a:lnSpc>
                      <a:spcPct val="150000"/>
                    </a:lnSpc>
                  </a:pPr>
                  <a14:m>
                    <m:oMath xmlns:m="http://schemas.openxmlformats.org/officeDocument/2006/math">
                      <m:sSub>
                        <m:sSubPr>
                          <m:ctrlPr>
                            <a:rPr lang="zh-CN" altLang="zh-CN" sz="1200" i="1" kern="100" smtClean="0">
                              <a:effectLst/>
                              <a:latin typeface="Cambria Math" panose="02040503050406030204" pitchFamily="18" charset="0"/>
                              <a:cs typeface="Times New Roman" panose="02020603050405020304" pitchFamily="18" charset="0"/>
                            </a:rPr>
                          </m:ctrlPr>
                        </m:sSubPr>
                        <m:e>
                          <m:r>
                            <m:rPr>
                              <m:sty m:val="p"/>
                            </m:rPr>
                            <a:rPr lang="en-US" altLang="zh-CN" sz="1200" kern="100">
                              <a:effectLst/>
                              <a:latin typeface="Cambria Math" panose="02040503050406030204" pitchFamily="18" charset="0"/>
                              <a:cs typeface="Times New Roman" panose="02020603050405020304" pitchFamily="18" charset="0"/>
                            </a:rPr>
                            <m:t>VaR</m:t>
                          </m:r>
                        </m:e>
                        <m:sub>
                          <m:r>
                            <a:rPr lang="en-US" altLang="zh-CN" sz="1200" i="1" kern="100">
                              <a:effectLst/>
                              <a:latin typeface="Cambria Math" panose="02040503050406030204" pitchFamily="18" charset="0"/>
                              <a:cs typeface="Times New Roman" panose="02020603050405020304" pitchFamily="18" charset="0"/>
                            </a:rPr>
                            <m:t>𝛼</m:t>
                          </m:r>
                          <m:r>
                            <a:rPr lang="en-US" altLang="zh-CN" sz="1200" b="0" i="1" kern="100" smtClean="0">
                              <a:effectLst/>
                              <a:latin typeface="Cambria Math" panose="02040503050406030204" pitchFamily="18" charset="0"/>
                              <a:cs typeface="Times New Roman" panose="02020603050405020304" pitchFamily="18" charset="0"/>
                            </a:rPr>
                            <m:t>,</m:t>
                          </m:r>
                          <m:r>
                            <a:rPr lang="en-US" altLang="zh-CN" sz="1200" b="0" i="1" kern="100" smtClean="0">
                              <a:effectLst/>
                              <a:latin typeface="Cambria Math" panose="02040503050406030204" pitchFamily="18" charset="0"/>
                              <a:cs typeface="Times New Roman" panose="02020603050405020304" pitchFamily="18" charset="0"/>
                            </a:rPr>
                            <m:t>𝑡</m:t>
                          </m:r>
                        </m:sub>
                      </m:sSub>
                    </m:oMath>
                  </a14:m>
                  <a:r>
                    <a:rPr lang="zh-TW" altLang="zh-CN" sz="1200" kern="100" dirty="0">
                      <a:effectLst/>
                      <a:latin typeface="+mn-ea"/>
                      <a:cs typeface="Times New Roman" panose="02020603050405020304" pitchFamily="18" charset="0"/>
                    </a:rPr>
                    <a:t>：</a:t>
                  </a:r>
                  <a:r>
                    <a:rPr lang="zh-CN" altLang="en-US" sz="1200" kern="100" dirty="0">
                      <a:effectLst/>
                      <a:latin typeface="+mn-ea"/>
                      <a:cs typeface="Times New Roman" panose="02020603050405020304" pitchFamily="18" charset="0"/>
                    </a:rPr>
                    <a:t>合約結算時點</a:t>
                  </a:r>
                  <a:r>
                    <a:rPr lang="en-US" altLang="zh-CN" sz="1200" kern="100" dirty="0">
                      <a:effectLst/>
                      <a:latin typeface="+mn-ea"/>
                      <a:cs typeface="Times New Roman" panose="02020603050405020304" pitchFamily="18" charset="0"/>
                    </a:rPr>
                    <a:t>t</a:t>
                  </a:r>
                  <a:r>
                    <a:rPr lang="zh-CN" altLang="en-US" sz="1200" kern="100" dirty="0">
                      <a:effectLst/>
                      <a:latin typeface="+mn-ea"/>
                      <a:cs typeface="Times New Roman" panose="02020603050405020304" pitchFamily="18" charset="0"/>
                    </a:rPr>
                    <a:t>，</a:t>
                  </a:r>
                  <a:r>
                    <a:rPr lang="zh-TW" altLang="zh-CN" sz="1200" kern="100" dirty="0">
                      <a:effectLst/>
                      <a:latin typeface="+mn-ea"/>
                      <a:cs typeface="Times New Roman" panose="02020603050405020304" pitchFamily="18" charset="0"/>
                    </a:rPr>
                    <a:t>在置信水平</a:t>
                  </a: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𝛼</m:t>
                      </m:r>
                    </m:oMath>
                  </a14:m>
                  <a:r>
                    <a:rPr lang="zh-TW" altLang="zh-CN" sz="1200" kern="100" dirty="0">
                      <a:effectLst/>
                      <a:latin typeface="+mn-ea"/>
                      <a:cs typeface="Times New Roman" panose="02020603050405020304" pitchFamily="18" charset="0"/>
                    </a:rPr>
                    <a:t>下的風險價值，損失超過</a:t>
                  </a:r>
                  <a14:m>
                    <m:oMath xmlns:m="http://schemas.openxmlformats.org/officeDocument/2006/math">
                      <m:sSub>
                        <m:sSubPr>
                          <m:ctrlPr>
                            <a:rPr lang="zh-CN" altLang="zh-CN" sz="1200" i="1" kern="100">
                              <a:effectLst/>
                              <a:latin typeface="Cambria Math" panose="02040503050406030204" pitchFamily="18" charset="0"/>
                              <a:cs typeface="Times New Roman" panose="02020603050405020304" pitchFamily="18" charset="0"/>
                            </a:rPr>
                          </m:ctrlPr>
                        </m:sSubPr>
                        <m:e>
                          <m:r>
                            <m:rPr>
                              <m:sty m:val="p"/>
                            </m:rPr>
                            <a:rPr lang="en-US" altLang="zh-CN" sz="1200" kern="100">
                              <a:effectLst/>
                              <a:latin typeface="Cambria Math" panose="02040503050406030204" pitchFamily="18" charset="0"/>
                              <a:cs typeface="Times New Roman" panose="02020603050405020304" pitchFamily="18" charset="0"/>
                            </a:rPr>
                            <m:t>VaR</m:t>
                          </m:r>
                        </m:e>
                        <m:sub>
                          <m:r>
                            <a:rPr lang="en-US" altLang="zh-CN" sz="1200" i="1" kern="100">
                              <a:effectLst/>
                              <a:latin typeface="Cambria Math" panose="02040503050406030204" pitchFamily="18" charset="0"/>
                              <a:cs typeface="Times New Roman" panose="02020603050405020304" pitchFamily="18" charset="0"/>
                            </a:rPr>
                            <m:t>𝛼</m:t>
                          </m:r>
                          <m:r>
                            <a:rPr lang="en-US" altLang="zh-CN" sz="1200" b="0" i="1" kern="100" smtClean="0">
                              <a:effectLst/>
                              <a:latin typeface="Cambria Math" panose="02040503050406030204" pitchFamily="18" charset="0"/>
                              <a:cs typeface="Times New Roman" panose="02020603050405020304" pitchFamily="18" charset="0"/>
                            </a:rPr>
                            <m:t>,</m:t>
                          </m:r>
                          <m:r>
                            <a:rPr lang="en-US" altLang="zh-CN" sz="1200" b="0" i="1" kern="100" smtClean="0">
                              <a:effectLst/>
                              <a:latin typeface="Cambria Math" panose="02040503050406030204" pitchFamily="18" charset="0"/>
                              <a:cs typeface="Times New Roman" panose="02020603050405020304" pitchFamily="18" charset="0"/>
                            </a:rPr>
                            <m:t>𝑡</m:t>
                          </m:r>
                        </m:sub>
                      </m:sSub>
                    </m:oMath>
                  </a14:m>
                  <a:r>
                    <a:rPr lang="zh-TW" altLang="zh-CN" sz="1200" kern="100" dirty="0">
                      <a:effectLst/>
                      <a:latin typeface="+mn-ea"/>
                      <a:cs typeface="Times New Roman" panose="02020603050405020304" pitchFamily="18" charset="0"/>
                    </a:rPr>
                    <a:t>的機率不超過</a:t>
                  </a: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1−</m:t>
                      </m:r>
                      <m:r>
                        <a:rPr lang="en-US" altLang="zh-CN" sz="1200" i="1" kern="100">
                          <a:effectLst/>
                          <a:latin typeface="Cambria Math" panose="02040503050406030204" pitchFamily="18" charset="0"/>
                          <a:cs typeface="Times New Roman" panose="02020603050405020304" pitchFamily="18" charset="0"/>
                        </a:rPr>
                        <m:t>𝛼</m:t>
                      </m:r>
                    </m:oMath>
                  </a14:m>
                  <a:endParaRPr lang="en-US" altLang="zh-CN" sz="1200" i="1" kern="100" dirty="0">
                    <a:effectLst/>
                    <a:latin typeface="Cambria Math" panose="02040503050406030204" pitchFamily="18" charset="0"/>
                    <a:cs typeface="Times New Roman" panose="02020603050405020304" pitchFamily="18" charset="0"/>
                  </a:endParaRPr>
                </a:p>
                <a:p>
                  <a:pPr>
                    <a:lnSpc>
                      <a:spcPct val="150000"/>
                    </a:lnSpc>
                  </a:pP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𝛼</m:t>
                      </m:r>
                    </m:oMath>
                  </a14:m>
                  <a:r>
                    <a:rPr lang="zh-TW" altLang="zh-CN" sz="1200" kern="100" dirty="0">
                      <a:effectLst/>
                      <a:latin typeface="+mn-ea"/>
                      <a:cs typeface="Times New Roman" panose="02020603050405020304" pitchFamily="18" charset="0"/>
                    </a:rPr>
                    <a:t>：置信水平</a:t>
                  </a:r>
                  <a:r>
                    <a:rPr lang="en-US" altLang="zh-CN" sz="1200" kern="100" dirty="0">
                      <a:effectLst/>
                      <a:latin typeface="+mn-ea"/>
                      <a:cs typeface="Times New Roman" panose="02020603050405020304" pitchFamily="18" charset="0"/>
                    </a:rPr>
                    <a:t>confidence interval</a:t>
                  </a:r>
                  <a:r>
                    <a:rPr lang="zh-TW" altLang="zh-CN" sz="1200" kern="100" dirty="0">
                      <a:effectLst/>
                      <a:latin typeface="+mn-ea"/>
                      <a:cs typeface="Times New Roman" panose="02020603050405020304" pitchFamily="18" charset="0"/>
                    </a:rPr>
                    <a:t>，</a:t>
                  </a: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𝛼</m:t>
                      </m:r>
                      <m:r>
                        <a:rPr lang="zh-CN" altLang="zh-CN" sz="1200" kern="100">
                          <a:effectLst/>
                          <a:latin typeface="Cambria Math" panose="02040503050406030204" pitchFamily="18" charset="0"/>
                          <a:cs typeface="Times New Roman" panose="02020603050405020304" pitchFamily="18" charset="0"/>
                        </a:rPr>
                        <m:t>∈</m:t>
                      </m:r>
                      <m:r>
                        <a:rPr lang="en-US" altLang="zh-CN" sz="1200" kern="100">
                          <a:effectLst/>
                          <a:latin typeface="Cambria Math" panose="02040503050406030204" pitchFamily="18" charset="0"/>
                          <a:cs typeface="Times New Roman" panose="02020603050405020304" pitchFamily="18" charset="0"/>
                        </a:rPr>
                        <m:t>(0,1)</m:t>
                      </m:r>
                    </m:oMath>
                  </a14:m>
                  <a:r>
                    <a:rPr lang="zh-TW" altLang="zh-CN" sz="1200" kern="100" dirty="0">
                      <a:effectLst/>
                      <a:latin typeface="+mn-ea"/>
                      <a:cs typeface="Times New Roman" panose="02020603050405020304" pitchFamily="18" charset="0"/>
                    </a:rPr>
                    <a:t>，如：對於</a:t>
                  </a:r>
                  <a:r>
                    <a:rPr lang="en-US" altLang="zh-CN" sz="1200" kern="100" dirty="0">
                      <a:effectLst/>
                      <a:latin typeface="+mn-ea"/>
                      <a:cs typeface="Times New Roman" panose="02020603050405020304" pitchFamily="18" charset="0"/>
                    </a:rPr>
                    <a:t>95%</a:t>
                  </a:r>
                  <a:r>
                    <a:rPr lang="zh-TW" altLang="zh-CN" sz="1200" kern="100" dirty="0">
                      <a:effectLst/>
                      <a:latin typeface="+mn-ea"/>
                      <a:cs typeface="Times New Roman" panose="02020603050405020304" pitchFamily="18" charset="0"/>
                    </a:rPr>
                    <a:t>的置信水平</a:t>
                  </a: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𝛼</m:t>
                      </m:r>
                      <m:r>
                        <a:rPr lang="en-US" altLang="zh-CN" sz="1200" i="1" kern="100">
                          <a:effectLst/>
                          <a:latin typeface="Cambria Math" panose="02040503050406030204" pitchFamily="18" charset="0"/>
                          <a:cs typeface="Times New Roman" panose="02020603050405020304" pitchFamily="18" charset="0"/>
                        </a:rPr>
                        <m:t>=0.95</m:t>
                      </m:r>
                    </m:oMath>
                  </a14:m>
                  <a:endParaRPr lang="zh-CN" altLang="zh-CN" sz="1200" kern="100" dirty="0">
                    <a:effectLst/>
                    <a:latin typeface="+mn-ea"/>
                    <a:cs typeface="Times New Roman" panose="02020603050405020304" pitchFamily="18" charset="0"/>
                  </a:endParaRPr>
                </a:p>
                <a:p>
                  <a:pPr>
                    <a:lnSpc>
                      <a:spcPct val="150000"/>
                    </a:lnSpc>
                  </a:pP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𝑃𝑟𝑜𝑓𝑖𝑡</m:t>
                      </m:r>
                    </m:oMath>
                  </a14:m>
                  <a:r>
                    <a:rPr lang="zh-TW" altLang="zh-CN" sz="1200" kern="100" dirty="0">
                      <a:effectLst/>
                      <a:latin typeface="+mn-ea"/>
                      <a:cs typeface="Times New Roman" panose="02020603050405020304" pitchFamily="18" charset="0"/>
                    </a:rPr>
                    <a:t>：</a:t>
                  </a:r>
                  <a:r>
                    <a:rPr lang="zh-CN" altLang="en-US" sz="1200" kern="100" dirty="0">
                      <a:effectLst/>
                      <a:latin typeface="+mn-ea"/>
                      <a:cs typeface="Times New Roman" panose="02020603050405020304" pitchFamily="18" charset="0"/>
                    </a:rPr>
                    <a:t>損益</a:t>
                  </a:r>
                  <a:r>
                    <a:rPr lang="zh-TW" altLang="zh-CN" sz="1200" kern="100" dirty="0">
                      <a:effectLst/>
                      <a:latin typeface="+mn-ea"/>
                      <a:cs typeface="Times New Roman" panose="02020603050405020304" pitchFamily="18" charset="0"/>
                    </a:rPr>
                    <a:t>（收益或損失）的隨機變量</a:t>
                  </a:r>
                  <a:endParaRPr lang="zh-CN" altLang="zh-CN" sz="1200" kern="100" dirty="0">
                    <a:effectLst/>
                    <a:latin typeface="+mn-ea"/>
                    <a:cs typeface="Times New Roman" panose="02020603050405020304" pitchFamily="18" charset="0"/>
                  </a:endParaRPr>
                </a:p>
                <a:p>
                  <a:pPr>
                    <a:lnSpc>
                      <a:spcPct val="150000"/>
                    </a:lnSpc>
                  </a:pPr>
                  <a14:m>
                    <m:oMath xmlns:m="http://schemas.openxmlformats.org/officeDocument/2006/math">
                      <m:r>
                        <m:rPr>
                          <m:sty m:val="p"/>
                        </m:rPr>
                        <a:rPr lang="en-US" altLang="zh-CN" sz="1200" kern="100">
                          <a:effectLst/>
                          <a:latin typeface="Cambria Math" panose="02040503050406030204" pitchFamily="18" charset="0"/>
                          <a:cs typeface="Times New Roman" panose="02020603050405020304" pitchFamily="18" charset="0"/>
                        </a:rPr>
                        <m:t>P</m:t>
                      </m:r>
                      <m:r>
                        <a:rPr lang="en-US" altLang="zh-CN" sz="1200" kern="100">
                          <a:effectLst/>
                          <a:latin typeface="Cambria Math" panose="02040503050406030204" pitchFamily="18" charset="0"/>
                          <a:cs typeface="Times New Roman" panose="02020603050405020304" pitchFamily="18" charset="0"/>
                        </a:rPr>
                        <m:t>(</m:t>
                      </m:r>
                      <m:r>
                        <a:rPr lang="en-US" altLang="zh-CN" sz="1200" i="1" kern="100">
                          <a:effectLst/>
                          <a:latin typeface="Cambria Math" panose="02040503050406030204" pitchFamily="18" charset="0"/>
                          <a:cs typeface="Times New Roman" panose="02020603050405020304" pitchFamily="18" charset="0"/>
                        </a:rPr>
                        <m:t>𝑃𝑟𝑜𝑓𝑖𝑡</m:t>
                      </m:r>
                      <m:r>
                        <a:rPr lang="en-US" altLang="zh-CN" sz="1200" kern="100">
                          <a:effectLst/>
                          <a:latin typeface="Cambria Math" panose="02040503050406030204" pitchFamily="18" charset="0"/>
                          <a:cs typeface="Times New Roman" panose="02020603050405020304" pitchFamily="18" charset="0"/>
                        </a:rPr>
                        <m:t>≤</m:t>
                      </m:r>
                      <m:r>
                        <a:rPr lang="en-US" altLang="zh-CN" sz="1200" i="1" kern="100">
                          <a:effectLst/>
                          <a:latin typeface="Cambria Math" panose="02040503050406030204" pitchFamily="18" charset="0"/>
                          <a:cs typeface="Times New Roman" panose="02020603050405020304" pitchFamily="18" charset="0"/>
                        </a:rPr>
                        <m:t>𝑝𝑟𝑜𝑓𝑖𝑡</m:t>
                      </m:r>
                      <m:r>
                        <a:rPr lang="en-US" altLang="zh-CN" sz="1200" b="1" kern="100">
                          <a:effectLst/>
                          <a:latin typeface="Cambria Math" panose="02040503050406030204" pitchFamily="18" charset="0"/>
                          <a:cs typeface="Times New Roman" panose="02020603050405020304" pitchFamily="18" charset="0"/>
                        </a:rPr>
                        <m:t>)</m:t>
                      </m:r>
                    </m:oMath>
                  </a14:m>
                  <a:r>
                    <a:rPr lang="zh-TW" altLang="zh-CN" sz="1200" b="1" kern="100" dirty="0">
                      <a:effectLst/>
                      <a:latin typeface="+mn-ea"/>
                      <a:cs typeface="Times New Roman" panose="02020603050405020304" pitchFamily="18" charset="0"/>
                    </a:rPr>
                    <a:t>：</a:t>
                  </a:r>
                  <a:r>
                    <a:rPr lang="zh-TW" altLang="zh-CN" sz="1200" kern="100" dirty="0">
                      <a:effectLst/>
                      <a:latin typeface="+mn-ea"/>
                      <a:cs typeface="Times New Roman" panose="02020603050405020304" pitchFamily="18" charset="0"/>
                    </a:rPr>
                    <a:t>損失超過某一水平</a:t>
                  </a:r>
                  <a14:m>
                    <m:oMath xmlns:m="http://schemas.openxmlformats.org/officeDocument/2006/math">
                      <m:r>
                        <a:rPr lang="en-US" altLang="zh-CN" sz="1200" i="1" kern="100">
                          <a:effectLst/>
                          <a:latin typeface="Cambria Math" panose="02040503050406030204" pitchFamily="18" charset="0"/>
                          <a:cs typeface="Times New Roman" panose="02020603050405020304" pitchFamily="18" charset="0"/>
                        </a:rPr>
                        <m:t>𝑝𝑟𝑜𝑓𝑖𝑡</m:t>
                      </m:r>
                    </m:oMath>
                  </a14:m>
                  <a:r>
                    <a:rPr lang="zh-TW" altLang="zh-CN" sz="1200" kern="100" dirty="0">
                      <a:effectLst/>
                      <a:latin typeface="+mn-ea"/>
                      <a:cs typeface="Times New Roman" panose="02020603050405020304" pitchFamily="18" charset="0"/>
                    </a:rPr>
                    <a:t>的機率</a:t>
                  </a:r>
                  <a:endParaRPr lang="zh-CN" altLang="zh-CN" sz="1200" kern="100" dirty="0">
                    <a:effectLst/>
                    <a:latin typeface="+mn-ea"/>
                    <a:cs typeface="Times New Roman" panose="02020603050405020304" pitchFamily="18" charset="0"/>
                  </a:endParaRPr>
                </a:p>
                <a:p>
                  <a:pPr>
                    <a:lnSpc>
                      <a:spcPct val="150000"/>
                    </a:lnSpc>
                  </a:pPr>
                  <a14:m>
                    <m:oMath xmlns:m="http://schemas.openxmlformats.org/officeDocument/2006/math">
                      <m:r>
                        <m:rPr>
                          <m:sty m:val="p"/>
                        </m:rPr>
                        <a:rPr lang="en-US" altLang="zh-CN" sz="1200" kern="100">
                          <a:effectLst/>
                          <a:latin typeface="Cambria Math" panose="02040503050406030204" pitchFamily="18" charset="0"/>
                          <a:cs typeface="Times New Roman" panose="02020603050405020304" pitchFamily="18" charset="0"/>
                        </a:rPr>
                        <m:t>sup</m:t>
                      </m:r>
                    </m:oMath>
                  </a14:m>
                  <a:r>
                    <a:rPr lang="zh-TW" altLang="zh-CN" sz="1200" b="1" kern="100" dirty="0">
                      <a:effectLst/>
                      <a:latin typeface="+mn-ea"/>
                      <a:cs typeface="Times New Roman" panose="02020603050405020304" pitchFamily="18" charset="0"/>
                    </a:rPr>
                    <a:t>：</a:t>
                  </a:r>
                  <a:r>
                    <a:rPr lang="en-US" altLang="zh-CN" sz="1200" kern="100" dirty="0">
                      <a:effectLst/>
                      <a:latin typeface="+mn-ea"/>
                      <a:cs typeface="Times New Roman" panose="02020603050405020304" pitchFamily="18" charset="0"/>
                    </a:rPr>
                    <a:t>supremum</a:t>
                  </a:r>
                  <a:r>
                    <a:rPr lang="zh-TW" altLang="zh-CN" sz="1200" kern="100" dirty="0">
                      <a:effectLst/>
                      <a:latin typeface="+mn-ea"/>
                      <a:cs typeface="Times New Roman" panose="02020603050405020304" pitchFamily="18" charset="0"/>
                    </a:rPr>
                    <a:t>，</a:t>
                  </a:r>
                  <a:r>
                    <a:rPr lang="zh-CN" altLang="zh-CN" sz="1200" kern="100" dirty="0">
                      <a:effectLst/>
                      <a:latin typeface="+mn-ea"/>
                      <a:cs typeface="Times New Roman" panose="02020603050405020304" pitchFamily="18" charset="0"/>
                    </a:rPr>
                    <a:t>最小上界</a:t>
                  </a:r>
                </a:p>
              </p:txBody>
            </p:sp>
          </mc:Choice>
          <mc:Fallback xmlns="">
            <p:sp>
              <p:nvSpPr>
                <p:cNvPr id="30" name="矩形 29">
                  <a:extLst>
                    <a:ext uri="{FF2B5EF4-FFF2-40B4-BE49-F238E27FC236}">
                      <a16:creationId xmlns:a16="http://schemas.microsoft.com/office/drawing/2014/main" id="{9F066432-01F2-01D9-5DE3-2F64CDB04485}"/>
                    </a:ext>
                  </a:extLst>
                </p:cNvPr>
                <p:cNvSpPr>
                  <a:spLocks noRot="1" noChangeAspect="1" noMove="1" noResize="1" noEditPoints="1" noAdjustHandles="1" noChangeArrowheads="1" noChangeShapeType="1" noTextEdit="1"/>
                </p:cNvSpPr>
                <p:nvPr/>
              </p:nvSpPr>
              <p:spPr>
                <a:xfrm>
                  <a:off x="519052" y="2687487"/>
                  <a:ext cx="6653285" cy="1794337"/>
                </a:xfrm>
                <a:prstGeom prst="rect">
                  <a:avLst/>
                </a:prstGeom>
                <a:blipFill>
                  <a:blip r:embed="rId6"/>
                  <a:stretch>
                    <a:fillRect b="-2041"/>
                  </a:stretch>
                </a:blipFill>
              </p:spPr>
              <p:txBody>
                <a:bodyPr/>
                <a:lstStyle/>
                <a:p>
                  <a:r>
                    <a:rPr lang="zh-CN" altLang="en-US">
                      <a:noFill/>
                    </a:rPr>
                    <a:t> </a:t>
                  </a:r>
                </a:p>
              </p:txBody>
            </p:sp>
          </mc:Fallback>
        </mc:AlternateContent>
        <p:sp>
          <p:nvSpPr>
            <p:cNvPr id="31" name="文本框 38">
              <a:extLst>
                <a:ext uri="{FF2B5EF4-FFF2-40B4-BE49-F238E27FC236}">
                  <a16:creationId xmlns:a16="http://schemas.microsoft.com/office/drawing/2014/main" id="{62D496A7-C4DE-D26A-8508-AFB4045414C7}"/>
                </a:ext>
              </a:extLst>
            </p:cNvPr>
            <p:cNvSpPr txBox="1"/>
            <p:nvPr/>
          </p:nvSpPr>
          <p:spPr>
            <a:xfrm>
              <a:off x="516075" y="2332727"/>
              <a:ext cx="4764116" cy="387797"/>
            </a:xfrm>
            <a:prstGeom prst="rect">
              <a:avLst/>
            </a:prstGeom>
            <a:noFill/>
          </p:spPr>
          <p:txBody>
            <a:bodyPr wrap="square" rtlCol="0">
              <a:spAutoFit/>
            </a:bodyPr>
            <a:lstStyle/>
            <a:p>
              <a:r>
                <a:rPr lang="zh-CN" altLang="en-US" sz="1920" b="1" dirty="0">
                  <a:solidFill>
                    <a:srgbClr val="1F3762"/>
                  </a:solidFill>
                  <a:latin typeface="+mn-ea"/>
                  <a:cs typeface="+mn-ea"/>
                  <a:sym typeface="+mn-lt"/>
                </a:rPr>
                <a:t>風險價值模型（</a:t>
              </a:r>
              <a:r>
                <a:rPr lang="en-US" altLang="zh-CN" sz="1920" b="1" dirty="0">
                  <a:solidFill>
                    <a:srgbClr val="1F3762"/>
                  </a:solidFill>
                  <a:latin typeface="+mn-ea"/>
                  <a:cs typeface="+mn-ea"/>
                  <a:sym typeface="+mn-lt"/>
                </a:rPr>
                <a:t>Value at Risk</a:t>
              </a:r>
              <a:r>
                <a:rPr lang="zh-CN" altLang="en-US" sz="1920" b="1" dirty="0">
                  <a:solidFill>
                    <a:srgbClr val="1F3762"/>
                  </a:solidFill>
                  <a:latin typeface="+mn-ea"/>
                  <a:cs typeface="+mn-ea"/>
                  <a:sym typeface="+mn-lt"/>
                </a:rPr>
                <a:t>，簡稱</a:t>
              </a:r>
              <a:r>
                <a:rPr lang="en-US" altLang="zh-CN" sz="1920" b="1" dirty="0" err="1">
                  <a:solidFill>
                    <a:srgbClr val="1F3762"/>
                  </a:solidFill>
                  <a:latin typeface="+mn-ea"/>
                  <a:cs typeface="+mn-ea"/>
                  <a:sym typeface="+mn-lt"/>
                </a:rPr>
                <a:t>VaR</a:t>
              </a:r>
              <a:r>
                <a:rPr lang="zh-CN" altLang="en-US" sz="1920" b="1" dirty="0">
                  <a:solidFill>
                    <a:srgbClr val="1F3762"/>
                  </a:solidFill>
                  <a:latin typeface="+mn-ea"/>
                  <a:cs typeface="+mn-ea"/>
                  <a:sym typeface="+mn-lt"/>
                </a:rPr>
                <a:t>）</a:t>
              </a:r>
            </a:p>
          </p:txBody>
        </p:sp>
      </p:grpSp>
      <p:grpSp>
        <p:nvGrpSpPr>
          <p:cNvPr id="27" name="组合 26">
            <a:extLst>
              <a:ext uri="{FF2B5EF4-FFF2-40B4-BE49-F238E27FC236}">
                <a16:creationId xmlns:a16="http://schemas.microsoft.com/office/drawing/2014/main" id="{5F81E006-CE33-3701-501E-9BB33E8653B9}"/>
              </a:ext>
            </a:extLst>
          </p:cNvPr>
          <p:cNvGrpSpPr/>
          <p:nvPr/>
        </p:nvGrpSpPr>
        <p:grpSpPr>
          <a:xfrm>
            <a:off x="597392" y="3647656"/>
            <a:ext cx="6568340" cy="1607411"/>
            <a:chOff x="516075" y="2332727"/>
            <a:chExt cx="6568340" cy="1607411"/>
          </a:xfrm>
        </p:grpSpPr>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1E980FC3-744F-CAEA-7D90-3BC878F1CD03}"/>
                    </a:ext>
                  </a:extLst>
                </p:cNvPr>
                <p:cNvSpPr/>
                <p:nvPr/>
              </p:nvSpPr>
              <p:spPr>
                <a:xfrm>
                  <a:off x="519053" y="2687487"/>
                  <a:ext cx="5879562" cy="1252651"/>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zh-CN" altLang="zh-CN" sz="1400" i="1" smtClean="0">
                                <a:latin typeface="Cambria Math" panose="02040503050406030204" pitchFamily="18" charset="0"/>
                              </a:rPr>
                            </m:ctrlPr>
                          </m:sSubPr>
                          <m:e>
                            <m:r>
                              <m:rPr>
                                <m:sty m:val="p"/>
                              </m:rPr>
                              <a:rPr lang="en-US" altLang="zh-CN" sz="1400">
                                <a:latin typeface="Cambria Math" panose="02040503050406030204" pitchFamily="18" charset="0"/>
                              </a:rPr>
                              <m:t>CVaR</m:t>
                            </m:r>
                          </m:e>
                          <m:sub>
                            <m:r>
                              <a:rPr lang="en-US" altLang="zh-CN" sz="1400" i="1">
                                <a:latin typeface="Cambria Math" panose="02040503050406030204" pitchFamily="18" charset="0"/>
                              </a:rPr>
                              <m:t>𝛼</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𝑡</m:t>
                            </m:r>
                          </m:sub>
                        </m:sSub>
                        <m:r>
                          <a:rPr lang="en-US" altLang="zh-CN" sz="1400" i="1">
                            <a:latin typeface="Cambria Math" panose="02040503050406030204" pitchFamily="18" charset="0"/>
                          </a:rPr>
                          <m:t>=</m:t>
                        </m:r>
                        <m:r>
                          <m:rPr>
                            <m:sty m:val="p"/>
                          </m:rPr>
                          <a:rPr lang="en-US" altLang="zh-CN" sz="1400">
                            <a:latin typeface="Cambria Math" panose="02040503050406030204" pitchFamily="18" charset="0"/>
                          </a:rPr>
                          <m:t>E</m:t>
                        </m:r>
                        <m:r>
                          <a:rPr lang="en-US" altLang="zh-CN" sz="1400">
                            <a:latin typeface="Cambria Math" panose="02040503050406030204" pitchFamily="18" charset="0"/>
                          </a:rPr>
                          <m:t>[</m:t>
                        </m:r>
                        <m:r>
                          <a:rPr lang="en-US" altLang="zh-CN" sz="1400" i="1">
                            <a:latin typeface="Cambria Math" panose="02040503050406030204" pitchFamily="18" charset="0"/>
                          </a:rPr>
                          <m:t>𝑃𝑟𝑜𝑓𝑖𝑡</m:t>
                        </m:r>
                        <m:r>
                          <a:rPr lang="en-US" altLang="zh-CN" sz="1400">
                            <a:latin typeface="Cambria Math" panose="02040503050406030204" pitchFamily="18" charset="0"/>
                          </a:rPr>
                          <m:t>∣</m:t>
                        </m:r>
                        <m:r>
                          <a:rPr lang="en-US" altLang="zh-CN" sz="1400" i="1">
                            <a:latin typeface="Cambria Math" panose="02040503050406030204" pitchFamily="18" charset="0"/>
                          </a:rPr>
                          <m:t>𝑃𝑟𝑜𝑓𝑖𝑡</m:t>
                        </m:r>
                        <m:r>
                          <a:rPr lang="en-US" altLang="zh-CN" sz="1400">
                            <a:latin typeface="Cambria Math" panose="02040503050406030204" pitchFamily="18" charset="0"/>
                          </a:rPr>
                          <m:t>≤</m:t>
                        </m:r>
                        <m:sSub>
                          <m:sSubPr>
                            <m:ctrlPr>
                              <a:rPr lang="zh-CN" altLang="zh-CN" sz="1400" i="1">
                                <a:latin typeface="Cambria Math" panose="02040503050406030204" pitchFamily="18" charset="0"/>
                              </a:rPr>
                            </m:ctrlPr>
                          </m:sSubPr>
                          <m:e>
                            <m:r>
                              <m:rPr>
                                <m:sty m:val="p"/>
                              </m:rPr>
                              <a:rPr lang="en-US" altLang="zh-CN" sz="1400">
                                <a:latin typeface="Cambria Math" panose="02040503050406030204" pitchFamily="18" charset="0"/>
                              </a:rPr>
                              <m:t>VaR</m:t>
                            </m:r>
                          </m:e>
                          <m:sub>
                            <m:r>
                              <a:rPr lang="en-US" altLang="zh-CN" sz="1400" i="1">
                                <a:latin typeface="Cambria Math" panose="02040503050406030204" pitchFamily="18" charset="0"/>
                              </a:rPr>
                              <m:t>𝛼</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𝑡</m:t>
                            </m:r>
                          </m:sub>
                        </m:sSub>
                        <m:r>
                          <a:rPr lang="en-US" altLang="zh-CN" sz="1400">
                            <a:latin typeface="Cambria Math" panose="02040503050406030204" pitchFamily="18" charset="0"/>
                          </a:rPr>
                          <m:t>​]</m:t>
                        </m:r>
                      </m:oMath>
                    </m:oMathPara>
                  </a14:m>
                  <a:endParaRPr lang="zh-CN" altLang="zh-CN" sz="1400" dirty="0"/>
                </a:p>
                <a:p>
                  <a:pPr>
                    <a:lnSpc>
                      <a:spcPct val="150000"/>
                    </a:lnSpc>
                  </a:pPr>
                  <a14:m>
                    <m:oMath xmlns:m="http://schemas.openxmlformats.org/officeDocument/2006/math">
                      <m:r>
                        <a:rPr lang="en-US" altLang="zh-CN" sz="1200" i="1">
                          <a:latin typeface="Cambria Math" panose="02040503050406030204" pitchFamily="18" charset="0"/>
                        </a:rPr>
                        <m:t>𝐶</m:t>
                      </m:r>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VaR</m:t>
                          </m:r>
                        </m:e>
                        <m:sub>
                          <m:r>
                            <a:rPr lang="en-US" altLang="zh-CN" sz="1200" i="1">
                              <a:latin typeface="Cambria Math" panose="02040503050406030204" pitchFamily="18" charset="0"/>
                            </a:rPr>
                            <m:t>𝛼</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𝑡</m:t>
                          </m:r>
                        </m:sub>
                      </m:sSub>
                    </m:oMath>
                  </a14:m>
                  <a:r>
                    <a:rPr lang="zh-TW" altLang="zh-CN" sz="1200" dirty="0"/>
                    <a:t>也稱爲平均超額損失（</a:t>
                  </a:r>
                  <a:r>
                    <a:rPr lang="en-US" altLang="zh-CN" sz="1200" dirty="0"/>
                    <a:t>Expected Shortfall, ES</a:t>
                  </a:r>
                  <a:r>
                    <a:rPr lang="zh-TW" altLang="zh-CN" sz="1200" dirty="0"/>
                    <a:t>）</a:t>
                  </a:r>
                  <a:endParaRPr lang="zh-CN" altLang="zh-CN" sz="1200" dirty="0"/>
                </a:p>
                <a:p>
                  <a:pPr>
                    <a:lnSpc>
                      <a:spcPct val="150000"/>
                    </a:lnSpc>
                  </a:pPr>
                  <a14:m>
                    <m:oMath xmlns:m="http://schemas.openxmlformats.org/officeDocument/2006/math">
                      <m:r>
                        <m:rPr>
                          <m:sty m:val="p"/>
                        </m:rPr>
                        <a:rPr lang="en-US" altLang="zh-CN" sz="1200">
                          <a:latin typeface="Cambria Math" panose="02040503050406030204" pitchFamily="18" charset="0"/>
                        </a:rPr>
                        <m:t>E</m:t>
                      </m:r>
                      <m:r>
                        <a:rPr lang="en-US" altLang="zh-CN" sz="1200">
                          <a:latin typeface="Cambria Math" panose="02040503050406030204" pitchFamily="18" charset="0"/>
                        </a:rPr>
                        <m:t>[</m:t>
                      </m:r>
                      <m:r>
                        <a:rPr lang="en-US" altLang="zh-CN" sz="1200" i="1">
                          <a:latin typeface="Cambria Math" panose="02040503050406030204" pitchFamily="18" charset="0"/>
                        </a:rPr>
                        <m:t>𝑃𝑟𝑜𝑓𝑖𝑡</m:t>
                      </m:r>
                      <m:r>
                        <a:rPr lang="en-US" altLang="zh-CN" sz="1200">
                          <a:latin typeface="Cambria Math" panose="02040503050406030204" pitchFamily="18" charset="0"/>
                        </a:rPr>
                        <m:t>∣</m:t>
                      </m:r>
                      <m:r>
                        <a:rPr lang="en-US" altLang="zh-CN" sz="1200" i="1">
                          <a:latin typeface="Cambria Math" panose="02040503050406030204" pitchFamily="18" charset="0"/>
                        </a:rPr>
                        <m:t>𝑃𝑟𝑜𝑓𝑖𝑡</m:t>
                      </m:r>
                      <m:r>
                        <a:rPr lang="en-US" altLang="zh-CN" sz="1200">
                          <a:latin typeface="Cambria Math" panose="02040503050406030204" pitchFamily="18" charset="0"/>
                        </a:rPr>
                        <m:t>≤</m:t>
                      </m:r>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VaR</m:t>
                          </m:r>
                        </m:e>
                        <m:sub>
                          <m:r>
                            <a:rPr lang="en-US" altLang="zh-CN" sz="1200" i="1">
                              <a:latin typeface="Cambria Math" panose="02040503050406030204" pitchFamily="18" charset="0"/>
                            </a:rPr>
                            <m:t>𝛼</m:t>
                          </m:r>
                        </m:sub>
                      </m:sSub>
                      <m:r>
                        <a:rPr lang="en-US" altLang="zh-CN" sz="1200">
                          <a:latin typeface="Cambria Math" panose="02040503050406030204" pitchFamily="18" charset="0"/>
                        </a:rPr>
                        <m:t>​]</m:t>
                      </m:r>
                    </m:oMath>
                  </a14:m>
                  <a:r>
                    <a:rPr lang="zh-TW" altLang="zh-CN" sz="1200" dirty="0"/>
                    <a:t>：表示在損失</a:t>
                  </a:r>
                  <a14:m>
                    <m:oMath xmlns:m="http://schemas.openxmlformats.org/officeDocument/2006/math">
                      <m:r>
                        <a:rPr lang="en-US" altLang="zh-CN" sz="1200" i="1">
                          <a:latin typeface="Cambria Math" panose="02040503050406030204" pitchFamily="18" charset="0"/>
                        </a:rPr>
                        <m:t>𝑃𝑟𝑜𝑓𝑖𝑡</m:t>
                      </m:r>
                    </m:oMath>
                  </a14:m>
                  <a:r>
                    <a:rPr lang="zh-TW" altLang="zh-CN" sz="1200" dirty="0"/>
                    <a:t>超過</a:t>
                  </a:r>
                  <a14:m>
                    <m:oMath xmlns:m="http://schemas.openxmlformats.org/officeDocument/2006/math">
                      <m:sSub>
                        <m:sSubPr>
                          <m:ctrlPr>
                            <a:rPr lang="zh-CN" altLang="zh-CN" sz="1200" i="1">
                              <a:latin typeface="Cambria Math" panose="02040503050406030204" pitchFamily="18" charset="0"/>
                            </a:rPr>
                          </m:ctrlPr>
                        </m:sSubPr>
                        <m:e>
                          <m:r>
                            <m:rPr>
                              <m:sty m:val="p"/>
                            </m:rPr>
                            <a:rPr lang="en-US" altLang="zh-CN" sz="1200">
                              <a:latin typeface="Cambria Math" panose="02040503050406030204" pitchFamily="18" charset="0"/>
                            </a:rPr>
                            <m:t>VaR</m:t>
                          </m:r>
                        </m:e>
                        <m:sub>
                          <m:r>
                            <a:rPr lang="en-US" altLang="zh-CN" sz="1200" i="1">
                              <a:latin typeface="Cambria Math" panose="02040503050406030204" pitchFamily="18" charset="0"/>
                            </a:rPr>
                            <m:t>𝛼</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𝑡</m:t>
                          </m:r>
                        </m:sub>
                      </m:sSub>
                    </m:oMath>
                  </a14:m>
                  <a:r>
                    <a:rPr lang="zh-TW" altLang="zh-CN" sz="1200" dirty="0"/>
                    <a:t>水平時，損失的條件期望值</a:t>
                  </a:r>
                  <a:endParaRPr lang="zh-CN" altLang="zh-CN" sz="1200" dirty="0"/>
                </a:p>
                <a:p>
                  <a:pPr>
                    <a:lnSpc>
                      <a:spcPct val="150000"/>
                    </a:lnSpc>
                  </a:pPr>
                  <a14:m>
                    <m:oMath xmlns:m="http://schemas.openxmlformats.org/officeDocument/2006/math">
                      <m:r>
                        <a:rPr lang="en-US" altLang="zh-CN" sz="1200" i="1">
                          <a:latin typeface="Cambria Math" panose="02040503050406030204" pitchFamily="18" charset="0"/>
                        </a:rPr>
                        <m:t>𝑃𝑟𝑜𝑓𝑖𝑡</m:t>
                      </m:r>
                    </m:oMath>
                  </a14:m>
                  <a:r>
                    <a:rPr lang="zh-TW" altLang="zh-CN" sz="1200" dirty="0"/>
                    <a:t>：</a:t>
                  </a:r>
                  <a:r>
                    <a:rPr lang="zh-CN" altLang="en-US" sz="1200" dirty="0"/>
                    <a:t>損益</a:t>
                  </a:r>
                  <a:r>
                    <a:rPr lang="zh-TW" altLang="zh-CN" sz="1200" dirty="0"/>
                    <a:t>（收益或損失）的隨機變量</a:t>
                  </a:r>
                  <a:endParaRPr lang="zh-CN" altLang="zh-CN" sz="1200" dirty="0"/>
                </a:p>
              </p:txBody>
            </p:sp>
          </mc:Choice>
          <mc:Fallback xmlns="">
            <p:sp>
              <p:nvSpPr>
                <p:cNvPr id="28" name="矩形 27">
                  <a:extLst>
                    <a:ext uri="{FF2B5EF4-FFF2-40B4-BE49-F238E27FC236}">
                      <a16:creationId xmlns:a16="http://schemas.microsoft.com/office/drawing/2014/main" id="{1E980FC3-744F-CAEA-7D90-3BC878F1CD03}"/>
                    </a:ext>
                  </a:extLst>
                </p:cNvPr>
                <p:cNvSpPr>
                  <a:spLocks noRot="1" noChangeAspect="1" noMove="1" noResize="1" noEditPoints="1" noAdjustHandles="1" noChangeArrowheads="1" noChangeShapeType="1" noTextEdit="1"/>
                </p:cNvSpPr>
                <p:nvPr/>
              </p:nvSpPr>
              <p:spPr>
                <a:xfrm>
                  <a:off x="519053" y="2687487"/>
                  <a:ext cx="5879562" cy="1252651"/>
                </a:xfrm>
                <a:prstGeom prst="rect">
                  <a:avLst/>
                </a:prstGeom>
                <a:blipFill>
                  <a:blip r:embed="rId7"/>
                  <a:stretch>
                    <a:fillRect b="-3415"/>
                  </a:stretch>
                </a:blipFill>
              </p:spPr>
              <p:txBody>
                <a:bodyPr/>
                <a:lstStyle/>
                <a:p>
                  <a:r>
                    <a:rPr lang="zh-CN" altLang="en-US">
                      <a:noFill/>
                    </a:rPr>
                    <a:t> </a:t>
                  </a:r>
                </a:p>
              </p:txBody>
            </p:sp>
          </mc:Fallback>
        </mc:AlternateContent>
        <p:sp>
          <p:nvSpPr>
            <p:cNvPr id="29" name="文本框 38">
              <a:extLst>
                <a:ext uri="{FF2B5EF4-FFF2-40B4-BE49-F238E27FC236}">
                  <a16:creationId xmlns:a16="http://schemas.microsoft.com/office/drawing/2014/main" id="{41126E57-3CB1-5F92-3B91-78102DD31B3A}"/>
                </a:ext>
              </a:extLst>
            </p:cNvPr>
            <p:cNvSpPr txBox="1"/>
            <p:nvPr/>
          </p:nvSpPr>
          <p:spPr>
            <a:xfrm>
              <a:off x="516075" y="2332727"/>
              <a:ext cx="6568340" cy="387798"/>
            </a:xfrm>
            <a:prstGeom prst="rect">
              <a:avLst/>
            </a:prstGeom>
            <a:noFill/>
          </p:spPr>
          <p:txBody>
            <a:bodyPr wrap="square" rtlCol="0">
              <a:spAutoFit/>
            </a:bodyPr>
            <a:lstStyle/>
            <a:p>
              <a:r>
                <a:rPr lang="zh-CN" altLang="en-US" sz="1920" b="1" dirty="0">
                  <a:solidFill>
                    <a:srgbClr val="1F3762"/>
                  </a:solidFill>
                  <a:latin typeface="+mn-ea"/>
                  <a:cs typeface="+mn-ea"/>
                  <a:sym typeface="+mn-lt"/>
                </a:rPr>
                <a:t>條件風險價值（</a:t>
              </a:r>
              <a:r>
                <a:rPr lang="en-US" altLang="zh-CN" sz="1920" b="1" dirty="0">
                  <a:solidFill>
                    <a:srgbClr val="1F3762"/>
                  </a:solidFill>
                  <a:latin typeface="+mn-ea"/>
                  <a:cs typeface="+mn-ea"/>
                  <a:sym typeface="+mn-lt"/>
                </a:rPr>
                <a:t>Conditional Value at Risk</a:t>
              </a:r>
              <a:r>
                <a:rPr lang="zh-CN" altLang="en-US" sz="1920" b="1" dirty="0">
                  <a:solidFill>
                    <a:srgbClr val="1F3762"/>
                  </a:solidFill>
                  <a:latin typeface="+mn-ea"/>
                  <a:cs typeface="+mn-ea"/>
                  <a:sym typeface="+mn-lt"/>
                </a:rPr>
                <a:t>，簡稱</a:t>
              </a:r>
              <a:r>
                <a:rPr lang="en-US" altLang="zh-CN" sz="1920" b="1" dirty="0">
                  <a:solidFill>
                    <a:srgbClr val="1F3762"/>
                  </a:solidFill>
                  <a:latin typeface="+mn-ea"/>
                  <a:cs typeface="+mn-ea"/>
                  <a:sym typeface="+mn-lt"/>
                </a:rPr>
                <a:t>CVaR</a:t>
              </a:r>
              <a:r>
                <a:rPr lang="zh-CN" altLang="en-US" sz="1920" b="1" dirty="0">
                  <a:solidFill>
                    <a:srgbClr val="1F3762"/>
                  </a:solidFill>
                  <a:latin typeface="+mn-ea"/>
                  <a:cs typeface="+mn-ea"/>
                  <a:sym typeface="+mn-lt"/>
                </a:rPr>
                <a:t>）</a:t>
              </a:r>
            </a:p>
          </p:txBody>
        </p:sp>
      </p:gr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D94622A2-265B-7648-78B5-FAC748270D25}"/>
                  </a:ext>
                </a:extLst>
              </p:cNvPr>
              <p:cNvSpPr txBox="1"/>
              <p:nvPr/>
            </p:nvSpPr>
            <p:spPr>
              <a:xfrm>
                <a:off x="593550" y="5432522"/>
                <a:ext cx="6254925" cy="1167692"/>
              </a:xfrm>
              <a:prstGeom prst="rect">
                <a:avLst/>
              </a:prstGeom>
              <a:noFill/>
            </p:spPr>
            <p:txBody>
              <a:bodyPr wrap="square">
                <a:spAutoFit/>
              </a:bodyPr>
              <a:lstStyle/>
              <a:p>
                <a:pPr>
                  <a:lnSpc>
                    <a:spcPct val="150000"/>
                  </a:lnSpc>
                </a:pPr>
                <a:r>
                  <a:rPr lang="zh-TW" altLang="zh-CN" sz="1200" dirty="0">
                    <a:solidFill>
                      <a:srgbClr val="1F3762"/>
                    </a:solidFill>
                  </a:rPr>
                  <a:t>由于利率房價模型爲離散</a:t>
                </a:r>
                <a:r>
                  <a:rPr lang="en-US" altLang="zh-TW" sz="1200" dirty="0">
                    <a:solidFill>
                      <a:srgbClr val="1F3762"/>
                    </a:solidFill>
                  </a:rPr>
                  <a:t>:</a:t>
                </a:r>
              </a:p>
              <a:p>
                <a:pPr>
                  <a:lnSpc>
                    <a:spcPct val="150000"/>
                  </a:lnSpc>
                </a:pPr>
                <a:r>
                  <a:rPr lang="zh-CN" altLang="en-US" sz="1200" dirty="0">
                    <a:solidFill>
                      <a:srgbClr val="1F3762"/>
                    </a:solidFill>
                  </a:rPr>
                  <a:t>（</a:t>
                </a:r>
                <a:r>
                  <a:rPr lang="en-US" altLang="zh-CN" sz="1200" dirty="0">
                    <a:solidFill>
                      <a:srgbClr val="1F3762"/>
                    </a:solidFill>
                  </a:rPr>
                  <a:t>1</a:t>
                </a:r>
                <a:r>
                  <a:rPr lang="zh-CN" altLang="en-US" sz="1200" dirty="0">
                    <a:solidFill>
                      <a:srgbClr val="1F3762"/>
                    </a:solidFill>
                  </a:rPr>
                  <a:t>）</a:t>
                </a:r>
                <a:r>
                  <a:rPr lang="zh-TW" altLang="zh-CN" sz="1200" dirty="0">
                    <a:solidFill>
                      <a:srgbClr val="1F3762"/>
                    </a:solidFill>
                  </a:rPr>
                  <a:t>當置信水平</a:t>
                </a:r>
                <a14:m>
                  <m:oMath xmlns:m="http://schemas.openxmlformats.org/officeDocument/2006/math">
                    <m:r>
                      <a:rPr lang="en-US" altLang="zh-CN" sz="1200" b="0" i="1" smtClean="0">
                        <a:solidFill>
                          <a:srgbClr val="1F3762"/>
                        </a:solidFill>
                        <a:latin typeface="Cambria Math" panose="02040503050406030204" pitchFamily="18" charset="0"/>
                      </a:rPr>
                      <m:t>𝛼</m:t>
                    </m:r>
                  </m:oMath>
                </a14:m>
                <a:r>
                  <a:rPr lang="zh-TW" altLang="zh-CN" sz="1200" dirty="0">
                    <a:solidFill>
                      <a:srgbClr val="1F3762"/>
                    </a:solidFill>
                  </a:rPr>
                  <a:t>介於兩個</a:t>
                </a:r>
                <a14:m>
                  <m:oMath xmlns:m="http://schemas.openxmlformats.org/officeDocument/2006/math">
                    <m:r>
                      <a:rPr lang="en-US" altLang="zh-CN" sz="1200" b="0" i="1" smtClean="0">
                        <a:solidFill>
                          <a:srgbClr val="1F3762"/>
                        </a:solidFill>
                        <a:latin typeface="Cambria Math" panose="02040503050406030204" pitchFamily="18" charset="0"/>
                      </a:rPr>
                      <m:t>𝑃𝑟𝑜𝑓𝑖𝑡</m:t>
                    </m:r>
                  </m:oMath>
                </a14:m>
                <a:r>
                  <a:rPr lang="zh-TW" altLang="zh-CN" sz="1200" dirty="0">
                    <a:solidFill>
                      <a:srgbClr val="1F3762"/>
                    </a:solidFill>
                  </a:rPr>
                  <a:t>之間時，由線性內插法計算</a:t>
                </a:r>
                <a14:m>
                  <m:oMath xmlns:m="http://schemas.openxmlformats.org/officeDocument/2006/math">
                    <m:sSub>
                      <m:sSubPr>
                        <m:ctrlPr>
                          <a:rPr lang="zh-CN" altLang="zh-CN" sz="1200" i="1">
                            <a:solidFill>
                              <a:srgbClr val="1F3762"/>
                            </a:solidFill>
                            <a:latin typeface="Cambria Math" panose="02040503050406030204" pitchFamily="18" charset="0"/>
                          </a:rPr>
                        </m:ctrlPr>
                      </m:sSubPr>
                      <m:e>
                        <m:r>
                          <a:rPr lang="en-US" altLang="zh-CN" sz="1200" b="0" i="1" smtClean="0">
                            <a:solidFill>
                              <a:srgbClr val="1F3762"/>
                            </a:solidFill>
                            <a:latin typeface="Cambria Math" panose="02040503050406030204" pitchFamily="18" charset="0"/>
                          </a:rPr>
                          <m:t>𝑉𝑎𝑅</m:t>
                        </m:r>
                      </m:e>
                      <m:sub>
                        <m:r>
                          <a:rPr lang="en-US" altLang="zh-CN" sz="1200" b="0" i="1" smtClean="0">
                            <a:solidFill>
                              <a:srgbClr val="1F3762"/>
                            </a:solidFill>
                            <a:latin typeface="Cambria Math" panose="02040503050406030204" pitchFamily="18" charset="0"/>
                          </a:rPr>
                          <m:t>𝛼</m:t>
                        </m:r>
                      </m:sub>
                    </m:sSub>
                    <m:r>
                      <a:rPr lang="en-US" altLang="zh-CN" sz="1200" b="0" i="0" smtClean="0">
                        <a:solidFill>
                          <a:srgbClr val="1F3762"/>
                        </a:solidFill>
                        <a:latin typeface="Cambria Math" panose="02040503050406030204" pitchFamily="18" charset="0"/>
                      </a:rPr>
                      <m:t>,</m:t>
                    </m:r>
                    <m:r>
                      <m:rPr>
                        <m:sty m:val="p"/>
                      </m:rPr>
                      <a:rPr lang="en-US" altLang="zh-CN" sz="1200" b="0" i="0" smtClean="0">
                        <a:solidFill>
                          <a:srgbClr val="1F3762"/>
                        </a:solidFill>
                        <a:latin typeface="Cambria Math" panose="02040503050406030204" pitchFamily="18" charset="0"/>
                      </a:rPr>
                      <m:t>t</m:t>
                    </m:r>
                  </m:oMath>
                </a14:m>
                <a:endParaRPr lang="en-US" altLang="zh-CN" sz="1200" dirty="0">
                  <a:solidFill>
                    <a:srgbClr val="1F3762"/>
                  </a:solidFill>
                </a:endParaRPr>
              </a:p>
              <a:p>
                <a:pPr>
                  <a:lnSpc>
                    <a:spcPct val="150000"/>
                  </a:lnSpc>
                </a:pPr>
                <a:r>
                  <a:rPr lang="zh-CN" altLang="en-US" sz="1200" dirty="0">
                    <a:solidFill>
                      <a:srgbClr val="1F3762"/>
                    </a:solidFill>
                  </a:rPr>
                  <a:t>（</a:t>
                </a:r>
                <a:r>
                  <a:rPr lang="en-US" altLang="zh-CN" sz="1200" dirty="0">
                    <a:solidFill>
                      <a:srgbClr val="1F3762"/>
                    </a:solidFill>
                  </a:rPr>
                  <a:t>2</a:t>
                </a:r>
                <a:r>
                  <a:rPr lang="zh-CN" altLang="en-US" sz="1200" dirty="0">
                    <a:solidFill>
                      <a:srgbClr val="1F3762"/>
                    </a:solidFill>
                  </a:rPr>
                  <a:t>）由于房價上漲的空間高于累積金額，</a:t>
                </a:r>
                <a:r>
                  <a:rPr lang="en-US" altLang="zh-CN" sz="1200" dirty="0" err="1">
                    <a:solidFill>
                      <a:srgbClr val="1F3762"/>
                    </a:solidFill>
                  </a:rPr>
                  <a:t>VaR</a:t>
                </a:r>
                <a:r>
                  <a:rPr lang="zh-CN" altLang="en-US" sz="1200" dirty="0">
                    <a:solidFill>
                      <a:srgbClr val="1F3762"/>
                    </a:solidFill>
                  </a:rPr>
                  <a:t>和</a:t>
                </a:r>
                <a:r>
                  <a:rPr lang="en-US" altLang="zh-CN" sz="1200" dirty="0" err="1">
                    <a:solidFill>
                      <a:srgbClr val="1F3762"/>
                    </a:solidFill>
                  </a:rPr>
                  <a:t>CVaR</a:t>
                </a:r>
                <a:r>
                  <a:rPr lang="zh-CN" altLang="en-US" sz="1200" dirty="0">
                    <a:solidFill>
                      <a:srgbClr val="1F3762"/>
                    </a:solidFill>
                  </a:rPr>
                  <a:t>圖像的損失以累積金額爲限，收益以房價爲限，因此圖像呈現右偏（集中在</a:t>
                </a:r>
                <a:r>
                  <a:rPr lang="en-US" altLang="zh-CN" sz="1200" dirty="0">
                    <a:solidFill>
                      <a:srgbClr val="1F3762"/>
                    </a:solidFill>
                  </a:rPr>
                  <a:t>0</a:t>
                </a:r>
                <a:r>
                  <a:rPr lang="zh-CN" altLang="en-US" sz="1200" dirty="0">
                    <a:solidFill>
                      <a:srgbClr val="1F3762"/>
                    </a:solidFill>
                  </a:rPr>
                  <a:t>附近）</a:t>
                </a:r>
                <a:endParaRPr lang="zh-CN" altLang="zh-CN" sz="1200" dirty="0">
                  <a:solidFill>
                    <a:srgbClr val="1F3762"/>
                  </a:solidFill>
                </a:endParaRPr>
              </a:p>
            </p:txBody>
          </p:sp>
        </mc:Choice>
        <mc:Fallback xmlns="">
          <p:sp>
            <p:nvSpPr>
              <p:cNvPr id="33" name="文本框 32">
                <a:extLst>
                  <a:ext uri="{FF2B5EF4-FFF2-40B4-BE49-F238E27FC236}">
                    <a16:creationId xmlns:a16="http://schemas.microsoft.com/office/drawing/2014/main" id="{D94622A2-265B-7648-78B5-FAC748270D25}"/>
                  </a:ext>
                </a:extLst>
              </p:cNvPr>
              <p:cNvSpPr txBox="1">
                <a:spLocks noRot="1" noChangeAspect="1" noMove="1" noResize="1" noEditPoints="1" noAdjustHandles="1" noChangeArrowheads="1" noChangeShapeType="1" noTextEdit="1"/>
              </p:cNvSpPr>
              <p:nvPr/>
            </p:nvSpPr>
            <p:spPr>
              <a:xfrm>
                <a:off x="593550" y="5432522"/>
                <a:ext cx="6254925" cy="1167692"/>
              </a:xfrm>
              <a:prstGeom prst="rect">
                <a:avLst/>
              </a:prstGeom>
              <a:blipFill>
                <a:blip r:embed="rId8"/>
                <a:stretch>
                  <a:fillRect b="-3125"/>
                </a:stretch>
              </a:blipFill>
            </p:spPr>
            <p:txBody>
              <a:bodyPr/>
              <a:lstStyle/>
              <a:p>
                <a:r>
                  <a:rPr lang="zh-CN" altLang="en-US">
                    <a:noFill/>
                  </a:rPr>
                  <a:t> </a:t>
                </a:r>
              </a:p>
            </p:txBody>
          </p:sp>
        </mc:Fallback>
      </mc:AlternateContent>
      <p:graphicFrame>
        <p:nvGraphicFramePr>
          <p:cNvPr id="7" name="图表 6">
            <a:extLst>
              <a:ext uri="{FF2B5EF4-FFF2-40B4-BE49-F238E27FC236}">
                <a16:creationId xmlns:a16="http://schemas.microsoft.com/office/drawing/2014/main" id="{04827595-CC5E-E5D9-DF69-F8916FE3372D}"/>
              </a:ext>
            </a:extLst>
          </p:cNvPr>
          <p:cNvGraphicFramePr>
            <a:graphicFrameLocks/>
          </p:cNvGraphicFramePr>
          <p:nvPr>
            <p:extLst>
              <p:ext uri="{D42A27DB-BD31-4B8C-83A1-F6EECF244321}">
                <p14:modId xmlns:p14="http://schemas.microsoft.com/office/powerpoint/2010/main" val="3269499209"/>
              </p:ext>
            </p:extLst>
          </p:nvPr>
        </p:nvGraphicFramePr>
        <p:xfrm>
          <a:off x="7757239" y="1255647"/>
          <a:ext cx="4320000" cy="25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图表 4">
            <a:extLst>
              <a:ext uri="{FF2B5EF4-FFF2-40B4-BE49-F238E27FC236}">
                <a16:creationId xmlns:a16="http://schemas.microsoft.com/office/drawing/2014/main" id="{F3C86EE1-F313-96F5-4931-24F99A06E177}"/>
              </a:ext>
            </a:extLst>
          </p:cNvPr>
          <p:cNvGraphicFramePr>
            <a:graphicFrameLocks/>
          </p:cNvGraphicFramePr>
          <p:nvPr>
            <p:extLst>
              <p:ext uri="{D42A27DB-BD31-4B8C-83A1-F6EECF244321}">
                <p14:modId xmlns:p14="http://schemas.microsoft.com/office/powerpoint/2010/main" val="2333459721"/>
              </p:ext>
            </p:extLst>
          </p:nvPr>
        </p:nvGraphicFramePr>
        <p:xfrm>
          <a:off x="7757239" y="4008609"/>
          <a:ext cx="4320000" cy="2520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0197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7090-20D3-7875-535B-7336F4DC5233}"/>
            </a:ext>
          </a:extLst>
        </p:cNvPr>
        <p:cNvGrpSpPr/>
        <p:nvPr/>
      </p:nvGrpSpPr>
      <p:grpSpPr>
        <a:xfrm>
          <a:off x="0" y="0"/>
          <a:ext cx="0" cy="0"/>
          <a:chOff x="0" y="0"/>
          <a:chExt cx="0" cy="0"/>
        </a:xfrm>
      </p:grpSpPr>
      <p:sp>
        <p:nvSpPr>
          <p:cNvPr id="4" name="TextBox 23">
            <a:extLst>
              <a:ext uri="{FF2B5EF4-FFF2-40B4-BE49-F238E27FC236}">
                <a16:creationId xmlns:a16="http://schemas.microsoft.com/office/drawing/2014/main" id="{ED2483AF-7E34-4F2A-8EC7-D0643B821766}"/>
              </a:ext>
            </a:extLst>
          </p:cNvPr>
          <p:cNvSpPr txBox="1"/>
          <p:nvPr/>
        </p:nvSpPr>
        <p:spPr>
          <a:xfrm>
            <a:off x="3461951" y="4895432"/>
            <a:ext cx="1658144" cy="438580"/>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400" dirty="0">
                <a:solidFill>
                  <a:srgbClr val="1F3762"/>
                </a:solidFill>
                <a:latin typeface="微软雅黑" panose="020B0503020204020204" pitchFamily="34" charset="-122"/>
                <a:ea typeface="微软雅黑" panose="020B0503020204020204" pitchFamily="34" charset="-122"/>
                <a:cs typeface="+mn-ea"/>
                <a:sym typeface="Calibri"/>
              </a:rPr>
              <a:t>研究背景</a:t>
            </a:r>
          </a:p>
        </p:txBody>
      </p:sp>
      <p:sp>
        <p:nvSpPr>
          <p:cNvPr id="6" name="TextBox 25">
            <a:extLst>
              <a:ext uri="{FF2B5EF4-FFF2-40B4-BE49-F238E27FC236}">
                <a16:creationId xmlns:a16="http://schemas.microsoft.com/office/drawing/2014/main" id="{94C9954F-2D7C-435D-B84E-BDE7FFC2B4C7}"/>
              </a:ext>
            </a:extLst>
          </p:cNvPr>
          <p:cNvSpPr txBox="1"/>
          <p:nvPr/>
        </p:nvSpPr>
        <p:spPr>
          <a:xfrm>
            <a:off x="5263569" y="4895432"/>
            <a:ext cx="1658144" cy="438580"/>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400" dirty="0">
                <a:solidFill>
                  <a:srgbClr val="1F3762"/>
                </a:solidFill>
                <a:latin typeface="微软雅黑" panose="020B0503020204020204" pitchFamily="34" charset="-122"/>
                <a:ea typeface="微软雅黑" panose="020B0503020204020204" pitchFamily="34" charset="-122"/>
                <a:cs typeface="+mn-ea"/>
                <a:sym typeface="Calibri"/>
              </a:rPr>
              <a:t>研究內容</a:t>
            </a:r>
          </a:p>
        </p:txBody>
      </p:sp>
      <p:grpSp>
        <p:nvGrpSpPr>
          <p:cNvPr id="23" name="组合 22">
            <a:extLst>
              <a:ext uri="{FF2B5EF4-FFF2-40B4-BE49-F238E27FC236}">
                <a16:creationId xmlns:a16="http://schemas.microsoft.com/office/drawing/2014/main" id="{F309E24E-B1B4-4996-BFF7-C69DA31C888A}"/>
              </a:ext>
            </a:extLst>
          </p:cNvPr>
          <p:cNvGrpSpPr/>
          <p:nvPr/>
        </p:nvGrpSpPr>
        <p:grpSpPr>
          <a:xfrm>
            <a:off x="4" y="969100"/>
            <a:ext cx="12191996" cy="1794132"/>
            <a:chOff x="4" y="977295"/>
            <a:chExt cx="12191996" cy="1794132"/>
          </a:xfrm>
        </p:grpSpPr>
        <p:sp>
          <p:nvSpPr>
            <p:cNvPr id="24" name="弧形 23">
              <a:extLst>
                <a:ext uri="{FF2B5EF4-FFF2-40B4-BE49-F238E27FC236}">
                  <a16:creationId xmlns:a16="http://schemas.microsoft.com/office/drawing/2014/main" id="{711D79EB-3A41-4110-B003-68C382A49273}"/>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9D984771-4894-4C44-BA70-E3BAB5C8D90F}"/>
                </a:ext>
              </a:extLst>
            </p:cNvPr>
            <p:cNvGrpSpPr/>
            <p:nvPr/>
          </p:nvGrpSpPr>
          <p:grpSpPr>
            <a:xfrm>
              <a:off x="4" y="2268060"/>
              <a:ext cx="12191996" cy="5240"/>
              <a:chOff x="4" y="2268060"/>
              <a:chExt cx="12191996" cy="5240"/>
            </a:xfrm>
          </p:grpSpPr>
          <p:cxnSp>
            <p:nvCxnSpPr>
              <p:cNvPr id="26" name="直接连接符 25">
                <a:extLst>
                  <a:ext uri="{FF2B5EF4-FFF2-40B4-BE49-F238E27FC236}">
                    <a16:creationId xmlns:a16="http://schemas.microsoft.com/office/drawing/2014/main" id="{E034ABA3-23CD-4611-8A3B-13DB2F2C6826}"/>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4DB806A-79BC-4111-A44B-4C0F260FE1E2}"/>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35" name="矩形 1">
            <a:extLst>
              <a:ext uri="{FF2B5EF4-FFF2-40B4-BE49-F238E27FC236}">
                <a16:creationId xmlns:a16="http://schemas.microsoft.com/office/drawing/2014/main" id="{A7BC8380-89A4-4701-906A-A4B40989166E}"/>
              </a:ext>
            </a:extLst>
          </p:cNvPr>
          <p:cNvSpPr>
            <a:spLocks noChangeArrowheads="1"/>
          </p:cNvSpPr>
          <p:nvPr/>
        </p:nvSpPr>
        <p:spPr bwMode="auto">
          <a:xfrm>
            <a:off x="3774000" y="3367800"/>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66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研究綜述</a:t>
            </a:r>
          </a:p>
        </p:txBody>
      </p:sp>
      <p:grpSp>
        <p:nvGrpSpPr>
          <p:cNvPr id="17" name="组合 16">
            <a:extLst>
              <a:ext uri="{FF2B5EF4-FFF2-40B4-BE49-F238E27FC236}">
                <a16:creationId xmlns:a16="http://schemas.microsoft.com/office/drawing/2014/main" id="{BF62D7BE-2449-19AB-6C27-577345459C5C}"/>
              </a:ext>
            </a:extLst>
          </p:cNvPr>
          <p:cNvGrpSpPr/>
          <p:nvPr/>
        </p:nvGrpSpPr>
        <p:grpSpPr>
          <a:xfrm>
            <a:off x="5232713" y="1001744"/>
            <a:ext cx="1726574" cy="1726572"/>
            <a:chOff x="5232713" y="1001744"/>
            <a:chExt cx="1726574" cy="1726572"/>
          </a:xfrm>
        </p:grpSpPr>
        <p:grpSp>
          <p:nvGrpSpPr>
            <p:cNvPr id="13" name="组合 12">
              <a:extLst>
                <a:ext uri="{FF2B5EF4-FFF2-40B4-BE49-F238E27FC236}">
                  <a16:creationId xmlns:a16="http://schemas.microsoft.com/office/drawing/2014/main" id="{15E75B87-DD70-68A2-EB78-B6E4623C197C}"/>
                </a:ext>
              </a:extLst>
            </p:cNvPr>
            <p:cNvGrpSpPr/>
            <p:nvPr/>
          </p:nvGrpSpPr>
          <p:grpSpPr>
            <a:xfrm>
              <a:off x="5232713" y="1001744"/>
              <a:ext cx="1726574" cy="1726572"/>
              <a:chOff x="5232713" y="1001744"/>
              <a:chExt cx="1726574" cy="1726572"/>
            </a:xfrm>
          </p:grpSpPr>
          <p:sp>
            <p:nvSpPr>
              <p:cNvPr id="15" name="椭圆 14">
                <a:extLst>
                  <a:ext uri="{FF2B5EF4-FFF2-40B4-BE49-F238E27FC236}">
                    <a16:creationId xmlns:a16="http://schemas.microsoft.com/office/drawing/2014/main" id="{6B07AF23-C7DA-DD77-6861-3B226B0105FD}"/>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10806F05-FDF5-9840-A7DF-F13E7DE41327}"/>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4">
              <a:extLst>
                <a:ext uri="{FF2B5EF4-FFF2-40B4-BE49-F238E27FC236}">
                  <a16:creationId xmlns:a16="http://schemas.microsoft.com/office/drawing/2014/main" id="{0C75A259-56CA-960F-BC9E-563C671E9E8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5">
            <a:extLst>
              <a:ext uri="{FF2B5EF4-FFF2-40B4-BE49-F238E27FC236}">
                <a16:creationId xmlns:a16="http://schemas.microsoft.com/office/drawing/2014/main" id="{F40C5A8E-BEF8-A0DD-52DB-57FA088B152D}"/>
              </a:ext>
            </a:extLst>
          </p:cNvPr>
          <p:cNvSpPr txBox="1"/>
          <p:nvPr/>
        </p:nvSpPr>
        <p:spPr>
          <a:xfrm>
            <a:off x="7065187" y="4895432"/>
            <a:ext cx="1658144" cy="438580"/>
          </a:xfrm>
          <a:prstGeom prst="rect">
            <a:avLst/>
          </a:prstGeom>
          <a:noFill/>
        </p:spPr>
        <p:txBody>
          <a:bodyPr wrap="none" lIns="68579" tIns="34289" rIns="68579" bIns="34289" rtlCol="0">
            <a:spAutoFit/>
          </a:bodyPr>
          <a:lstStyle/>
          <a:p>
            <a:pPr marL="285750" indent="-285750">
              <a:buFont typeface="Wingdings" panose="05000000000000000000" pitchFamily="2" charset="2"/>
              <a:buChar char="ü"/>
            </a:pPr>
            <a:r>
              <a:rPr lang="zh-CN" altLang="en-US" sz="2400" dirty="0">
                <a:solidFill>
                  <a:srgbClr val="1F3762"/>
                </a:solidFill>
                <a:latin typeface="微软雅黑" panose="020B0503020204020204" pitchFamily="34" charset="-122"/>
                <a:ea typeface="微软雅黑" panose="020B0503020204020204" pitchFamily="34" charset="-122"/>
                <a:cs typeface="+mn-ea"/>
                <a:sym typeface="Calibri"/>
              </a:rPr>
              <a:t>研究結果</a:t>
            </a:r>
          </a:p>
        </p:txBody>
      </p:sp>
    </p:spTree>
    <p:extLst>
      <p:ext uri="{BB962C8B-B14F-4D97-AF65-F5344CB8AC3E}">
        <p14:creationId xmlns:p14="http://schemas.microsoft.com/office/powerpoint/2010/main" val="374769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6A49-3180-D01C-4DE2-585BFA86790D}"/>
            </a:ext>
          </a:extLst>
        </p:cNvPr>
        <p:cNvGrpSpPr/>
        <p:nvPr/>
      </p:nvGrpSpPr>
      <p:grpSpPr>
        <a:xfrm>
          <a:off x="0" y="0"/>
          <a:ext cx="0" cy="0"/>
          <a:chOff x="0" y="0"/>
          <a:chExt cx="0" cy="0"/>
        </a:xfrm>
      </p:grpSpPr>
      <p:grpSp>
        <p:nvGrpSpPr>
          <p:cNvPr id="26" name="组合 25">
            <a:extLst>
              <a:ext uri="{FF2B5EF4-FFF2-40B4-BE49-F238E27FC236}">
                <a16:creationId xmlns:a16="http://schemas.microsoft.com/office/drawing/2014/main" id="{641A2607-6437-99AA-00C1-18E06ED2F304}"/>
              </a:ext>
            </a:extLst>
          </p:cNvPr>
          <p:cNvGrpSpPr/>
          <p:nvPr/>
        </p:nvGrpSpPr>
        <p:grpSpPr>
          <a:xfrm>
            <a:off x="6232174" y="4977289"/>
            <a:ext cx="5697371" cy="1554397"/>
            <a:chOff x="5627078" y="4586257"/>
            <a:chExt cx="5697371" cy="1554397"/>
          </a:xfrm>
        </p:grpSpPr>
        <p:sp>
          <p:nvSpPr>
            <p:cNvPr id="8" name="矩形 7">
              <a:extLst>
                <a:ext uri="{FF2B5EF4-FFF2-40B4-BE49-F238E27FC236}">
                  <a16:creationId xmlns:a16="http://schemas.microsoft.com/office/drawing/2014/main" id="{9863E04C-A9BA-3BD8-765F-2B3359594447}"/>
                </a:ext>
              </a:extLst>
            </p:cNvPr>
            <p:cNvSpPr/>
            <p:nvPr/>
          </p:nvSpPr>
          <p:spPr>
            <a:xfrm>
              <a:off x="5627078" y="4655791"/>
              <a:ext cx="5650744" cy="1484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20" name="组合 19">
              <a:extLst>
                <a:ext uri="{FF2B5EF4-FFF2-40B4-BE49-F238E27FC236}">
                  <a16:creationId xmlns:a16="http://schemas.microsoft.com/office/drawing/2014/main" id="{3D02B701-57FB-6A12-B641-F1B917D5899F}"/>
                </a:ext>
              </a:extLst>
            </p:cNvPr>
            <p:cNvGrpSpPr/>
            <p:nvPr/>
          </p:nvGrpSpPr>
          <p:grpSpPr>
            <a:xfrm>
              <a:off x="10255454" y="4586257"/>
              <a:ext cx="1068995" cy="1300888"/>
              <a:chOff x="9356795" y="3192042"/>
              <a:chExt cx="1425324" cy="1482656"/>
            </a:xfrm>
          </p:grpSpPr>
          <p:sp>
            <p:nvSpPr>
              <p:cNvPr id="21" name="任意多边形 11">
                <a:extLst>
                  <a:ext uri="{FF2B5EF4-FFF2-40B4-BE49-F238E27FC236}">
                    <a16:creationId xmlns:a16="http://schemas.microsoft.com/office/drawing/2014/main" id="{9413FF17-0AE6-B0B7-F16D-AFD31A9C0749}"/>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22" name="任意多边形 13">
                <a:extLst>
                  <a:ext uri="{FF2B5EF4-FFF2-40B4-BE49-F238E27FC236}">
                    <a16:creationId xmlns:a16="http://schemas.microsoft.com/office/drawing/2014/main" id="{9BD5BF87-8C4C-3AEF-51CB-587FF2828E4B}"/>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3" name="任意多边形 16">
                <a:extLst>
                  <a:ext uri="{FF2B5EF4-FFF2-40B4-BE49-F238E27FC236}">
                    <a16:creationId xmlns:a16="http://schemas.microsoft.com/office/drawing/2014/main" id="{74FD4FBA-7F35-712E-7577-26061D0226D3}"/>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pSp>
      <p:grpSp>
        <p:nvGrpSpPr>
          <p:cNvPr id="9" name="组合 8">
            <a:extLst>
              <a:ext uri="{FF2B5EF4-FFF2-40B4-BE49-F238E27FC236}">
                <a16:creationId xmlns:a16="http://schemas.microsoft.com/office/drawing/2014/main" id="{98AC26F4-B08D-F5A7-2248-623AF9F65BD5}"/>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A384680F-BFB9-44F9-039A-C4B2BCA0913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8310979D-8B26-D33A-B9E4-7914CC3FE280}"/>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28BCD1C2-D35F-48C0-A503-9A8DA9A84AF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D6FF007-E4CE-3B62-FAAB-54853D33B4AF}"/>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F1BA9EC0-90F3-C9AB-5D74-ED35BAE6A64E}"/>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F5783554-3C72-F326-F663-6600D24A77D7}"/>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7A770D1-D920-2BAD-CD88-0DE4C119DC58}"/>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92076D25-DE1E-0D96-C608-B6ECE529A48B}"/>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F96CC15F-A2E4-C8D7-60CD-649A165553ED}"/>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6B46F5E1-1849-E65A-F30B-8CBA62CC88F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4C529AC9-6272-1588-3D4D-0DA392445830}"/>
              </a:ext>
            </a:extLst>
          </p:cNvPr>
          <p:cNvSpPr txBox="1"/>
          <p:nvPr/>
        </p:nvSpPr>
        <p:spPr>
          <a:xfrm>
            <a:off x="4173360" y="323206"/>
            <a:ext cx="260391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風險衡量模型</a:t>
            </a:r>
          </a:p>
        </p:txBody>
      </p:sp>
      <p:sp>
        <p:nvSpPr>
          <p:cNvPr id="3" name="矩形 1">
            <a:extLst>
              <a:ext uri="{FF2B5EF4-FFF2-40B4-BE49-F238E27FC236}">
                <a16:creationId xmlns:a16="http://schemas.microsoft.com/office/drawing/2014/main" id="{816F3A8A-B8AA-7BCA-3F29-C229DE246A07}"/>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研究方法</a:t>
            </a:r>
          </a:p>
        </p:txBody>
      </p:sp>
      <p:grpSp>
        <p:nvGrpSpPr>
          <p:cNvPr id="70" name="组合 69">
            <a:extLst>
              <a:ext uri="{FF2B5EF4-FFF2-40B4-BE49-F238E27FC236}">
                <a16:creationId xmlns:a16="http://schemas.microsoft.com/office/drawing/2014/main" id="{80D6CF63-109D-2BE1-B718-1D268EE60C28}"/>
              </a:ext>
            </a:extLst>
          </p:cNvPr>
          <p:cNvGrpSpPr/>
          <p:nvPr/>
        </p:nvGrpSpPr>
        <p:grpSpPr>
          <a:xfrm>
            <a:off x="597392" y="1159435"/>
            <a:ext cx="6427662" cy="1591702"/>
            <a:chOff x="516075" y="2332727"/>
            <a:chExt cx="6427662" cy="1591702"/>
          </a:xfrm>
        </p:grpSpPr>
        <p:sp>
          <p:nvSpPr>
            <p:cNvPr id="30" name="矩形 29">
              <a:extLst>
                <a:ext uri="{FF2B5EF4-FFF2-40B4-BE49-F238E27FC236}">
                  <a16:creationId xmlns:a16="http://schemas.microsoft.com/office/drawing/2014/main" id="{9F066432-01F2-01D9-5DE3-2F64CDB04485}"/>
                </a:ext>
              </a:extLst>
            </p:cNvPr>
            <p:cNvSpPr/>
            <p:nvPr/>
          </p:nvSpPr>
          <p:spPr>
            <a:xfrm>
              <a:off x="519052" y="2687487"/>
              <a:ext cx="6424685" cy="1236942"/>
            </a:xfrm>
            <a:prstGeom prst="rect">
              <a:avLst/>
            </a:prstGeom>
          </p:spPr>
          <p:txBody>
            <a:bodyPr wrap="square">
              <a:spAutoFit/>
            </a:bodyPr>
            <a:lstStyle/>
            <a:p>
              <a:pPr>
                <a:lnSpc>
                  <a:spcPct val="160000"/>
                </a:lnSpc>
              </a:pPr>
              <a:r>
                <a:rPr lang="zh-CN" altLang="en-US" sz="1200" dirty="0">
                  <a:solidFill>
                    <a:srgbClr val="000000"/>
                  </a:solidFill>
                  <a:latin typeface="+mn-ea"/>
                </a:rPr>
                <a:t>使用內插法的原因：</a:t>
              </a:r>
              <a:endParaRPr lang="en-US" altLang="zh-CN" sz="1200" dirty="0">
                <a:solidFill>
                  <a:srgbClr val="000000"/>
                </a:solidFill>
                <a:latin typeface="+mn-ea"/>
              </a:endParaRPr>
            </a:p>
            <a:p>
              <a:pPr>
                <a:lnSpc>
                  <a:spcPct val="160000"/>
                </a:lnSpc>
              </a:pPr>
              <a:r>
                <a:rPr lang="zh-TW" altLang="en-US" sz="1200" dirty="0">
                  <a:solidFill>
                    <a:srgbClr val="000000"/>
                  </a:solidFill>
                  <a:latin typeface="+mn-ea"/>
                </a:rPr>
                <a:t>由于利率爲隨機過程，隨期數增加，不同的利率路徑造成</a:t>
              </a:r>
              <a:r>
                <a:rPr lang="zh-CN" altLang="en-US" sz="1200" dirty="0">
                  <a:solidFill>
                    <a:srgbClr val="000000"/>
                  </a:solidFill>
                  <a:latin typeface="+mn-ea"/>
                </a:rPr>
                <a:t>累積金額</a:t>
              </a:r>
              <a:r>
                <a:rPr lang="zh-TW" altLang="en-US" sz="1200" dirty="0">
                  <a:solidFill>
                    <a:srgbClr val="000000"/>
                  </a:solidFill>
                  <a:latin typeface="+mn-ea"/>
                </a:rPr>
                <a:t>個數呈現指數成長</a:t>
              </a:r>
              <a:r>
                <a:rPr lang="zh-CN" altLang="en-US" sz="1200" dirty="0">
                  <a:solidFill>
                    <a:srgbClr val="000000"/>
                  </a:solidFill>
                  <a:latin typeface="+mn-ea"/>
                </a:rPr>
                <a:t>。</a:t>
              </a:r>
              <a:r>
                <a:rPr lang="zh-TW" altLang="en-US" sz="1200" dirty="0">
                  <a:solidFill>
                    <a:srgbClr val="000000"/>
                  </a:solidFill>
                  <a:latin typeface="+mn-ea"/>
                </a:rPr>
                <a:t>爲降低程式運行複雜度，過往論文提出綫性內插法，以有限個代表點代替呈指數增長的個數。</a:t>
              </a:r>
              <a:endParaRPr lang="en-US" altLang="zh-TW" sz="1200" dirty="0">
                <a:solidFill>
                  <a:srgbClr val="000000"/>
                </a:solidFill>
                <a:latin typeface="+mn-ea"/>
              </a:endParaRPr>
            </a:p>
            <a:p>
              <a:pPr>
                <a:lnSpc>
                  <a:spcPct val="160000"/>
                </a:lnSpc>
              </a:pPr>
              <a:r>
                <a:rPr lang="zh-CN" altLang="en-US" sz="1200" b="1" dirty="0">
                  <a:solidFill>
                    <a:srgbClr val="000000"/>
                  </a:solidFill>
                  <a:latin typeface="+mn-ea"/>
                </a:rPr>
                <a:t>由于綫性內插法導致風險圖像出現不合理波動，因此將綫性內插法改爲指數內插法。</a:t>
              </a:r>
              <a:endParaRPr lang="zh-CN" altLang="zh-CN" sz="1400" b="1" dirty="0"/>
            </a:p>
          </p:txBody>
        </p:sp>
        <p:sp>
          <p:nvSpPr>
            <p:cNvPr id="31" name="文本框 38">
              <a:extLst>
                <a:ext uri="{FF2B5EF4-FFF2-40B4-BE49-F238E27FC236}">
                  <a16:creationId xmlns:a16="http://schemas.microsoft.com/office/drawing/2014/main" id="{62D496A7-C4DE-D26A-8508-AFB4045414C7}"/>
                </a:ext>
              </a:extLst>
            </p:cNvPr>
            <p:cNvSpPr txBox="1"/>
            <p:nvPr/>
          </p:nvSpPr>
          <p:spPr>
            <a:xfrm>
              <a:off x="516075" y="2332727"/>
              <a:ext cx="4764116" cy="387797"/>
            </a:xfrm>
            <a:prstGeom prst="rect">
              <a:avLst/>
            </a:prstGeom>
            <a:noFill/>
          </p:spPr>
          <p:txBody>
            <a:bodyPr wrap="square" rtlCol="0">
              <a:spAutoFit/>
            </a:bodyPr>
            <a:lstStyle/>
            <a:p>
              <a:r>
                <a:rPr lang="zh-CN" altLang="en-US" sz="1920" b="1" dirty="0">
                  <a:solidFill>
                    <a:srgbClr val="1F3762"/>
                  </a:solidFill>
                  <a:latin typeface="+mn-ea"/>
                  <a:cs typeface="+mn-ea"/>
                  <a:sym typeface="+mn-lt"/>
                </a:rPr>
                <a:t>線性內插法和指數內插法</a:t>
              </a:r>
            </a:p>
          </p:txBody>
        </p:sp>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834694B-77D8-966B-7CD1-A4EEE9EDD62E}"/>
                  </a:ext>
                </a:extLst>
              </p:cNvPr>
              <p:cNvSpPr txBox="1"/>
              <p:nvPr/>
            </p:nvSpPr>
            <p:spPr>
              <a:xfrm>
                <a:off x="7271630" y="1343536"/>
                <a:ext cx="4320001" cy="3441007"/>
              </a:xfrm>
              <a:prstGeom prst="rect">
                <a:avLst/>
              </a:prstGeom>
              <a:noFill/>
              <a:ln w="6350">
                <a:solidFill>
                  <a:srgbClr val="1F3762"/>
                </a:solidFill>
                <a:prstDash val="dash"/>
              </a:ln>
            </p:spPr>
            <p:txBody>
              <a:bodyPr wrap="square">
                <a:spAutoFit/>
              </a:bodyPr>
              <a:lstStyle/>
              <a:p>
                <a:pPr>
                  <a:lnSpc>
                    <a:spcPct val="150000"/>
                  </a:lnSpc>
                </a:pPr>
                <a:r>
                  <a:rPr lang="zh-CN" altLang="en-US" sz="1100" kern="100" dirty="0">
                    <a:effectLst/>
                    <a:latin typeface="+mn-ea"/>
                    <a:cs typeface="Times New Roman" panose="02020603050405020304" pitchFamily="18" charset="0"/>
                  </a:rPr>
                  <a:t>設定代表點個數爲</a:t>
                </a:r>
                <a:r>
                  <a:rPr lang="en-US" altLang="zh-CN" sz="1100" kern="100" dirty="0">
                    <a:latin typeface="+mn-ea"/>
                    <a:cs typeface="Times New Roman" panose="02020603050405020304" pitchFamily="18" charset="0"/>
                  </a:rPr>
                  <a:t>k</a:t>
                </a:r>
                <a:r>
                  <a:rPr lang="zh-CN" altLang="en-US" sz="1100" kern="100" dirty="0">
                    <a:latin typeface="+mn-ea"/>
                    <a:cs typeface="Times New Roman" panose="02020603050405020304" pitchFamily="18" charset="0"/>
                  </a:rPr>
                  <a:t>，</a:t>
                </a:r>
                <a:r>
                  <a:rPr lang="zh-CN" altLang="en-US" sz="1100" kern="100" dirty="0">
                    <a:effectLst/>
                    <a:latin typeface="+mn-ea"/>
                    <a:cs typeface="Times New Roman" panose="02020603050405020304" pitchFamily="18" charset="0"/>
                  </a:rPr>
                  <a:t>根據不同的利率路徑有</a:t>
                </a:r>
                <a:r>
                  <a:rPr lang="zh-TW" altLang="zh-CN" sz="1100" kern="100" dirty="0">
                    <a:effectLst/>
                    <a:latin typeface="+mn-ea"/>
                    <a:cs typeface="Times New Roman" panose="02020603050405020304" pitchFamily="18" charset="0"/>
                  </a:rPr>
                  <a:t>最大值</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𝐿</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𝑘</m:t>
                        </m:r>
                      </m:sub>
                    </m:sSub>
                  </m:oMath>
                </a14:m>
                <a:r>
                  <a:rPr lang="zh-TW" altLang="zh-CN" sz="1100" kern="100" dirty="0">
                    <a:effectLst/>
                    <a:latin typeface="+mn-ea"/>
                    <a:cs typeface="Times New Roman" panose="02020603050405020304" pitchFamily="18" charset="0"/>
                  </a:rPr>
                  <a:t>和最小值</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𝐿</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,1</m:t>
                        </m:r>
                      </m:sub>
                    </m:sSub>
                  </m:oMath>
                </a14:m>
                <a:r>
                  <a:rPr lang="zh-TW" altLang="zh-CN" sz="1100" kern="100" dirty="0">
                    <a:effectLst/>
                    <a:latin typeface="+mn-ea"/>
                    <a:cs typeface="Times New Roman" panose="02020603050405020304" pitchFamily="18" charset="0"/>
                  </a:rPr>
                  <a:t>後，第</a:t>
                </a:r>
                <a:r>
                  <a:rPr lang="en-US" altLang="zh-CN" sz="1100" kern="100" dirty="0">
                    <a:effectLst/>
                    <a:latin typeface="+mn-ea"/>
                    <a:cs typeface="Times New Roman" panose="02020603050405020304" pitchFamily="18" charset="0"/>
                  </a:rPr>
                  <a:t>o</a:t>
                </a:r>
                <a:r>
                  <a:rPr lang="zh-TW" altLang="zh-CN" sz="1100" kern="100" dirty="0">
                    <a:effectLst/>
                    <a:latin typeface="+mn-ea"/>
                    <a:cs typeface="Times New Roman" panose="02020603050405020304" pitchFamily="18" charset="0"/>
                  </a:rPr>
                  <a:t>個累積貸款金額代表點</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i="1" kern="100">
                            <a:effectLst/>
                            <a:latin typeface="Cambria Math" panose="02040503050406030204" pitchFamily="18" charset="0"/>
                            <a:cs typeface="Times New Roman" panose="02020603050405020304" pitchFamily="18" charset="0"/>
                          </a:rPr>
                          <m:t>𝐿</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𝑜</m:t>
                        </m:r>
                      </m:sub>
                    </m:sSub>
                  </m:oMath>
                </a14:m>
                <a:r>
                  <a:rPr lang="zh-TW" altLang="zh-CN" sz="1100" kern="100" dirty="0">
                    <a:effectLst/>
                    <a:latin typeface="+mn-ea"/>
                    <a:cs typeface="Times New Roman" panose="02020603050405020304" pitchFamily="18" charset="0"/>
                  </a:rPr>
                  <a:t>可表示爲：</a:t>
                </a:r>
                <a:endParaRPr lang="en-US" altLang="zh-TW" sz="1100" kern="100" dirty="0">
                  <a:effectLst/>
                  <a:latin typeface="+mn-ea"/>
                  <a:cs typeface="Times New Roman" panose="02020603050405020304" pitchFamily="18" charset="0"/>
                </a:endParaRPr>
              </a:p>
              <a:p>
                <a:pPr>
                  <a:lnSpc>
                    <a:spcPct val="150000"/>
                  </a:lnSpc>
                </a:pPr>
                <a:r>
                  <a:rPr lang="zh-CN" altLang="en-US" sz="1100" kern="100" dirty="0">
                    <a:latin typeface="+mn-ea"/>
                    <a:cs typeface="Times New Roman" panose="02020603050405020304" pitchFamily="18" charset="0"/>
                  </a:rPr>
                  <a:t>綫性內插法（累積貸款金額）：</a:t>
                </a:r>
                <a:endParaRPr lang="zh-CN" altLang="zh-CN" sz="1100" kern="100" dirty="0">
                  <a:effectLst/>
                  <a:latin typeface="+mn-ea"/>
                  <a:cs typeface="Times New Roman" panose="02020603050405020304" pitchFamily="18" charset="0"/>
                </a:endParaRPr>
              </a:p>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050" i="1" kern="100">
                              <a:latin typeface="Cambria Math" panose="02040503050406030204" pitchFamily="18" charset="0"/>
                              <a:cs typeface="Times New Roman" panose="02020603050405020304" pitchFamily="18" charset="0"/>
                            </a:rPr>
                          </m:ctrlPr>
                        </m:sSubPr>
                        <m:e>
                          <m:r>
                            <a:rPr lang="en-US" altLang="zh-CN" sz="1050" kern="100">
                              <a:latin typeface="Cambria Math" panose="02040503050406030204" pitchFamily="18" charset="0"/>
                              <a:cs typeface="Times New Roman" panose="02020603050405020304" pitchFamily="18" charset="0"/>
                            </a:rPr>
                            <m:t>𝐿</m:t>
                          </m:r>
                        </m:e>
                        <m:sub>
                          <m:r>
                            <a:rPr lang="en-US" altLang="zh-CN" sz="1050" kern="100">
                              <a:latin typeface="Cambria Math" panose="02040503050406030204" pitchFamily="18" charset="0"/>
                              <a:cs typeface="Times New Roman" panose="02020603050405020304" pitchFamily="18" charset="0"/>
                            </a:rPr>
                            <m:t>𝑡</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𝑛</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𝑜</m:t>
                          </m:r>
                        </m:sub>
                      </m:sSub>
                      <m:r>
                        <a:rPr lang="en-US" altLang="zh-CN" sz="1050" kern="100">
                          <a:latin typeface="Cambria Math" panose="02040503050406030204" pitchFamily="18" charset="0"/>
                          <a:cs typeface="Times New Roman" panose="02020603050405020304" pitchFamily="18" charset="0"/>
                        </a:rPr>
                        <m:t>=</m:t>
                      </m:r>
                      <m:f>
                        <m:fPr>
                          <m:ctrlPr>
                            <a:rPr lang="zh-CN" altLang="zh-CN" sz="1050" i="1" kern="100">
                              <a:latin typeface="Cambria Math" panose="02040503050406030204" pitchFamily="18" charset="0"/>
                              <a:cs typeface="Times New Roman" panose="02020603050405020304" pitchFamily="18" charset="0"/>
                            </a:rPr>
                          </m:ctrlPr>
                        </m:fPr>
                        <m:num>
                          <m:sSub>
                            <m:sSubPr>
                              <m:ctrlPr>
                                <a:rPr lang="zh-CN" altLang="zh-CN" sz="1050" i="1" kern="100">
                                  <a:latin typeface="Cambria Math" panose="02040503050406030204" pitchFamily="18" charset="0"/>
                                  <a:cs typeface="Times New Roman" panose="02020603050405020304" pitchFamily="18" charset="0"/>
                                </a:rPr>
                              </m:ctrlPr>
                            </m:sSubPr>
                            <m:e>
                              <m:r>
                                <a:rPr lang="en-US" altLang="zh-CN" sz="1050" kern="100">
                                  <a:latin typeface="Cambria Math" panose="02040503050406030204" pitchFamily="18" charset="0"/>
                                  <a:cs typeface="Times New Roman" panose="02020603050405020304" pitchFamily="18" charset="0"/>
                                </a:rPr>
                                <m:t>𝐿</m:t>
                              </m:r>
                            </m:e>
                            <m:sub>
                              <m:r>
                                <a:rPr lang="en-US" altLang="zh-CN" sz="1050" kern="100">
                                  <a:latin typeface="Cambria Math" panose="02040503050406030204" pitchFamily="18" charset="0"/>
                                  <a:cs typeface="Times New Roman" panose="02020603050405020304" pitchFamily="18" charset="0"/>
                                </a:rPr>
                                <m:t>𝑡</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𝑛</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𝑘</m:t>
                              </m:r>
                            </m:sub>
                          </m:sSub>
                          <m:r>
                            <a:rPr lang="en-US" altLang="zh-CN" sz="1050" kern="100">
                              <a:latin typeface="Cambria Math" panose="02040503050406030204" pitchFamily="18" charset="0"/>
                              <a:cs typeface="Times New Roman" panose="02020603050405020304" pitchFamily="18" charset="0"/>
                            </a:rPr>
                            <m:t>−</m:t>
                          </m:r>
                          <m:sSub>
                            <m:sSubPr>
                              <m:ctrlPr>
                                <a:rPr lang="zh-CN" altLang="zh-CN" sz="1050" i="1" kern="100">
                                  <a:latin typeface="Cambria Math" panose="02040503050406030204" pitchFamily="18" charset="0"/>
                                  <a:cs typeface="Times New Roman" panose="02020603050405020304" pitchFamily="18" charset="0"/>
                                </a:rPr>
                              </m:ctrlPr>
                            </m:sSubPr>
                            <m:e>
                              <m:r>
                                <a:rPr lang="en-US" altLang="zh-CN" sz="1050" kern="100">
                                  <a:latin typeface="Cambria Math" panose="02040503050406030204" pitchFamily="18" charset="0"/>
                                  <a:cs typeface="Times New Roman" panose="02020603050405020304" pitchFamily="18" charset="0"/>
                                </a:rPr>
                                <m:t>𝐿</m:t>
                              </m:r>
                            </m:e>
                            <m:sub>
                              <m:r>
                                <a:rPr lang="en-US" altLang="zh-CN" sz="1050" kern="100">
                                  <a:latin typeface="Cambria Math" panose="02040503050406030204" pitchFamily="18" charset="0"/>
                                  <a:cs typeface="Times New Roman" panose="02020603050405020304" pitchFamily="18" charset="0"/>
                                </a:rPr>
                                <m:t>𝑡</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𝑛</m:t>
                              </m:r>
                              <m:r>
                                <a:rPr lang="en-US" altLang="zh-CN" sz="1050" kern="100">
                                  <a:latin typeface="Cambria Math" panose="02040503050406030204" pitchFamily="18" charset="0"/>
                                  <a:cs typeface="Times New Roman" panose="02020603050405020304" pitchFamily="18" charset="0"/>
                                </a:rPr>
                                <m:t>,1</m:t>
                              </m:r>
                            </m:sub>
                          </m:sSub>
                        </m:num>
                        <m:den>
                          <m:r>
                            <a:rPr lang="en-US" altLang="zh-CN" sz="1050" kern="100">
                              <a:latin typeface="Cambria Math" panose="02040503050406030204" pitchFamily="18" charset="0"/>
                              <a:cs typeface="Times New Roman" panose="02020603050405020304" pitchFamily="18" charset="0"/>
                            </a:rPr>
                            <m:t>𝑘</m:t>
                          </m:r>
                          <m:r>
                            <a:rPr lang="en-US" altLang="zh-CN" sz="1050" kern="100">
                              <a:latin typeface="Cambria Math" panose="02040503050406030204" pitchFamily="18" charset="0"/>
                              <a:cs typeface="Times New Roman" panose="02020603050405020304" pitchFamily="18" charset="0"/>
                            </a:rPr>
                            <m:t>−1</m:t>
                          </m:r>
                        </m:den>
                      </m:f>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𝑜</m:t>
                      </m:r>
                      <m:r>
                        <a:rPr lang="en-US" altLang="zh-CN" sz="1050" kern="100">
                          <a:latin typeface="Cambria Math" panose="02040503050406030204" pitchFamily="18" charset="0"/>
                          <a:cs typeface="Times New Roman" panose="02020603050405020304" pitchFamily="18" charset="0"/>
                        </a:rPr>
                        <m:t>−1)+</m:t>
                      </m:r>
                      <m:sSub>
                        <m:sSubPr>
                          <m:ctrlPr>
                            <a:rPr lang="zh-CN" altLang="zh-CN" sz="1050" i="1" kern="100">
                              <a:latin typeface="Cambria Math" panose="02040503050406030204" pitchFamily="18" charset="0"/>
                              <a:cs typeface="Times New Roman" panose="02020603050405020304" pitchFamily="18" charset="0"/>
                            </a:rPr>
                          </m:ctrlPr>
                        </m:sSubPr>
                        <m:e>
                          <m:r>
                            <a:rPr lang="en-US" altLang="zh-CN" sz="1050" kern="100">
                              <a:latin typeface="Cambria Math" panose="02040503050406030204" pitchFamily="18" charset="0"/>
                              <a:cs typeface="Times New Roman" panose="02020603050405020304" pitchFamily="18" charset="0"/>
                            </a:rPr>
                            <m:t>𝐿</m:t>
                          </m:r>
                        </m:e>
                        <m:sub>
                          <m:r>
                            <a:rPr lang="en-US" altLang="zh-CN" sz="1050" kern="100">
                              <a:latin typeface="Cambria Math" panose="02040503050406030204" pitchFamily="18" charset="0"/>
                              <a:cs typeface="Times New Roman" panose="02020603050405020304" pitchFamily="18" charset="0"/>
                            </a:rPr>
                            <m:t>𝑡</m:t>
                          </m:r>
                          <m:r>
                            <a:rPr lang="en-US" altLang="zh-CN" sz="1050" kern="100">
                              <a:latin typeface="Cambria Math" panose="02040503050406030204" pitchFamily="18" charset="0"/>
                              <a:cs typeface="Times New Roman" panose="02020603050405020304" pitchFamily="18" charset="0"/>
                            </a:rPr>
                            <m:t>,</m:t>
                          </m:r>
                          <m:r>
                            <a:rPr lang="en-US" altLang="zh-CN" sz="1050" kern="100">
                              <a:latin typeface="Cambria Math" panose="02040503050406030204" pitchFamily="18" charset="0"/>
                              <a:cs typeface="Times New Roman" panose="02020603050405020304" pitchFamily="18" charset="0"/>
                            </a:rPr>
                            <m:t>𝑛</m:t>
                          </m:r>
                          <m:r>
                            <a:rPr lang="en-US" altLang="zh-CN" sz="1050" kern="100">
                              <a:latin typeface="Cambria Math" panose="02040503050406030204" pitchFamily="18" charset="0"/>
                              <a:cs typeface="Times New Roman" panose="02020603050405020304" pitchFamily="18" charset="0"/>
                            </a:rPr>
                            <m:t>,1</m:t>
                          </m:r>
                        </m:sub>
                      </m:sSub>
                    </m:oMath>
                  </m:oMathPara>
                </a14:m>
                <a:endParaRPr lang="en-US" altLang="zh-CN" sz="1000" kern="100" dirty="0">
                  <a:latin typeface="+mn-ea"/>
                  <a:cs typeface="Times New Roman" panose="02020603050405020304" pitchFamily="18" charset="0"/>
                </a:endParaRPr>
              </a:p>
              <a:p>
                <a:pPr>
                  <a:lnSpc>
                    <a:spcPct val="150000"/>
                  </a:lnSpc>
                </a:pPr>
                <a:r>
                  <a:rPr lang="zh-CN" altLang="en-US" sz="1100" kern="100" dirty="0">
                    <a:latin typeface="+mn-ea"/>
                    <a:cs typeface="Times New Roman" panose="02020603050405020304" pitchFamily="18" charset="0"/>
                  </a:rPr>
                  <a:t>指數內插法（累積貸款金額） ：</a:t>
                </a:r>
                <a:endParaRPr lang="en-US" altLang="zh-CN" sz="1100" kern="100" dirty="0">
                  <a:latin typeface="+mn-ea"/>
                  <a:cs typeface="Times New Roman" panose="02020603050405020304" pitchFamily="18" charset="0"/>
                </a:endParaRPr>
              </a:p>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en-US" sz="1050" i="1" smtClean="0">
                              <a:solidFill>
                                <a:srgbClr val="836967"/>
                              </a:solidFill>
                              <a:latin typeface="Cambria Math" panose="02040503050406030204" pitchFamily="18" charset="0"/>
                            </a:rPr>
                          </m:ctrlPr>
                        </m:sSubPr>
                        <m:e>
                          <m:r>
                            <a:rPr lang="zh-CN" altLang="en-US" sz="1050" i="1">
                              <a:latin typeface="Cambria Math" panose="02040503050406030204" pitchFamily="18" charset="0"/>
                            </a:rPr>
                            <m:t>𝐿</m:t>
                          </m:r>
                        </m:e>
                        <m:sub>
                          <m:r>
                            <a:rPr lang="zh-CN" altLang="en-US" sz="1050" i="1">
                              <a:latin typeface="Cambria Math" panose="02040503050406030204" pitchFamily="18" charset="0"/>
                            </a:rPr>
                            <m:t>𝑡</m:t>
                          </m:r>
                          <m:r>
                            <a:rPr lang="zh-CN" altLang="en-US" sz="1050" i="0">
                              <a:latin typeface="Cambria Math" panose="02040503050406030204" pitchFamily="18" charset="0"/>
                            </a:rPr>
                            <m:t>,</m:t>
                          </m:r>
                          <m:r>
                            <a:rPr lang="zh-CN" altLang="en-US" sz="1050" i="1">
                              <a:latin typeface="Cambria Math" panose="02040503050406030204" pitchFamily="18" charset="0"/>
                            </a:rPr>
                            <m:t>𝑛</m:t>
                          </m:r>
                          <m:r>
                            <a:rPr lang="zh-CN" altLang="en-US" sz="1050" i="0">
                              <a:latin typeface="Cambria Math" panose="02040503050406030204" pitchFamily="18" charset="0"/>
                            </a:rPr>
                            <m:t>,</m:t>
                          </m:r>
                          <m:r>
                            <a:rPr lang="zh-CN" altLang="en-US" sz="1050" i="1">
                              <a:latin typeface="Cambria Math" panose="02040503050406030204" pitchFamily="18" charset="0"/>
                            </a:rPr>
                            <m:t>𝑜</m:t>
                          </m:r>
                        </m:sub>
                      </m:sSub>
                      <m:r>
                        <a:rPr lang="zh-CN" altLang="en-US" sz="1050" i="0">
                          <a:latin typeface="Cambria Math" panose="02040503050406030204" pitchFamily="18" charset="0"/>
                        </a:rPr>
                        <m:t>=</m:t>
                      </m:r>
                      <m:sSup>
                        <m:sSupPr>
                          <m:ctrlPr>
                            <a:rPr lang="zh-CN" altLang="en-US" sz="1050" i="1">
                              <a:solidFill>
                                <a:srgbClr val="836967"/>
                              </a:solidFill>
                              <a:latin typeface="Cambria Math" panose="02040503050406030204" pitchFamily="18" charset="0"/>
                            </a:rPr>
                          </m:ctrlPr>
                        </m:sSupPr>
                        <m:e>
                          <m:r>
                            <a:rPr lang="zh-CN" altLang="en-US" sz="1050" i="1">
                              <a:latin typeface="Cambria Math" panose="02040503050406030204" pitchFamily="18" charset="0"/>
                            </a:rPr>
                            <m:t>𝑒</m:t>
                          </m:r>
                        </m:e>
                        <m:sup>
                          <m:d>
                            <m:dPr>
                              <m:begChr m:val="["/>
                              <m:endChr m:val="]"/>
                              <m:ctrlPr>
                                <a:rPr lang="zh-CN" altLang="en-US" sz="1050" i="1">
                                  <a:latin typeface="Cambria Math" panose="02040503050406030204" pitchFamily="18" charset="0"/>
                                </a:rPr>
                              </m:ctrlPr>
                            </m:dPr>
                            <m:e>
                              <m:sSubSup>
                                <m:sSubSupPr>
                                  <m:ctrlPr>
                                    <a:rPr lang="zh-CN" altLang="en-US" sz="1050" i="1">
                                      <a:solidFill>
                                        <a:srgbClr val="836967"/>
                                      </a:solidFill>
                                      <a:latin typeface="Cambria Math" panose="02040503050406030204" pitchFamily="18" charset="0"/>
                                    </a:rPr>
                                  </m:ctrlPr>
                                </m:sSubSupPr>
                                <m:e>
                                  <m:r>
                                    <a:rPr lang="zh-CN" altLang="en-US" sz="1050" i="1">
                                      <a:latin typeface="Cambria Math" panose="02040503050406030204" pitchFamily="18" charset="0"/>
                                    </a:rPr>
                                    <m:t>𝑙𝑜𝑔</m:t>
                                  </m:r>
                                </m:e>
                                <m:sub>
                                  <m:r>
                                    <a:rPr lang="zh-CN" altLang="en-US" sz="1050" i="1">
                                      <a:latin typeface="Cambria Math" panose="02040503050406030204" pitchFamily="18" charset="0"/>
                                    </a:rPr>
                                    <m:t>𝑒</m:t>
                                  </m:r>
                                </m:sub>
                                <m:sup>
                                  <m:sSub>
                                    <m:sSubPr>
                                      <m:ctrlPr>
                                        <a:rPr lang="zh-CN" altLang="en-US" sz="1050" i="1">
                                          <a:solidFill>
                                            <a:srgbClr val="836967"/>
                                          </a:solidFill>
                                          <a:latin typeface="Cambria Math" panose="02040503050406030204" pitchFamily="18" charset="0"/>
                                        </a:rPr>
                                      </m:ctrlPr>
                                    </m:sSubPr>
                                    <m:e>
                                      <m:r>
                                        <a:rPr lang="zh-CN" altLang="en-US" sz="1050" i="1">
                                          <a:latin typeface="Cambria Math" panose="02040503050406030204" pitchFamily="18" charset="0"/>
                                        </a:rPr>
                                        <m:t>𝐿</m:t>
                                      </m:r>
                                    </m:e>
                                    <m:sub>
                                      <m:r>
                                        <a:rPr lang="zh-CN" altLang="en-US" sz="1050" i="1">
                                          <a:latin typeface="Cambria Math" panose="02040503050406030204" pitchFamily="18" charset="0"/>
                                        </a:rPr>
                                        <m:t>𝑡</m:t>
                                      </m:r>
                                      <m:r>
                                        <a:rPr lang="zh-CN" altLang="en-US" sz="1050" i="0">
                                          <a:latin typeface="Cambria Math" panose="02040503050406030204" pitchFamily="18" charset="0"/>
                                        </a:rPr>
                                        <m:t>,</m:t>
                                      </m:r>
                                      <m:r>
                                        <a:rPr lang="zh-CN" altLang="en-US" sz="1050" i="1">
                                          <a:latin typeface="Cambria Math" panose="02040503050406030204" pitchFamily="18" charset="0"/>
                                        </a:rPr>
                                        <m:t>𝑛</m:t>
                                      </m:r>
                                      <m:r>
                                        <a:rPr lang="zh-CN" altLang="en-US" sz="1050" i="0">
                                          <a:latin typeface="Cambria Math" panose="02040503050406030204" pitchFamily="18" charset="0"/>
                                        </a:rPr>
                                        <m:t>,1</m:t>
                                      </m:r>
                                    </m:sub>
                                  </m:sSub>
                                </m:sup>
                              </m:sSubSup>
                              <m:r>
                                <a:rPr lang="zh-CN" altLang="en-US" sz="1050" i="0">
                                  <a:latin typeface="Cambria Math" panose="02040503050406030204" pitchFamily="18" charset="0"/>
                                </a:rPr>
                                <m:t>+</m:t>
                              </m:r>
                              <m:r>
                                <a:rPr lang="zh-CN" altLang="en-US" sz="1050" i="0" smtClean="0">
                                  <a:latin typeface="Cambria Math" panose="02040503050406030204" pitchFamily="18" charset="0"/>
                                </a:rPr>
                                <m:t> </m:t>
                              </m:r>
                              <m:f>
                                <m:fPr>
                                  <m:ctrlPr>
                                    <a:rPr lang="zh-CN" altLang="en-US" sz="1050" i="1">
                                      <a:solidFill>
                                        <a:srgbClr val="836967"/>
                                      </a:solidFill>
                                      <a:latin typeface="Cambria Math" panose="02040503050406030204" pitchFamily="18" charset="0"/>
                                    </a:rPr>
                                  </m:ctrlPr>
                                </m:fPr>
                                <m:num>
                                  <m:sSubSup>
                                    <m:sSubSupPr>
                                      <m:ctrlPr>
                                        <a:rPr lang="zh-CN" altLang="en-US" sz="1050" i="1">
                                          <a:solidFill>
                                            <a:srgbClr val="836967"/>
                                          </a:solidFill>
                                          <a:latin typeface="Cambria Math" panose="02040503050406030204" pitchFamily="18" charset="0"/>
                                        </a:rPr>
                                      </m:ctrlPr>
                                    </m:sSubSupPr>
                                    <m:e>
                                      <m:r>
                                        <a:rPr lang="zh-CN" altLang="en-US" sz="1050" i="1">
                                          <a:latin typeface="Cambria Math" panose="02040503050406030204" pitchFamily="18" charset="0"/>
                                        </a:rPr>
                                        <m:t>𝑙𝑜𝑔</m:t>
                                      </m:r>
                                    </m:e>
                                    <m:sub>
                                      <m:r>
                                        <a:rPr lang="zh-CN" altLang="en-US" sz="1050" i="1">
                                          <a:latin typeface="Cambria Math" panose="02040503050406030204" pitchFamily="18" charset="0"/>
                                        </a:rPr>
                                        <m:t>𝑒</m:t>
                                      </m:r>
                                    </m:sub>
                                    <m:sup>
                                      <m:sSub>
                                        <m:sSubPr>
                                          <m:ctrlPr>
                                            <a:rPr lang="zh-CN" altLang="en-US" sz="1050" i="1">
                                              <a:solidFill>
                                                <a:srgbClr val="836967"/>
                                              </a:solidFill>
                                              <a:latin typeface="Cambria Math" panose="02040503050406030204" pitchFamily="18" charset="0"/>
                                            </a:rPr>
                                          </m:ctrlPr>
                                        </m:sSubPr>
                                        <m:e>
                                          <m:r>
                                            <a:rPr lang="zh-CN" altLang="en-US" sz="1050" i="1">
                                              <a:latin typeface="Cambria Math" panose="02040503050406030204" pitchFamily="18" charset="0"/>
                                            </a:rPr>
                                            <m:t>𝐿</m:t>
                                          </m:r>
                                        </m:e>
                                        <m:sub>
                                          <m:r>
                                            <a:rPr lang="zh-CN" altLang="en-US" sz="1050" i="1">
                                              <a:latin typeface="Cambria Math" panose="02040503050406030204" pitchFamily="18" charset="0"/>
                                            </a:rPr>
                                            <m:t>𝑡</m:t>
                                          </m:r>
                                          <m:r>
                                            <a:rPr lang="zh-CN" altLang="en-US" sz="1050" i="0">
                                              <a:latin typeface="Cambria Math" panose="02040503050406030204" pitchFamily="18" charset="0"/>
                                            </a:rPr>
                                            <m:t>,</m:t>
                                          </m:r>
                                          <m:r>
                                            <a:rPr lang="zh-CN" altLang="en-US" sz="1050" i="1">
                                              <a:latin typeface="Cambria Math" panose="02040503050406030204" pitchFamily="18" charset="0"/>
                                            </a:rPr>
                                            <m:t>𝑛</m:t>
                                          </m:r>
                                          <m:r>
                                            <a:rPr lang="zh-CN" altLang="en-US" sz="1050" i="0">
                                              <a:latin typeface="Cambria Math" panose="02040503050406030204" pitchFamily="18" charset="0"/>
                                            </a:rPr>
                                            <m:t>,</m:t>
                                          </m:r>
                                          <m:r>
                                            <a:rPr lang="zh-CN" altLang="en-US" sz="1050" i="1">
                                              <a:latin typeface="Cambria Math" panose="02040503050406030204" pitchFamily="18" charset="0"/>
                                            </a:rPr>
                                            <m:t>𝑘</m:t>
                                          </m:r>
                                        </m:sub>
                                      </m:sSub>
                                    </m:sup>
                                  </m:sSubSup>
                                  <m:r>
                                    <a:rPr lang="zh-CN" altLang="en-US" sz="1050" i="0">
                                      <a:latin typeface="Cambria Math" panose="02040503050406030204" pitchFamily="18" charset="0"/>
                                    </a:rPr>
                                    <m:t>−</m:t>
                                  </m:r>
                                  <m:sSubSup>
                                    <m:sSubSupPr>
                                      <m:ctrlPr>
                                        <a:rPr lang="zh-CN" altLang="en-US" sz="1050" i="1">
                                          <a:solidFill>
                                            <a:srgbClr val="836967"/>
                                          </a:solidFill>
                                          <a:latin typeface="Cambria Math" panose="02040503050406030204" pitchFamily="18" charset="0"/>
                                        </a:rPr>
                                      </m:ctrlPr>
                                    </m:sSubSupPr>
                                    <m:e>
                                      <m:r>
                                        <a:rPr lang="zh-CN" altLang="en-US" sz="1050" i="1">
                                          <a:latin typeface="Cambria Math" panose="02040503050406030204" pitchFamily="18" charset="0"/>
                                        </a:rPr>
                                        <m:t>𝑙𝑜𝑔</m:t>
                                      </m:r>
                                    </m:e>
                                    <m:sub>
                                      <m:r>
                                        <a:rPr lang="zh-CN" altLang="en-US" sz="1050" i="1">
                                          <a:latin typeface="Cambria Math" panose="02040503050406030204" pitchFamily="18" charset="0"/>
                                        </a:rPr>
                                        <m:t>𝑒</m:t>
                                      </m:r>
                                    </m:sub>
                                    <m:sup>
                                      <m:sSub>
                                        <m:sSubPr>
                                          <m:ctrlPr>
                                            <a:rPr lang="zh-CN" altLang="en-US" sz="1050" i="1">
                                              <a:solidFill>
                                                <a:srgbClr val="836967"/>
                                              </a:solidFill>
                                              <a:latin typeface="Cambria Math" panose="02040503050406030204" pitchFamily="18" charset="0"/>
                                            </a:rPr>
                                          </m:ctrlPr>
                                        </m:sSubPr>
                                        <m:e>
                                          <m:r>
                                            <a:rPr lang="zh-CN" altLang="en-US" sz="1050" i="1">
                                              <a:latin typeface="Cambria Math" panose="02040503050406030204" pitchFamily="18" charset="0"/>
                                            </a:rPr>
                                            <m:t>𝐿</m:t>
                                          </m:r>
                                        </m:e>
                                        <m:sub>
                                          <m:r>
                                            <a:rPr lang="zh-CN" altLang="en-US" sz="1050" i="1">
                                              <a:latin typeface="Cambria Math" panose="02040503050406030204" pitchFamily="18" charset="0"/>
                                            </a:rPr>
                                            <m:t>𝑡</m:t>
                                          </m:r>
                                          <m:r>
                                            <a:rPr lang="zh-CN" altLang="en-US" sz="1050" i="0">
                                              <a:latin typeface="Cambria Math" panose="02040503050406030204" pitchFamily="18" charset="0"/>
                                            </a:rPr>
                                            <m:t>,</m:t>
                                          </m:r>
                                          <m:r>
                                            <a:rPr lang="zh-CN" altLang="en-US" sz="1050" i="1">
                                              <a:latin typeface="Cambria Math" panose="02040503050406030204" pitchFamily="18" charset="0"/>
                                            </a:rPr>
                                            <m:t>𝑛</m:t>
                                          </m:r>
                                          <m:r>
                                            <a:rPr lang="zh-CN" altLang="en-US" sz="1050" i="0">
                                              <a:latin typeface="Cambria Math" panose="02040503050406030204" pitchFamily="18" charset="0"/>
                                            </a:rPr>
                                            <m:t>,1</m:t>
                                          </m:r>
                                        </m:sub>
                                      </m:sSub>
                                    </m:sup>
                                  </m:sSubSup>
                                </m:num>
                                <m:den>
                                  <m:r>
                                    <a:rPr lang="zh-CN" altLang="en-US" sz="1050" i="1">
                                      <a:latin typeface="Cambria Math" panose="02040503050406030204" pitchFamily="18" charset="0"/>
                                    </a:rPr>
                                    <m:t>𝑘</m:t>
                                  </m:r>
                                  <m:r>
                                    <a:rPr lang="zh-CN" altLang="en-US" sz="1050" i="0">
                                      <a:latin typeface="Cambria Math" panose="02040503050406030204" pitchFamily="18" charset="0"/>
                                    </a:rPr>
                                    <m:t>−1</m:t>
                                  </m:r>
                                </m:den>
                              </m:f>
                              <m:r>
                                <a:rPr lang="zh-CN" altLang="en-US" sz="1050" i="0">
                                  <a:latin typeface="Cambria Math" panose="02040503050406030204" pitchFamily="18" charset="0"/>
                                </a:rPr>
                                <m:t>×</m:t>
                              </m:r>
                              <m:d>
                                <m:dPr>
                                  <m:ctrlPr>
                                    <a:rPr lang="zh-CN" altLang="en-US" sz="1050" i="1">
                                      <a:latin typeface="Cambria Math" panose="02040503050406030204" pitchFamily="18" charset="0"/>
                                    </a:rPr>
                                  </m:ctrlPr>
                                </m:dPr>
                                <m:e>
                                  <m:r>
                                    <a:rPr lang="zh-CN" altLang="en-US" sz="1050" i="1">
                                      <a:latin typeface="Cambria Math" panose="02040503050406030204" pitchFamily="18" charset="0"/>
                                    </a:rPr>
                                    <m:t>𝑜</m:t>
                                  </m:r>
                                  <m:r>
                                    <a:rPr lang="zh-CN" altLang="en-US" sz="1050" i="0">
                                      <a:latin typeface="Cambria Math" panose="02040503050406030204" pitchFamily="18" charset="0"/>
                                    </a:rPr>
                                    <m:t>−1</m:t>
                                  </m:r>
                                </m:e>
                              </m:d>
                            </m:e>
                          </m:d>
                        </m:sup>
                      </m:sSup>
                    </m:oMath>
                  </m:oMathPara>
                </a14:m>
                <a:endParaRPr lang="en-US" altLang="zh-CN" kern="100" dirty="0">
                  <a:effectLst/>
                  <a:latin typeface="+mn-ea"/>
                  <a:cs typeface="Times New Roman" panose="02020603050405020304" pitchFamily="18" charset="0"/>
                </a:endParaRPr>
              </a:p>
              <a:p>
                <a:pPr>
                  <a:lnSpc>
                    <a:spcPct val="150000"/>
                  </a:lnSpc>
                </a:pPr>
                <a:r>
                  <a:rPr lang="zh-CN" altLang="en-US" sz="1100" kern="100" dirty="0">
                    <a:effectLst/>
                    <a:latin typeface="+mn-ea"/>
                    <a:cs typeface="Times New Roman" panose="02020603050405020304" pitchFamily="18" charset="0"/>
                  </a:rPr>
                  <a:t>設定代表點個數爲</a:t>
                </a:r>
                <a:r>
                  <a:rPr lang="en-US" altLang="zh-CN" sz="1100" kern="100" dirty="0">
                    <a:latin typeface="+mn-ea"/>
                    <a:cs typeface="Times New Roman" panose="02020603050405020304" pitchFamily="18" charset="0"/>
                  </a:rPr>
                  <a:t>k</a:t>
                </a:r>
                <a:r>
                  <a:rPr lang="zh-CN" altLang="en-US" sz="1100" kern="100" dirty="0">
                    <a:latin typeface="+mn-ea"/>
                    <a:cs typeface="Times New Roman" panose="02020603050405020304" pitchFamily="18" charset="0"/>
                  </a:rPr>
                  <a:t>，</a:t>
                </a:r>
                <a:r>
                  <a:rPr lang="zh-CN" altLang="en-US" sz="1100" kern="100" dirty="0">
                    <a:effectLst/>
                    <a:latin typeface="+mn-ea"/>
                    <a:cs typeface="Times New Roman" panose="02020603050405020304" pitchFamily="18" charset="0"/>
                  </a:rPr>
                  <a:t>根據不同的利率路徑有</a:t>
                </a:r>
                <a:r>
                  <a:rPr lang="zh-TW" altLang="zh-CN" sz="1100" kern="100" dirty="0">
                    <a:effectLst/>
                    <a:latin typeface="+mn-ea"/>
                    <a:cs typeface="Times New Roman" panose="02020603050405020304" pitchFamily="18" charset="0"/>
                  </a:rPr>
                  <a:t>最大值</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b="0" i="1" kern="100" smtClean="0">
                            <a:effectLst/>
                            <a:latin typeface="Cambria Math" panose="02040503050406030204" pitchFamily="18" charset="0"/>
                            <a:cs typeface="Times New Roman" panose="02020603050405020304" pitchFamily="18" charset="0"/>
                          </a:rPr>
                          <m:t>𝐶</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𝑘</m:t>
                        </m:r>
                      </m:sub>
                    </m:sSub>
                  </m:oMath>
                </a14:m>
                <a:r>
                  <a:rPr lang="zh-TW" altLang="zh-CN" sz="1100" kern="100" dirty="0">
                    <a:effectLst/>
                    <a:latin typeface="+mn-ea"/>
                    <a:cs typeface="Times New Roman" panose="02020603050405020304" pitchFamily="18" charset="0"/>
                  </a:rPr>
                  <a:t>和最小值</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b="0" i="1" kern="100" smtClean="0">
                            <a:effectLst/>
                            <a:latin typeface="Cambria Math" panose="02040503050406030204" pitchFamily="18" charset="0"/>
                            <a:cs typeface="Times New Roman" panose="02020603050405020304" pitchFamily="18" charset="0"/>
                          </a:rPr>
                          <m:t>𝐶</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,1</m:t>
                        </m:r>
                      </m:sub>
                    </m:sSub>
                  </m:oMath>
                </a14:m>
                <a:r>
                  <a:rPr lang="zh-TW" altLang="zh-CN" sz="1100" kern="100" dirty="0">
                    <a:effectLst/>
                    <a:latin typeface="+mn-ea"/>
                    <a:cs typeface="Times New Roman" panose="02020603050405020304" pitchFamily="18" charset="0"/>
                  </a:rPr>
                  <a:t>後，第</a:t>
                </a:r>
                <a:r>
                  <a:rPr lang="en-US" altLang="zh-CN" sz="1100" kern="100" dirty="0">
                    <a:effectLst/>
                    <a:latin typeface="+mn-ea"/>
                    <a:cs typeface="Times New Roman" panose="02020603050405020304" pitchFamily="18" charset="0"/>
                  </a:rPr>
                  <a:t>o</a:t>
                </a:r>
                <a:r>
                  <a:rPr lang="zh-TW" altLang="zh-CN" sz="1100" kern="100" dirty="0">
                    <a:effectLst/>
                    <a:latin typeface="+mn-ea"/>
                    <a:cs typeface="Times New Roman" panose="02020603050405020304" pitchFamily="18" charset="0"/>
                  </a:rPr>
                  <a:t>個累積</a:t>
                </a:r>
                <a:r>
                  <a:rPr lang="zh-CN" altLang="en-US" sz="1100" kern="100" dirty="0">
                    <a:latin typeface="+mn-ea"/>
                    <a:cs typeface="Times New Roman" panose="02020603050405020304" pitchFamily="18" charset="0"/>
                  </a:rPr>
                  <a:t>成本</a:t>
                </a:r>
                <a:r>
                  <a:rPr lang="zh-TW" altLang="zh-CN" sz="1100" kern="100" dirty="0">
                    <a:effectLst/>
                    <a:latin typeface="+mn-ea"/>
                    <a:cs typeface="Times New Roman" panose="02020603050405020304" pitchFamily="18" charset="0"/>
                  </a:rPr>
                  <a:t>金額代表點</a:t>
                </a:r>
                <a14:m>
                  <m:oMath xmlns:m="http://schemas.openxmlformats.org/officeDocument/2006/math">
                    <m:sSub>
                      <m:sSubPr>
                        <m:ctrlPr>
                          <a:rPr lang="zh-CN" altLang="zh-CN" sz="1100" i="1" kern="100">
                            <a:effectLst/>
                            <a:latin typeface="Cambria Math" panose="02040503050406030204" pitchFamily="18" charset="0"/>
                            <a:cs typeface="Times New Roman" panose="02020603050405020304" pitchFamily="18" charset="0"/>
                          </a:rPr>
                        </m:ctrlPr>
                      </m:sSubPr>
                      <m:e>
                        <m:r>
                          <a:rPr lang="en-US" altLang="zh-CN" sz="1100" b="0" i="1" kern="100" smtClean="0">
                            <a:effectLst/>
                            <a:latin typeface="Cambria Math" panose="02040503050406030204" pitchFamily="18" charset="0"/>
                            <a:cs typeface="Times New Roman" panose="02020603050405020304" pitchFamily="18" charset="0"/>
                          </a:rPr>
                          <m:t>𝐶</m:t>
                        </m:r>
                      </m:e>
                      <m:sub>
                        <m:r>
                          <a:rPr lang="en-US" altLang="zh-CN" sz="1100" i="1" kern="100">
                            <a:effectLst/>
                            <a:latin typeface="Cambria Math" panose="02040503050406030204" pitchFamily="18" charset="0"/>
                            <a:cs typeface="Times New Roman" panose="02020603050405020304" pitchFamily="18" charset="0"/>
                          </a:rPr>
                          <m:t>𝑡</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𝑛</m:t>
                        </m:r>
                        <m:r>
                          <a:rPr lang="en-US" altLang="zh-CN" sz="1100" i="1" kern="100">
                            <a:effectLst/>
                            <a:latin typeface="Cambria Math" panose="02040503050406030204" pitchFamily="18" charset="0"/>
                            <a:cs typeface="Times New Roman" panose="02020603050405020304" pitchFamily="18" charset="0"/>
                          </a:rPr>
                          <m:t>,</m:t>
                        </m:r>
                        <m:r>
                          <a:rPr lang="en-US" altLang="zh-CN" sz="1100" i="1" kern="100">
                            <a:effectLst/>
                            <a:latin typeface="Cambria Math" panose="02040503050406030204" pitchFamily="18" charset="0"/>
                            <a:cs typeface="Times New Roman" panose="02020603050405020304" pitchFamily="18" charset="0"/>
                          </a:rPr>
                          <m:t>𝑜</m:t>
                        </m:r>
                      </m:sub>
                    </m:sSub>
                  </m:oMath>
                </a14:m>
                <a:r>
                  <a:rPr lang="zh-TW" altLang="zh-CN" sz="1100" kern="100" dirty="0">
                    <a:effectLst/>
                    <a:latin typeface="+mn-ea"/>
                    <a:cs typeface="Times New Roman" panose="02020603050405020304" pitchFamily="18" charset="0"/>
                  </a:rPr>
                  <a:t>可表示爲：</a:t>
                </a:r>
                <a:endParaRPr lang="en-US" altLang="zh-CN" sz="1100" kern="100" dirty="0">
                  <a:latin typeface="+mn-ea"/>
                  <a:cs typeface="Times New Roman" panose="02020603050405020304" pitchFamily="18" charset="0"/>
                </a:endParaRPr>
              </a:p>
              <a:p>
                <a:pPr>
                  <a:lnSpc>
                    <a:spcPct val="150000"/>
                  </a:lnSpc>
                </a:pPr>
                <a:r>
                  <a:rPr lang="zh-CN" altLang="en-US" sz="1100" kern="100" dirty="0">
                    <a:latin typeface="+mn-ea"/>
                    <a:cs typeface="Times New Roman" panose="02020603050405020304" pitchFamily="18" charset="0"/>
                  </a:rPr>
                  <a:t>指數內插法（累積成本金額） ：</a:t>
                </a:r>
                <a:endParaRPr lang="en-US" altLang="zh-CN" sz="1100" kern="100" dirty="0">
                  <a:latin typeface="+mn-ea"/>
                  <a:cs typeface="Times New Roman" panose="02020603050405020304" pitchFamily="18" charset="0"/>
                </a:endParaRPr>
              </a:p>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05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𝑜</m:t>
                          </m:r>
                        </m:sub>
                      </m:s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sSup>
                        <m:sSup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𝑒</m:t>
                          </m:r>
                        </m:e>
                        <m:sup>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𝑙𝑜𝑔</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𝑒</m:t>
                              </m:r>
                            </m:sub>
                            <m:sup>
                              <m:sSub>
                                <m:sSub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,1</m:t>
                                  </m:r>
                                </m:sub>
                              </m:sSub>
                            </m:sup>
                          </m:sSubSup>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smtClean="0">
                              <a:effectLst/>
                              <a:latin typeface="Cambria Math" panose="02040503050406030204" pitchFamily="18" charset="0"/>
                              <a:ea typeface="楷体" panose="02010609060101010101" pitchFamily="49" charset="-122"/>
                              <a:cs typeface="Times New Roman" panose="02020603050405020304" pitchFamily="18" charset="0"/>
                            </a:rPr>
                            <m:t> </m:t>
                          </m:r>
                          <m:f>
                            <m:f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𝑙𝑜𝑔</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𝑒</m:t>
                                  </m:r>
                                </m:sub>
                                <m:sup>
                                  <m:sSub>
                                    <m:sSub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𝑘</m:t>
                                      </m:r>
                                    </m:sub>
                                  </m:sSub>
                                </m:sup>
                              </m:sSubSup>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sSubSup>
                                <m:sSubSup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𝑙𝑜𝑔</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𝑒</m:t>
                                  </m:r>
                                </m:sub>
                                <m:sup>
                                  <m:sSub>
                                    <m:sSubPr>
                                      <m:ctrlPr>
                                        <a:rPr lang="zh-CN" altLang="zh-CN" sz="105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,1</m:t>
                                      </m:r>
                                    </m:sub>
                                  </m:sSub>
                                </m:sup>
                              </m:sSubSup>
                            </m:num>
                            <m:den>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𝑘</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−1</m:t>
                              </m:r>
                            </m:den>
                          </m:f>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𝑜</m:t>
                          </m:r>
                          <m:r>
                            <a:rPr lang="en-US" altLang="zh-CN" sz="1050" i="1" kern="100">
                              <a:effectLst/>
                              <a:latin typeface="Cambria Math" panose="02040503050406030204" pitchFamily="18" charset="0"/>
                              <a:ea typeface="楷体" panose="02010609060101010101" pitchFamily="49" charset="-122"/>
                              <a:cs typeface="Times New Roman" panose="02020603050405020304" pitchFamily="18" charset="0"/>
                            </a:rPr>
                            <m:t>−1)]</m:t>
                          </m:r>
                        </m:sup>
                      </m:sSup>
                      <m:r>
                        <a:rPr lang="en-US" altLang="zh-CN" sz="1050" i="1" kern="100" smtClean="0">
                          <a:effectLst/>
                          <a:latin typeface="Cambria Math" panose="02040503050406030204" pitchFamily="18" charset="0"/>
                          <a:ea typeface="等线" panose="02010600030101010101" pitchFamily="2" charset="-122"/>
                          <a:cs typeface="Times New Roman" panose="02020603050405020304" pitchFamily="18" charset="0"/>
                        </a:rPr>
                        <m:t> </m:t>
                      </m:r>
                    </m:oMath>
                  </m:oMathPara>
                </a14:m>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4834694B-77D8-966B-7CD1-A4EEE9EDD62E}"/>
                  </a:ext>
                </a:extLst>
              </p:cNvPr>
              <p:cNvSpPr txBox="1">
                <a:spLocks noRot="1" noChangeAspect="1" noMove="1" noResize="1" noEditPoints="1" noAdjustHandles="1" noChangeArrowheads="1" noChangeShapeType="1" noTextEdit="1"/>
              </p:cNvSpPr>
              <p:nvPr/>
            </p:nvSpPr>
            <p:spPr>
              <a:xfrm>
                <a:off x="7271630" y="1343536"/>
                <a:ext cx="4320001" cy="3441007"/>
              </a:xfrm>
              <a:prstGeom prst="rect">
                <a:avLst/>
              </a:prstGeom>
              <a:blipFill>
                <a:blip r:embed="rId5"/>
                <a:stretch>
                  <a:fillRect/>
                </a:stretch>
              </a:blipFill>
              <a:ln w="6350">
                <a:solidFill>
                  <a:srgbClr val="1F3762"/>
                </a:solidFill>
                <a:prstDash val="dash"/>
              </a:ln>
            </p:spPr>
            <p:txBody>
              <a:bodyPr/>
              <a:lstStyle/>
              <a:p>
                <a:r>
                  <a:rPr lang="zh-CN" altLang="en-US">
                    <a:noFill/>
                  </a:rPr>
                  <a:t> </a:t>
                </a:r>
              </a:p>
            </p:txBody>
          </p:sp>
        </mc:Fallback>
      </mc:AlternateContent>
      <p:graphicFrame>
        <p:nvGraphicFramePr>
          <p:cNvPr id="4" name="图表 3">
            <a:extLst>
              <a:ext uri="{FF2B5EF4-FFF2-40B4-BE49-F238E27FC236}">
                <a16:creationId xmlns:a16="http://schemas.microsoft.com/office/drawing/2014/main" id="{A28A7EBD-8E38-1405-3D6A-D692A68D27C3}"/>
              </a:ext>
            </a:extLst>
          </p:cNvPr>
          <p:cNvGraphicFramePr/>
          <p:nvPr>
            <p:extLst>
              <p:ext uri="{D42A27DB-BD31-4B8C-83A1-F6EECF244321}">
                <p14:modId xmlns:p14="http://schemas.microsoft.com/office/powerpoint/2010/main" val="2029242288"/>
              </p:ext>
            </p:extLst>
          </p:nvPr>
        </p:nvGraphicFramePr>
        <p:xfrm>
          <a:off x="983908" y="2771834"/>
          <a:ext cx="4320000" cy="201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图表 5">
            <a:extLst>
              <a:ext uri="{FF2B5EF4-FFF2-40B4-BE49-F238E27FC236}">
                <a16:creationId xmlns:a16="http://schemas.microsoft.com/office/drawing/2014/main" id="{4E5967B1-838B-0ED0-72EE-628E030A8229}"/>
              </a:ext>
            </a:extLst>
          </p:cNvPr>
          <p:cNvGraphicFramePr/>
          <p:nvPr>
            <p:extLst>
              <p:ext uri="{D42A27DB-BD31-4B8C-83A1-F6EECF244321}">
                <p14:modId xmlns:p14="http://schemas.microsoft.com/office/powerpoint/2010/main" val="3262278096"/>
              </p:ext>
            </p:extLst>
          </p:nvPr>
        </p:nvGraphicFramePr>
        <p:xfrm>
          <a:off x="983908" y="4748587"/>
          <a:ext cx="4320000" cy="2016000"/>
        </p:xfrm>
        <a:graphic>
          <a:graphicData uri="http://schemas.openxmlformats.org/drawingml/2006/chart">
            <c:chart xmlns:c="http://schemas.openxmlformats.org/drawingml/2006/chart" xmlns:r="http://schemas.openxmlformats.org/officeDocument/2006/relationships" r:id="rId7"/>
          </a:graphicData>
        </a:graphic>
      </p:graphicFrame>
      <p:sp>
        <p:nvSpPr>
          <p:cNvPr id="7" name="矩形 6">
            <a:extLst>
              <a:ext uri="{FF2B5EF4-FFF2-40B4-BE49-F238E27FC236}">
                <a16:creationId xmlns:a16="http://schemas.microsoft.com/office/drawing/2014/main" id="{3169919C-B78D-9C7F-9689-2E40A204448D}"/>
              </a:ext>
            </a:extLst>
          </p:cNvPr>
          <p:cNvSpPr/>
          <p:nvPr/>
        </p:nvSpPr>
        <p:spPr>
          <a:xfrm>
            <a:off x="6301387" y="5177812"/>
            <a:ext cx="5275384" cy="1236942"/>
          </a:xfrm>
          <a:prstGeom prst="rect">
            <a:avLst/>
          </a:prstGeom>
        </p:spPr>
        <p:txBody>
          <a:bodyPr wrap="square">
            <a:spAutoFit/>
          </a:bodyPr>
          <a:lstStyle/>
          <a:p>
            <a:pPr>
              <a:lnSpc>
                <a:spcPct val="160000"/>
              </a:lnSpc>
            </a:pPr>
            <a:r>
              <a:rPr lang="zh-TW" altLang="en-US" sz="1200" dirty="0">
                <a:solidFill>
                  <a:srgbClr val="000000"/>
                </a:solidFill>
                <a:latin typeface="+mn-ea"/>
              </a:rPr>
              <a:t>在模型中，房價和利率均爲指數增長，綫性內插法會導致代表點數值與</a:t>
            </a:r>
            <a:endParaRPr lang="en-US" altLang="zh-TW" sz="1200" dirty="0">
              <a:solidFill>
                <a:srgbClr val="000000"/>
              </a:solidFill>
              <a:latin typeface="+mn-ea"/>
            </a:endParaRPr>
          </a:p>
          <a:p>
            <a:pPr>
              <a:lnSpc>
                <a:spcPct val="160000"/>
              </a:lnSpc>
            </a:pPr>
            <a:r>
              <a:rPr lang="zh-TW" altLang="en-US" sz="1200" dirty="0">
                <a:solidFill>
                  <a:srgbClr val="000000"/>
                </a:solidFill>
                <a:latin typeface="+mn-ea"/>
              </a:rPr>
              <a:t>實際數值間差异較大。將綫性內插法替換爲指數內插法，可以縮小代表點</a:t>
            </a:r>
            <a:endParaRPr lang="en-US" altLang="zh-TW" sz="1200" dirty="0">
              <a:solidFill>
                <a:srgbClr val="000000"/>
              </a:solidFill>
              <a:latin typeface="+mn-ea"/>
            </a:endParaRPr>
          </a:p>
          <a:p>
            <a:pPr>
              <a:lnSpc>
                <a:spcPct val="160000"/>
              </a:lnSpc>
            </a:pPr>
            <a:r>
              <a:rPr lang="zh-TW" altLang="en-US" sz="1200" dirty="0">
                <a:solidFill>
                  <a:srgbClr val="000000"/>
                </a:solidFill>
                <a:latin typeface="+mn-ea"/>
              </a:rPr>
              <a:t>與實際數值的差异，且在該方法下，即使代表點個數設定爲</a:t>
            </a:r>
            <a:r>
              <a:rPr lang="en-US" altLang="zh-TW" sz="1200" dirty="0">
                <a:solidFill>
                  <a:srgbClr val="000000"/>
                </a:solidFill>
                <a:latin typeface="+mn-ea"/>
              </a:rPr>
              <a:t>10</a:t>
            </a:r>
            <a:r>
              <a:rPr lang="zh-TW" altLang="en-US" sz="1200" dirty="0">
                <a:solidFill>
                  <a:srgbClr val="000000"/>
                </a:solidFill>
                <a:latin typeface="+mn-ea"/>
              </a:rPr>
              <a:t>，圖像也不再出現不合理波動（詳見</a:t>
            </a:r>
            <a:r>
              <a:rPr lang="zh-CN" altLang="en-US" sz="1200" dirty="0">
                <a:solidFill>
                  <a:srgbClr val="000000"/>
                </a:solidFill>
                <a:latin typeface="+mn-ea"/>
              </a:rPr>
              <a:t>研究結果部分</a:t>
            </a:r>
            <a:r>
              <a:rPr lang="zh-TW" altLang="en-US" sz="1200" dirty="0">
                <a:solidFill>
                  <a:srgbClr val="000000"/>
                </a:solidFill>
                <a:latin typeface="+mn-ea"/>
              </a:rPr>
              <a:t>），程式運行時間也不受影響。</a:t>
            </a:r>
          </a:p>
        </p:txBody>
      </p:sp>
    </p:spTree>
    <p:extLst>
      <p:ext uri="{BB962C8B-B14F-4D97-AF65-F5344CB8AC3E}">
        <p14:creationId xmlns:p14="http://schemas.microsoft.com/office/powerpoint/2010/main" val="1232706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888B-8D73-1707-6A1E-EBFE6B252EB7}"/>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D17AF47B-071E-9B58-821E-2535EC907CC7}"/>
              </a:ext>
            </a:extLst>
          </p:cNvPr>
          <p:cNvGrpSpPr/>
          <p:nvPr/>
        </p:nvGrpSpPr>
        <p:grpSpPr>
          <a:xfrm>
            <a:off x="4" y="969100"/>
            <a:ext cx="12191996" cy="1794132"/>
            <a:chOff x="4" y="977295"/>
            <a:chExt cx="12191996" cy="1794132"/>
          </a:xfrm>
        </p:grpSpPr>
        <p:sp>
          <p:nvSpPr>
            <p:cNvPr id="13" name="弧形 12">
              <a:extLst>
                <a:ext uri="{FF2B5EF4-FFF2-40B4-BE49-F238E27FC236}">
                  <a16:creationId xmlns:a16="http://schemas.microsoft.com/office/drawing/2014/main" id="{688C1412-AFC2-6EC6-C31D-D168D468F9E0}"/>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85DC1EE0-515C-5C31-A68C-471158C2CB07}"/>
                </a:ext>
              </a:extLst>
            </p:cNvPr>
            <p:cNvGrpSpPr/>
            <p:nvPr/>
          </p:nvGrpSpPr>
          <p:grpSpPr>
            <a:xfrm>
              <a:off x="4" y="2268060"/>
              <a:ext cx="12191996" cy="5240"/>
              <a:chOff x="4" y="2268060"/>
              <a:chExt cx="12191996" cy="5240"/>
            </a:xfrm>
          </p:grpSpPr>
          <p:cxnSp>
            <p:nvCxnSpPr>
              <p:cNvPr id="15" name="直接连接符 14">
                <a:extLst>
                  <a:ext uri="{FF2B5EF4-FFF2-40B4-BE49-F238E27FC236}">
                    <a16:creationId xmlns:a16="http://schemas.microsoft.com/office/drawing/2014/main" id="{A2A933F4-0836-8283-FDBA-903E60B20EF8}"/>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1870E6E-AEC6-3D62-61F3-FEC0311BEE95}"/>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17" name="矩形 1">
            <a:extLst>
              <a:ext uri="{FF2B5EF4-FFF2-40B4-BE49-F238E27FC236}">
                <a16:creationId xmlns:a16="http://schemas.microsoft.com/office/drawing/2014/main" id="{15ECEE30-7DB2-995A-9104-8AF5D05D1D51}"/>
              </a:ext>
            </a:extLst>
          </p:cNvPr>
          <p:cNvSpPr>
            <a:spLocks noChangeArrowheads="1"/>
          </p:cNvSpPr>
          <p:nvPr/>
        </p:nvSpPr>
        <p:spPr bwMode="auto">
          <a:xfrm>
            <a:off x="3774000" y="3367800"/>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6600" b="1" dirty="0">
                <a:solidFill>
                  <a:srgbClr val="1F3762"/>
                </a:solidFill>
                <a:latin typeface="字体视界-NWE粗楷体" panose="02000500000000000000" pitchFamily="2" charset="-122"/>
                <a:ea typeface="字体视界-NWE粗楷体" panose="02000500000000000000" pitchFamily="2" charset="-122"/>
                <a:cs typeface="+mn-ea"/>
                <a:sym typeface="Calibri"/>
              </a:rPr>
              <a:t>研究結果</a:t>
            </a:r>
          </a:p>
        </p:txBody>
      </p:sp>
      <p:grpSp>
        <p:nvGrpSpPr>
          <p:cNvPr id="32" name="组合 31">
            <a:extLst>
              <a:ext uri="{FF2B5EF4-FFF2-40B4-BE49-F238E27FC236}">
                <a16:creationId xmlns:a16="http://schemas.microsoft.com/office/drawing/2014/main" id="{DFEA8723-83BC-29D6-999C-6205E68A8F31}"/>
              </a:ext>
            </a:extLst>
          </p:cNvPr>
          <p:cNvGrpSpPr/>
          <p:nvPr/>
        </p:nvGrpSpPr>
        <p:grpSpPr>
          <a:xfrm>
            <a:off x="5232713" y="1001744"/>
            <a:ext cx="1726574" cy="1726572"/>
            <a:chOff x="5232713" y="1001744"/>
            <a:chExt cx="1726574" cy="1726572"/>
          </a:xfrm>
        </p:grpSpPr>
        <p:grpSp>
          <p:nvGrpSpPr>
            <p:cNvPr id="33" name="组合 32">
              <a:extLst>
                <a:ext uri="{FF2B5EF4-FFF2-40B4-BE49-F238E27FC236}">
                  <a16:creationId xmlns:a16="http://schemas.microsoft.com/office/drawing/2014/main" id="{0B53D22E-95C8-3336-78B4-0D98D48AC4AE}"/>
                </a:ext>
              </a:extLst>
            </p:cNvPr>
            <p:cNvGrpSpPr/>
            <p:nvPr/>
          </p:nvGrpSpPr>
          <p:grpSpPr>
            <a:xfrm>
              <a:off x="5232713" y="1001744"/>
              <a:ext cx="1726574" cy="1726572"/>
              <a:chOff x="5232713" y="1001744"/>
              <a:chExt cx="1726574" cy="1726572"/>
            </a:xfrm>
          </p:grpSpPr>
          <p:sp>
            <p:nvSpPr>
              <p:cNvPr id="36" name="椭圆 35">
                <a:extLst>
                  <a:ext uri="{FF2B5EF4-FFF2-40B4-BE49-F238E27FC236}">
                    <a16:creationId xmlns:a16="http://schemas.microsoft.com/office/drawing/2014/main" id="{A7C27916-31E1-1EE3-3EA0-C38AD7C91A2C}"/>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9C26CCCB-015F-323F-A60E-19772BCD6273}"/>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Picture 4">
              <a:extLst>
                <a:ext uri="{FF2B5EF4-FFF2-40B4-BE49-F238E27FC236}">
                  <a16:creationId xmlns:a16="http://schemas.microsoft.com/office/drawing/2014/main" id="{52BF4FE7-8F70-F6B1-B045-C3D6B5DE192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9468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1" name="TextBox 23">
            <a:extLst>
              <a:ext uri="{FF2B5EF4-FFF2-40B4-BE49-F238E27FC236}">
                <a16:creationId xmlns:a16="http://schemas.microsoft.com/office/drawing/2014/main" id="{7592C2F5-3EDD-3222-59CA-C4EAFEF7909F}"/>
              </a:ext>
            </a:extLst>
          </p:cNvPr>
          <p:cNvSpPr txBox="1"/>
          <p:nvPr/>
        </p:nvSpPr>
        <p:spPr>
          <a:xfrm>
            <a:off x="4173360" y="323206"/>
            <a:ext cx="1526698"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參數表</a:t>
            </a:r>
          </a:p>
        </p:txBody>
      </p:sp>
      <p:pic>
        <p:nvPicPr>
          <p:cNvPr id="28" name="圖片 26">
            <a:extLst>
              <a:ext uri="{FF2B5EF4-FFF2-40B4-BE49-F238E27FC236}">
                <a16:creationId xmlns:a16="http://schemas.microsoft.com/office/drawing/2014/main" id="{77FFAAB5-903E-E8FB-DF24-52788D348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8354" y="4193935"/>
            <a:ext cx="2995579" cy="1800000"/>
          </a:xfrm>
          <a:prstGeom prst="rect">
            <a:avLst/>
          </a:prstGeom>
        </p:spPr>
      </p:pic>
      <p:sp>
        <p:nvSpPr>
          <p:cNvPr id="29" name="文本框 28">
            <a:extLst>
              <a:ext uri="{FF2B5EF4-FFF2-40B4-BE49-F238E27FC236}">
                <a16:creationId xmlns:a16="http://schemas.microsoft.com/office/drawing/2014/main" id="{ABEE3B9E-D292-EC2F-B41C-183D23A529AA}"/>
              </a:ext>
            </a:extLst>
          </p:cNvPr>
          <p:cNvSpPr txBox="1"/>
          <p:nvPr/>
        </p:nvSpPr>
        <p:spPr>
          <a:xfrm>
            <a:off x="2072856" y="6173208"/>
            <a:ext cx="1602329" cy="276999"/>
          </a:xfrm>
          <a:prstGeom prst="rect">
            <a:avLst/>
          </a:prstGeom>
          <a:noFill/>
        </p:spPr>
        <p:txBody>
          <a:bodyPr wrap="square">
            <a:spAutoFit/>
          </a:bodyPr>
          <a:lstStyle/>
          <a:p>
            <a:pPr algn="ctr"/>
            <a:r>
              <a:rPr lang="zh-CN" altLang="en-US" sz="1200" kern="0" dirty="0">
                <a:effectLst/>
              </a:rPr>
              <a:t>利率曲綫</a:t>
            </a:r>
            <a:r>
              <a:rPr lang="en-US" altLang="zh-CN" sz="1200" kern="0" dirty="0">
                <a:effectLst/>
              </a:rPr>
              <a:t>(Ⅰ)—</a:t>
            </a:r>
            <a:r>
              <a:rPr lang="zh-CN" altLang="en-US" sz="1200" kern="0" dirty="0">
                <a:effectLst/>
              </a:rPr>
              <a:t>平穩</a:t>
            </a:r>
            <a:endParaRPr lang="zh-CN" altLang="zh-CN" sz="1200" kern="100" dirty="0">
              <a:effectLst/>
              <a:latin typeface="+mn-ea"/>
              <a:ea typeface="+mn-ea"/>
              <a:cs typeface="Times New Roman" panose="02020603050405020304" pitchFamily="18" charset="0"/>
            </a:endParaRPr>
          </a:p>
        </p:txBody>
      </p:sp>
      <p:pic>
        <p:nvPicPr>
          <p:cNvPr id="30" name="圖片 27">
            <a:extLst>
              <a:ext uri="{FF2B5EF4-FFF2-40B4-BE49-F238E27FC236}">
                <a16:creationId xmlns:a16="http://schemas.microsoft.com/office/drawing/2014/main" id="{AD53E399-9212-E5D1-401E-ACF795B8A37A}"/>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60914" y="4192108"/>
            <a:ext cx="2562076" cy="1800000"/>
          </a:xfrm>
          <a:prstGeom prst="rect">
            <a:avLst/>
          </a:prstGeom>
        </p:spPr>
      </p:pic>
      <p:sp>
        <p:nvSpPr>
          <p:cNvPr id="32" name="文本框 31">
            <a:extLst>
              <a:ext uri="{FF2B5EF4-FFF2-40B4-BE49-F238E27FC236}">
                <a16:creationId xmlns:a16="http://schemas.microsoft.com/office/drawing/2014/main" id="{69D35CF4-9492-B4B4-4D5B-0AE319D35364}"/>
              </a:ext>
            </a:extLst>
          </p:cNvPr>
          <p:cNvSpPr txBox="1"/>
          <p:nvPr/>
        </p:nvSpPr>
        <p:spPr>
          <a:xfrm>
            <a:off x="5305424" y="6173208"/>
            <a:ext cx="1710839" cy="276999"/>
          </a:xfrm>
          <a:prstGeom prst="rect">
            <a:avLst/>
          </a:prstGeom>
          <a:noFill/>
        </p:spPr>
        <p:txBody>
          <a:bodyPr wrap="square">
            <a:spAutoFit/>
          </a:bodyPr>
          <a:lstStyle/>
          <a:p>
            <a:pPr algn="ctr"/>
            <a:r>
              <a:rPr lang="zh-CN" altLang="en-US" sz="1200" kern="0" dirty="0">
                <a:effectLst/>
              </a:rPr>
              <a:t>利率曲綫</a:t>
            </a:r>
            <a:r>
              <a:rPr lang="en-US" altLang="zh-CN" sz="1200" kern="0" dirty="0">
                <a:effectLst/>
              </a:rPr>
              <a:t>(Ⅱ)—</a:t>
            </a:r>
            <a:r>
              <a:rPr lang="zh-CN" altLang="en-US" sz="1200" kern="0" dirty="0">
                <a:effectLst/>
              </a:rPr>
              <a:t>上升</a:t>
            </a:r>
            <a:endParaRPr lang="zh-CN" altLang="zh-CN" sz="1200" kern="100" dirty="0">
              <a:effectLst/>
              <a:latin typeface="+mn-ea"/>
              <a:ea typeface="+mn-ea"/>
              <a:cs typeface="Times New Roman" panose="02020603050405020304" pitchFamily="18" charset="0"/>
            </a:endParaRPr>
          </a:p>
        </p:txBody>
      </p:sp>
      <p:pic>
        <p:nvPicPr>
          <p:cNvPr id="33" name="圖片 28">
            <a:extLst>
              <a:ext uri="{FF2B5EF4-FFF2-40B4-BE49-F238E27FC236}">
                <a16:creationId xmlns:a16="http://schemas.microsoft.com/office/drawing/2014/main" id="{C5390A48-F40F-9D86-246B-45018C0D7F64}"/>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838423" y="4179147"/>
            <a:ext cx="2562076" cy="1800000"/>
          </a:xfrm>
          <a:prstGeom prst="rect">
            <a:avLst/>
          </a:prstGeom>
        </p:spPr>
      </p:pic>
      <p:sp>
        <p:nvSpPr>
          <p:cNvPr id="34" name="文本框 33">
            <a:extLst>
              <a:ext uri="{FF2B5EF4-FFF2-40B4-BE49-F238E27FC236}">
                <a16:creationId xmlns:a16="http://schemas.microsoft.com/office/drawing/2014/main" id="{399CE217-4DCD-C197-D4B8-6311D37BF9FC}"/>
              </a:ext>
            </a:extLst>
          </p:cNvPr>
          <p:cNvSpPr txBox="1"/>
          <p:nvPr/>
        </p:nvSpPr>
        <p:spPr>
          <a:xfrm>
            <a:off x="8404326" y="6173208"/>
            <a:ext cx="1600519" cy="276999"/>
          </a:xfrm>
          <a:prstGeom prst="rect">
            <a:avLst/>
          </a:prstGeom>
          <a:noFill/>
        </p:spPr>
        <p:txBody>
          <a:bodyPr wrap="square">
            <a:spAutoFit/>
          </a:bodyPr>
          <a:lstStyle/>
          <a:p>
            <a:pPr algn="ctr"/>
            <a:r>
              <a:rPr lang="zh-CN" altLang="en-US" sz="1200" kern="0" dirty="0">
                <a:effectLst/>
              </a:rPr>
              <a:t>利率曲綫</a:t>
            </a:r>
            <a:r>
              <a:rPr lang="en-US" altLang="zh-CN" sz="1200" kern="0" dirty="0">
                <a:effectLst/>
              </a:rPr>
              <a:t>(Ⅲ)—</a:t>
            </a:r>
            <a:r>
              <a:rPr lang="zh-CN" altLang="en-US" sz="1200" kern="0" dirty="0">
                <a:effectLst/>
              </a:rPr>
              <a:t>波動</a:t>
            </a:r>
            <a:endParaRPr lang="zh-CN" altLang="zh-CN" sz="1200" kern="100" dirty="0">
              <a:effectLst/>
              <a:latin typeface="+mn-ea"/>
              <a:ea typeface="+mn-ea"/>
              <a:cs typeface="Times New Roman" panose="02020603050405020304" pitchFamily="18" charset="0"/>
            </a:endParaRPr>
          </a:p>
        </p:txBody>
      </p:sp>
      <p:sp>
        <p:nvSpPr>
          <p:cNvPr id="35" name="文字方塊 6">
            <a:extLst>
              <a:ext uri="{FF2B5EF4-FFF2-40B4-BE49-F238E27FC236}">
                <a16:creationId xmlns:a16="http://schemas.microsoft.com/office/drawing/2014/main" id="{D25E4675-2839-4A4E-8D1C-3226B265F1B3}"/>
              </a:ext>
            </a:extLst>
          </p:cNvPr>
          <p:cNvSpPr txBox="1"/>
          <p:nvPr/>
        </p:nvSpPr>
        <p:spPr>
          <a:xfrm>
            <a:off x="10780711" y="4826417"/>
            <a:ext cx="1082675" cy="505460"/>
          </a:xfrm>
          <a:prstGeom prst="rect">
            <a:avLst/>
          </a:prstGeom>
          <a:solidFill>
            <a:srgbClr val="FFFFFF"/>
          </a:solidFill>
        </p:spPr>
        <p:txBody>
          <a:bodyPr wrap="square" rtlCol="0">
            <a:noAutofit/>
          </a:bodyPr>
          <a:lstStyle/>
          <a:p>
            <a:pPr fontAlgn="base"/>
            <a:r>
              <a:rPr lang="en-US" sz="1200" kern="1200" dirty="0">
                <a:solidFill>
                  <a:srgbClr val="0070C0"/>
                </a:solidFill>
                <a:effectLst/>
                <a:latin typeface="Gill Sans MT" panose="020B0502020104020203" pitchFamily="34" charset="0"/>
                <a:ea typeface="Microsoft JhengHei" panose="020B0604030504040204" pitchFamily="34" charset="-120"/>
                <a:cs typeface="+mn-cs"/>
              </a:rPr>
              <a:t>-o- yield rate</a:t>
            </a:r>
            <a:endParaRPr lang="zh-CN" sz="1200" kern="1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200" kern="1200" dirty="0">
                <a:solidFill>
                  <a:srgbClr val="F6A21D"/>
                </a:solidFill>
                <a:effectLst/>
                <a:latin typeface="Poor Richard" panose="02080502050505020702" pitchFamily="18" charset="0"/>
                <a:ea typeface="Microsoft JhengHei" panose="020B0604030504040204" pitchFamily="34" charset="-120"/>
                <a:cs typeface="+mn-cs"/>
              </a:rPr>
              <a:t>—</a:t>
            </a:r>
            <a:r>
              <a:rPr lang="en-US" sz="1200" kern="1200" dirty="0">
                <a:solidFill>
                  <a:srgbClr val="F6A21D"/>
                </a:solidFill>
                <a:effectLst/>
                <a:latin typeface="Gill Sans MT" panose="020B0502020104020203" pitchFamily="34" charset="0"/>
                <a:ea typeface="Microsoft JhengHei" panose="020B0604030504040204" pitchFamily="34" charset="-120"/>
                <a:cs typeface="+mn-cs"/>
              </a:rPr>
              <a:t> zero rate</a:t>
            </a:r>
            <a:endParaRPr lang="zh-CN" sz="12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graphicFrame>
        <p:nvGraphicFramePr>
          <p:cNvPr id="37" name="表格 36">
            <a:extLst>
              <a:ext uri="{FF2B5EF4-FFF2-40B4-BE49-F238E27FC236}">
                <a16:creationId xmlns:a16="http://schemas.microsoft.com/office/drawing/2014/main" id="{9A414132-D2FA-33F2-AB3B-E703759E96CF}"/>
              </a:ext>
            </a:extLst>
          </p:cNvPr>
          <p:cNvGraphicFramePr>
            <a:graphicFrameLocks noGrp="1"/>
          </p:cNvGraphicFramePr>
          <p:nvPr/>
        </p:nvGraphicFramePr>
        <p:xfrm>
          <a:off x="1332911" y="1348336"/>
          <a:ext cx="4682319" cy="2378625"/>
        </p:xfrm>
        <a:graphic>
          <a:graphicData uri="http://schemas.openxmlformats.org/drawingml/2006/table">
            <a:tbl>
              <a:tblPr>
                <a:tableStyleId>{5C22544A-7EE6-4342-B048-85BDC9FD1C3A}</a:tableStyleId>
              </a:tblPr>
              <a:tblGrid>
                <a:gridCol w="1064700">
                  <a:extLst>
                    <a:ext uri="{9D8B030D-6E8A-4147-A177-3AD203B41FA5}">
                      <a16:colId xmlns:a16="http://schemas.microsoft.com/office/drawing/2014/main" val="3316590439"/>
                    </a:ext>
                  </a:extLst>
                </a:gridCol>
                <a:gridCol w="3617619">
                  <a:extLst>
                    <a:ext uri="{9D8B030D-6E8A-4147-A177-3AD203B41FA5}">
                      <a16:colId xmlns:a16="http://schemas.microsoft.com/office/drawing/2014/main" val="2602151474"/>
                    </a:ext>
                  </a:extLst>
                </a:gridCol>
              </a:tblGrid>
              <a:tr h="237600">
                <a:tc>
                  <a:txBody>
                    <a:bodyPr/>
                    <a:lstStyle/>
                    <a:p>
                      <a:pPr algn="ctr" fontAlgn="ctr"/>
                      <a:r>
                        <a:rPr lang="zh-CN" altLang="en-US" sz="1200" u="none" strike="noStrike" dirty="0">
                          <a:effectLst/>
                        </a:rPr>
                        <a:t>投保年齡</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60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4205041809"/>
                  </a:ext>
                </a:extLst>
              </a:tr>
              <a:tr h="237600">
                <a:tc>
                  <a:txBody>
                    <a:bodyPr/>
                    <a:lstStyle/>
                    <a:p>
                      <a:pPr algn="ctr" fontAlgn="ctr"/>
                      <a:r>
                        <a:rPr lang="zh-CN" altLang="en-US" sz="1200" u="none" strike="noStrike" dirty="0">
                          <a:effectLst/>
                        </a:rPr>
                        <a:t>投保人年齡</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60~100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183961460"/>
                  </a:ext>
                </a:extLst>
              </a:tr>
              <a:tr h="237600">
                <a:tc>
                  <a:txBody>
                    <a:bodyPr/>
                    <a:lstStyle/>
                    <a:p>
                      <a:pPr algn="ctr" fontAlgn="ctr"/>
                      <a:r>
                        <a:rPr lang="zh-TW" altLang="en-US" sz="1200" u="none" strike="noStrike" dirty="0">
                          <a:effectLst/>
                        </a:rPr>
                        <a:t>身心障礙資料</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TW" altLang="en-US" sz="1200" u="none" strike="noStrike" dirty="0">
                          <a:effectLst/>
                        </a:rPr>
                        <a:t>衛生福利部 互動式指標查詢</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77150855"/>
                  </a:ext>
                </a:extLst>
              </a:tr>
              <a:tr h="237600">
                <a:tc>
                  <a:txBody>
                    <a:bodyPr/>
                    <a:lstStyle/>
                    <a:p>
                      <a:pPr algn="ctr" fontAlgn="ctr"/>
                      <a:r>
                        <a:rPr lang="zh-CN" altLang="en-US" sz="1200" u="none" strike="noStrike" dirty="0">
                          <a:effectLst/>
                        </a:rPr>
                        <a:t>總人口資料</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TW" altLang="en-US" sz="1200" u="none" strike="noStrike" dirty="0">
                          <a:effectLst/>
                        </a:rPr>
                        <a:t>中華民國內政部戶政司全球資訊網人口統計資料庫</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1688285402"/>
                  </a:ext>
                </a:extLst>
              </a:tr>
              <a:tr h="237600">
                <a:tc>
                  <a:txBody>
                    <a:bodyPr/>
                    <a:lstStyle/>
                    <a:p>
                      <a:pPr algn="ctr" fontAlgn="ctr"/>
                      <a:r>
                        <a:rPr lang="zh-TW" altLang="en-US" sz="1200" u="none" strike="noStrike" dirty="0">
                          <a:effectLst/>
                        </a:rPr>
                        <a:t>死亡人口資料</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TW" altLang="en-US" sz="1200" u="none" strike="noStrike" dirty="0">
                          <a:effectLst/>
                        </a:rPr>
                        <a:t>中華民國內政部戶政司全球資訊網人口統計資料庫</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400040434"/>
                  </a:ext>
                </a:extLst>
              </a:tr>
              <a:tr h="714375">
                <a:tc>
                  <a:txBody>
                    <a:bodyPr/>
                    <a:lstStyle/>
                    <a:p>
                      <a:pPr algn="ctr" fontAlgn="ctr"/>
                      <a:r>
                        <a:rPr lang="zh-CN" altLang="en-US" sz="1200" u="none" strike="noStrike" dirty="0">
                          <a:effectLst/>
                        </a:rPr>
                        <a:t>分析主體</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TW" altLang="en-US" sz="1200" u="none" strike="noStrike" dirty="0">
                          <a:effectLst/>
                        </a:rPr>
                        <a:t>有繼承人的</a:t>
                      </a:r>
                      <a:r>
                        <a:rPr lang="en-US" altLang="zh-TW" sz="1200" u="none" strike="noStrike" dirty="0">
                          <a:effectLst/>
                        </a:rPr>
                        <a:t>RM</a:t>
                      </a:r>
                      <a:r>
                        <a:rPr lang="zh-TW" altLang="en-US" sz="1200" u="none" strike="noStrike" dirty="0">
                          <a:effectLst/>
                        </a:rPr>
                        <a:t>合約（</a:t>
                      </a:r>
                      <a:r>
                        <a:rPr lang="en-US" altLang="zh-TW" sz="1200" u="none" strike="noStrike" dirty="0">
                          <a:effectLst/>
                        </a:rPr>
                        <a:t>+LTC</a:t>
                      </a:r>
                      <a:r>
                        <a:rPr lang="zh-TW" altLang="en-US" sz="1200" u="none" strike="noStrike" dirty="0">
                          <a:effectLst/>
                        </a:rPr>
                        <a:t>）</a:t>
                      </a:r>
                      <a:br>
                        <a:rPr lang="zh-TW" altLang="en-US" sz="1200" u="none" strike="noStrike" dirty="0">
                          <a:effectLst/>
                        </a:rPr>
                      </a:br>
                      <a:r>
                        <a:rPr lang="zh-TW" altLang="en-US" sz="1200" u="none" strike="noStrike" dirty="0">
                          <a:effectLst/>
                        </a:rPr>
                        <a:t>無繼承人的</a:t>
                      </a:r>
                      <a:r>
                        <a:rPr lang="en-US" altLang="zh-TW" sz="1200" u="none" strike="noStrike" dirty="0">
                          <a:effectLst/>
                        </a:rPr>
                        <a:t>RM</a:t>
                      </a:r>
                      <a:r>
                        <a:rPr lang="zh-TW" altLang="en-US" sz="1200" u="none" strike="noStrike" dirty="0">
                          <a:effectLst/>
                        </a:rPr>
                        <a:t>合約（</a:t>
                      </a:r>
                      <a:r>
                        <a:rPr lang="en-US" altLang="zh-TW" sz="1200" u="none" strike="noStrike" dirty="0">
                          <a:effectLst/>
                        </a:rPr>
                        <a:t>+LTC</a:t>
                      </a:r>
                      <a:r>
                        <a:rPr lang="zh-TW" altLang="en-US" sz="1200" u="none" strike="noStrike" dirty="0">
                          <a:effectLst/>
                        </a:rPr>
                        <a:t>）</a:t>
                      </a:r>
                      <a:br>
                        <a:rPr lang="zh-TW" altLang="en-US" sz="1200" u="none" strike="noStrike" dirty="0">
                          <a:effectLst/>
                        </a:rPr>
                      </a:br>
                      <a:r>
                        <a:rPr lang="en-US" altLang="zh-TW" sz="1200" u="none" strike="noStrike" dirty="0">
                          <a:effectLst/>
                        </a:rPr>
                        <a:t>HR</a:t>
                      </a:r>
                      <a:r>
                        <a:rPr lang="zh-TW" altLang="en-US" sz="1200" u="none" strike="noStrike" dirty="0">
                          <a:effectLst/>
                        </a:rPr>
                        <a:t>合約（</a:t>
                      </a:r>
                      <a:r>
                        <a:rPr lang="en-US" altLang="zh-TW" sz="1200" u="none" strike="noStrike" dirty="0">
                          <a:effectLst/>
                        </a:rPr>
                        <a:t>+LTC</a:t>
                      </a:r>
                      <a:r>
                        <a:rPr lang="zh-TW" altLang="en-US" sz="1200" u="none" strike="noStrike" dirty="0">
                          <a:effectLst/>
                        </a:rPr>
                        <a:t>）</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091133363"/>
                  </a:ext>
                </a:extLst>
              </a:tr>
              <a:tr h="238125">
                <a:tc>
                  <a:txBody>
                    <a:bodyPr/>
                    <a:lstStyle/>
                    <a:p>
                      <a:pPr algn="ctr" fontAlgn="ctr"/>
                      <a:r>
                        <a:rPr lang="zh-CN" altLang="en-US" sz="1200" u="none" strike="noStrike" dirty="0">
                          <a:effectLst/>
                        </a:rPr>
                        <a:t>利率情境</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TW" altLang="en-US" sz="1200" u="none" strike="noStrike" dirty="0">
                          <a:effectLst/>
                        </a:rPr>
                        <a:t>平穩、上升、波動</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1722481182"/>
                  </a:ext>
                </a:extLst>
              </a:tr>
              <a:tr h="238125">
                <a:tc>
                  <a:txBody>
                    <a:bodyPr/>
                    <a:lstStyle/>
                    <a:p>
                      <a:pPr algn="ctr" fontAlgn="ctr"/>
                      <a:r>
                        <a:rPr lang="zh-CN" altLang="en-US" sz="1200" u="none" strike="noStrike" dirty="0">
                          <a:effectLst/>
                        </a:rPr>
                        <a:t>支付方式</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zh-CN" altLang="en-US" sz="1200" u="none" strike="noStrike" dirty="0">
                          <a:effectLst/>
                        </a:rPr>
                        <a:t>一次性</a:t>
                      </a:r>
                      <a:r>
                        <a:rPr lang="en-US" altLang="zh-CN" sz="1200" u="none" strike="noStrike" dirty="0">
                          <a:effectLst/>
                        </a:rPr>
                        <a:t>/</a:t>
                      </a:r>
                      <a:r>
                        <a:rPr lang="zh-CN" altLang="en-US" sz="1200" u="none" strike="noStrike" dirty="0">
                          <a:effectLst/>
                        </a:rPr>
                        <a:t>每年</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3471975365"/>
                  </a:ext>
                </a:extLst>
              </a:tr>
            </a:tbl>
          </a:graphicData>
        </a:graphic>
      </p:graphicFrame>
      <p:graphicFrame>
        <p:nvGraphicFramePr>
          <p:cNvPr id="49" name="表格 48">
            <a:extLst>
              <a:ext uri="{FF2B5EF4-FFF2-40B4-BE49-F238E27FC236}">
                <a16:creationId xmlns:a16="http://schemas.microsoft.com/office/drawing/2014/main" id="{EF8BBD2B-A975-579C-0D82-C7213BA08685}"/>
              </a:ext>
            </a:extLst>
          </p:cNvPr>
          <p:cNvGraphicFramePr>
            <a:graphicFrameLocks noGrp="1"/>
          </p:cNvGraphicFramePr>
          <p:nvPr/>
        </p:nvGraphicFramePr>
        <p:xfrm>
          <a:off x="6307849" y="1348336"/>
          <a:ext cx="4278089" cy="2376000"/>
        </p:xfrm>
        <a:graphic>
          <a:graphicData uri="http://schemas.openxmlformats.org/drawingml/2006/table">
            <a:tbl>
              <a:tblPr>
                <a:tableStyleId>{5C22544A-7EE6-4342-B048-85BDC9FD1C3A}</a:tableStyleId>
              </a:tblPr>
              <a:tblGrid>
                <a:gridCol w="2273300">
                  <a:extLst>
                    <a:ext uri="{9D8B030D-6E8A-4147-A177-3AD203B41FA5}">
                      <a16:colId xmlns:a16="http://schemas.microsoft.com/office/drawing/2014/main" val="1864458530"/>
                    </a:ext>
                  </a:extLst>
                </a:gridCol>
                <a:gridCol w="2004789">
                  <a:extLst>
                    <a:ext uri="{9D8B030D-6E8A-4147-A177-3AD203B41FA5}">
                      <a16:colId xmlns:a16="http://schemas.microsoft.com/office/drawing/2014/main" val="1771011574"/>
                    </a:ext>
                  </a:extLst>
                </a:gridCol>
              </a:tblGrid>
              <a:tr h="237600">
                <a:tc>
                  <a:txBody>
                    <a:bodyPr/>
                    <a:lstStyle/>
                    <a:p>
                      <a:pPr algn="ctr" fontAlgn="ctr"/>
                      <a:r>
                        <a:rPr lang="zh-CN" altLang="en-US" sz="1200" u="none" strike="noStrike" dirty="0">
                          <a:effectLst/>
                        </a:rPr>
                        <a:t>期初房價</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10,000,000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374358060"/>
                  </a:ext>
                </a:extLst>
              </a:tr>
              <a:tr h="237600">
                <a:tc>
                  <a:txBody>
                    <a:bodyPr/>
                    <a:lstStyle/>
                    <a:p>
                      <a:pPr algn="ctr" fontAlgn="ctr"/>
                      <a:r>
                        <a:rPr lang="zh-CN" altLang="en-US" sz="1200" u="none" strike="noStrike" dirty="0">
                          <a:effectLst/>
                        </a:rPr>
                        <a:t>房價波動度 </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0.45</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4139762917"/>
                  </a:ext>
                </a:extLst>
              </a:tr>
              <a:tr h="237600">
                <a:tc>
                  <a:txBody>
                    <a:bodyPr/>
                    <a:lstStyle/>
                    <a:p>
                      <a:pPr algn="ctr" fontAlgn="ctr"/>
                      <a:r>
                        <a:rPr lang="zh-TW" altLang="en-US" sz="1200" u="none" strike="noStrike" dirty="0">
                          <a:effectLst/>
                        </a:rPr>
                        <a:t>房價利率相關係數</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0.0252</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47742353"/>
                  </a:ext>
                </a:extLst>
              </a:tr>
              <a:tr h="237600">
                <a:tc>
                  <a:txBody>
                    <a:bodyPr/>
                    <a:lstStyle/>
                    <a:p>
                      <a:pPr algn="ctr" fontAlgn="ctr"/>
                      <a:r>
                        <a:rPr lang="zh-CN" altLang="en-US" sz="1200" u="none" strike="noStrike" dirty="0">
                          <a:effectLst/>
                        </a:rPr>
                        <a:t>房租率</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0.02</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3853523050"/>
                  </a:ext>
                </a:extLst>
              </a:tr>
              <a:tr h="237600">
                <a:tc>
                  <a:txBody>
                    <a:bodyPr/>
                    <a:lstStyle/>
                    <a:p>
                      <a:pPr algn="ctr" fontAlgn="ctr"/>
                      <a:r>
                        <a:rPr lang="zh-TW" altLang="en-US" sz="1200" u="none" strike="noStrike" dirty="0">
                          <a:effectLst/>
                        </a:rPr>
                        <a:t>風險價值模型置信水平 </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95%</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1055356512"/>
                  </a:ext>
                </a:extLst>
              </a:tr>
              <a:tr h="237600">
                <a:tc>
                  <a:txBody>
                    <a:bodyPr/>
                    <a:lstStyle/>
                    <a:p>
                      <a:pPr algn="ctr" fontAlgn="ctr"/>
                      <a:r>
                        <a:rPr lang="zh-TW" altLang="en-US" sz="1200" u="none" strike="noStrike" dirty="0">
                          <a:effectLst/>
                        </a:rPr>
                        <a:t>累積貸款</a:t>
                      </a:r>
                      <a:r>
                        <a:rPr lang="en-US" altLang="zh-TW" sz="1200" u="none" strike="noStrike" dirty="0">
                          <a:effectLst/>
                        </a:rPr>
                        <a:t>/</a:t>
                      </a:r>
                      <a:r>
                        <a:rPr lang="zh-TW" altLang="en-US" sz="1200" u="none" strike="noStrike" dirty="0">
                          <a:effectLst/>
                        </a:rPr>
                        <a:t>成本金額代表點</a:t>
                      </a:r>
                      <a:endParaRPr lang="zh-TW"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10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4129367870"/>
                  </a:ext>
                </a:extLst>
              </a:tr>
              <a:tr h="237600">
                <a:tc>
                  <a:txBody>
                    <a:bodyPr/>
                    <a:lstStyle/>
                    <a:p>
                      <a:pPr algn="ctr" fontAlgn="ctr"/>
                      <a:r>
                        <a:rPr lang="zh-CN" altLang="en-US" sz="1200" u="none" strike="noStrike" dirty="0">
                          <a:effectLst/>
                        </a:rPr>
                        <a:t>期初保費</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sz="1200" u="none" strike="noStrike" dirty="0">
                          <a:effectLst/>
                        </a:rPr>
                        <a:t>2%(before:2.5%)</a:t>
                      </a:r>
                      <a:endParaRPr 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646340264"/>
                  </a:ext>
                </a:extLst>
              </a:tr>
              <a:tr h="237600">
                <a:tc>
                  <a:txBody>
                    <a:bodyPr/>
                    <a:lstStyle/>
                    <a:p>
                      <a:pPr algn="ctr" fontAlgn="ctr"/>
                      <a:r>
                        <a:rPr lang="zh-CN" altLang="en-US" sz="1200" u="none" strike="noStrike" dirty="0">
                          <a:effectLst/>
                        </a:rPr>
                        <a:t>保費率</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sz="1200" u="none" strike="noStrike" dirty="0">
                          <a:effectLst/>
                        </a:rPr>
                        <a:t>0.5%(before:1.25%)</a:t>
                      </a:r>
                      <a:endParaRPr 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1529770871"/>
                  </a:ext>
                </a:extLst>
              </a:tr>
              <a:tr h="237600">
                <a:tc>
                  <a:txBody>
                    <a:bodyPr/>
                    <a:lstStyle/>
                    <a:p>
                      <a:pPr algn="ctr" fontAlgn="ctr"/>
                      <a:r>
                        <a:rPr lang="zh-CN" altLang="en-US" sz="1200" u="none" strike="noStrike" dirty="0">
                          <a:effectLst/>
                        </a:rPr>
                        <a:t>一年補償金</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600,000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2204807053"/>
                  </a:ext>
                </a:extLst>
              </a:tr>
              <a:tr h="237600">
                <a:tc>
                  <a:txBody>
                    <a:bodyPr/>
                    <a:lstStyle/>
                    <a:p>
                      <a:pPr algn="ctr" fontAlgn="ctr"/>
                      <a:r>
                        <a:rPr lang="zh-CN" altLang="en-US" sz="1200" u="none" strike="noStrike" dirty="0">
                          <a:effectLst/>
                        </a:rPr>
                        <a:t>預定利率</a:t>
                      </a:r>
                      <a:endParaRPr lang="zh-CN" altLang="en-US"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85000"/>
                      </a:schemeClr>
                    </a:solidFill>
                  </a:tcPr>
                </a:tc>
                <a:tc>
                  <a:txBody>
                    <a:bodyPr/>
                    <a:lstStyle/>
                    <a:p>
                      <a:pPr algn="ctr" fontAlgn="ctr"/>
                      <a:r>
                        <a:rPr lang="en-US" altLang="zh-CN" sz="1200" u="none" strike="noStrike" dirty="0">
                          <a:effectLst/>
                        </a:rPr>
                        <a:t>1.50%</a:t>
                      </a:r>
                      <a:endParaRPr lang="en-US" altLang="zh-CN" sz="1200" b="0" i="0" u="none" strike="noStrike" dirty="0">
                        <a:solidFill>
                          <a:srgbClr val="000000"/>
                        </a:solidFill>
                        <a:effectLst/>
                        <a:latin typeface="楷体" panose="02010609060101010101" pitchFamily="49" charset="-122"/>
                        <a:ea typeface="楷体" panose="02010609060101010101" pitchFamily="49" charset="-122"/>
                      </a:endParaRPr>
                    </a:p>
                  </a:txBody>
                  <a:tcPr marL="9525" marR="9525" marT="9525" marB="0" anchor="ctr">
                    <a:solidFill>
                      <a:schemeClr val="bg1">
                        <a:lumMod val="95000"/>
                      </a:schemeClr>
                    </a:solidFill>
                  </a:tcPr>
                </a:tc>
                <a:extLst>
                  <a:ext uri="{0D108BD9-81ED-4DB2-BD59-A6C34878D82A}">
                    <a16:rowId xmlns:a16="http://schemas.microsoft.com/office/drawing/2014/main" val="3358200997"/>
                  </a:ext>
                </a:extLst>
              </a:tr>
            </a:tbl>
          </a:graphicData>
        </a:graphic>
      </p:graphicFrame>
    </p:spTree>
    <p:extLst>
      <p:ext uri="{BB962C8B-B14F-4D97-AF65-F5344CB8AC3E}">
        <p14:creationId xmlns:p14="http://schemas.microsoft.com/office/powerpoint/2010/main" val="384125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816970" y="1604861"/>
            <a:ext cx="4710844" cy="4035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948964" y="1843029"/>
            <a:ext cx="3956278"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a:t>
            </a:r>
            <a:r>
              <a:rPr lang="en-US" altLang="zh-TW" sz="1400" b="1" dirty="0">
                <a:solidFill>
                  <a:srgbClr val="C00000"/>
                </a:solidFill>
                <a:latin typeface="+mn-ea"/>
              </a:rPr>
              <a:t>HR</a:t>
            </a:r>
            <a:r>
              <a:rPr lang="zh-CN" altLang="en-US" sz="1400" b="1" dirty="0">
                <a:solidFill>
                  <a:srgbClr val="C00000"/>
                </a:solidFill>
                <a:latin typeface="+mn-ea"/>
              </a:rPr>
              <a:t>支付比例高於無繼承人的</a:t>
            </a:r>
            <a:r>
              <a:rPr lang="en-US" altLang="zh-CN" sz="1400" b="1" dirty="0">
                <a:solidFill>
                  <a:srgbClr val="C00000"/>
                </a:solidFill>
                <a:latin typeface="+mn-ea"/>
              </a:rPr>
              <a:t>RM</a:t>
            </a:r>
            <a:r>
              <a:rPr lang="zh-CN" altLang="en-US" sz="1400" b="1" dirty="0">
                <a:solidFill>
                  <a:srgbClr val="C00000"/>
                </a:solidFill>
                <a:latin typeface="+mn-ea"/>
              </a:rPr>
              <a:t>合約</a:t>
            </a:r>
            <a:endParaRPr lang="zh-TW" altLang="en-US" sz="1400" dirty="0">
              <a:solidFill>
                <a:srgbClr val="C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5054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pic>
        <p:nvPicPr>
          <p:cNvPr id="78" name="图片 77">
            <a:extLst>
              <a:ext uri="{FF2B5EF4-FFF2-40B4-BE49-F238E27FC236}">
                <a16:creationId xmlns:a16="http://schemas.microsoft.com/office/drawing/2014/main" id="{FC1523E2-1159-5358-A14B-E5A5BCB817CC}"/>
              </a:ext>
            </a:extLst>
          </p:cNvPr>
          <p:cNvPicPr>
            <a:picLocks noChangeAspect="1"/>
          </p:cNvPicPr>
          <p:nvPr/>
        </p:nvPicPr>
        <p:blipFill>
          <a:blip r:embed="rId6"/>
          <a:stretch>
            <a:fillRect/>
          </a:stretch>
        </p:blipFill>
        <p:spPr>
          <a:xfrm>
            <a:off x="552509" y="1355681"/>
            <a:ext cx="5969977" cy="4739942"/>
          </a:xfrm>
          <a:prstGeom prst="rect">
            <a:avLst/>
          </a:prstGeom>
        </p:spPr>
      </p:pic>
      <p:sp>
        <p:nvSpPr>
          <p:cNvPr id="79" name="矩形 78">
            <a:extLst>
              <a:ext uri="{FF2B5EF4-FFF2-40B4-BE49-F238E27FC236}">
                <a16:creationId xmlns:a16="http://schemas.microsoft.com/office/drawing/2014/main" id="{41D5C17C-3DD4-F9D8-5541-909EB88726C8}"/>
              </a:ext>
            </a:extLst>
          </p:cNvPr>
          <p:cNvSpPr>
            <a:spLocks noChangeArrowheads="1"/>
          </p:cNvSpPr>
          <p:nvPr/>
        </p:nvSpPr>
        <p:spPr bwMode="auto">
          <a:xfrm>
            <a:off x="6948964" y="2432135"/>
            <a:ext cx="4381014" cy="15139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TW" altLang="en-US" sz="1400" b="1" dirty="0">
                <a:solidFill>
                  <a:srgbClr val="000000"/>
                </a:solidFill>
                <a:latin typeface="+mn-ea"/>
              </a:rPr>
              <a:t>性別比較</a:t>
            </a:r>
            <a:r>
              <a:rPr lang="zh-CN" altLang="en-US" sz="1400" b="1" dirty="0">
                <a:solidFill>
                  <a:srgbClr val="000000"/>
                </a:solidFill>
                <a:latin typeface="+mn-ea"/>
              </a:rPr>
              <a:t>：</a:t>
            </a:r>
            <a:r>
              <a:rPr lang="zh-TW" altLang="en-US" sz="1400" b="1" dirty="0">
                <a:solidFill>
                  <a:srgbClr val="000000"/>
                </a:solidFill>
                <a:latin typeface="+mn-ea"/>
              </a:rPr>
              <a:t>女性可獲得的支付比例低於男性</a:t>
            </a:r>
            <a:endParaRPr lang="en-US" altLang="zh-TW" sz="1400" b="1" dirty="0">
              <a:solidFill>
                <a:srgbClr val="000000"/>
              </a:solidFill>
              <a:latin typeface="+mn-ea"/>
            </a:endParaRPr>
          </a:p>
          <a:p>
            <a:pPr algn="just">
              <a:lnSpc>
                <a:spcPct val="150000"/>
              </a:lnSpc>
            </a:pPr>
            <a:r>
              <a:rPr lang="zh-CN" altLang="en-US" sz="1400" b="1" dirty="0">
                <a:solidFill>
                  <a:srgbClr val="000000"/>
                </a:solidFill>
                <a:latin typeface="+mn-ea"/>
              </a:rPr>
              <a:t>原因：</a:t>
            </a:r>
            <a:r>
              <a:rPr lang="zh-TW" altLang="en-US" sz="1200" dirty="0">
                <a:solidFill>
                  <a:srgbClr val="000000"/>
                </a:solidFill>
                <a:latin typeface="+mn-ea"/>
              </a:rPr>
              <a:t>由於女性平均餘命長於男性</a:t>
            </a:r>
            <a:r>
              <a:rPr lang="zh-CN" altLang="en-US" sz="1200" dirty="0">
                <a:solidFill>
                  <a:srgbClr val="000000"/>
                </a:solidFill>
                <a:latin typeface="+mn-ea"/>
              </a:rPr>
              <a:t>，在</a:t>
            </a:r>
            <a:r>
              <a:rPr lang="en-US" altLang="zh-TW" sz="1200" dirty="0">
                <a:solidFill>
                  <a:srgbClr val="000000"/>
                </a:solidFill>
                <a:latin typeface="+mn-ea"/>
              </a:rPr>
              <a:t>RM</a:t>
            </a:r>
            <a:r>
              <a:rPr lang="zh-TW" altLang="en-US" sz="1200" dirty="0">
                <a:solidFill>
                  <a:srgbClr val="000000"/>
                </a:solidFill>
                <a:latin typeface="+mn-ea"/>
              </a:rPr>
              <a:t>合約</a:t>
            </a:r>
            <a:r>
              <a:rPr lang="zh-CN" altLang="en-US" sz="1200" dirty="0">
                <a:solidFill>
                  <a:srgbClr val="000000"/>
                </a:solidFill>
                <a:latin typeface="+mn-ea"/>
              </a:rPr>
              <a:t>中</a:t>
            </a:r>
            <a:r>
              <a:rPr lang="zh-TW" altLang="en-US" sz="1200" dirty="0">
                <a:solidFill>
                  <a:srgbClr val="000000"/>
                </a:solidFill>
                <a:latin typeface="+mn-ea"/>
              </a:rPr>
              <a:t>，</a:t>
            </a:r>
            <a:r>
              <a:rPr lang="zh-CN" altLang="en-US" sz="1200" dirty="0">
                <a:solidFill>
                  <a:srgbClr val="000000"/>
                </a:solidFill>
                <a:latin typeface="+mn-ea"/>
              </a:rPr>
              <a:t>平均累積貸款金額高于男性，導致支付比例低于男性。在</a:t>
            </a:r>
            <a:r>
              <a:rPr lang="en-US" altLang="zh-TW" sz="1200" dirty="0">
                <a:solidFill>
                  <a:srgbClr val="000000"/>
                </a:solidFill>
                <a:latin typeface="+mn-ea"/>
              </a:rPr>
              <a:t>HR</a:t>
            </a:r>
            <a:r>
              <a:rPr lang="zh-TW" altLang="en-US" sz="1200" dirty="0">
                <a:solidFill>
                  <a:srgbClr val="000000"/>
                </a:solidFill>
                <a:latin typeface="+mn-ea"/>
              </a:rPr>
              <a:t>合約</a:t>
            </a:r>
            <a:r>
              <a:rPr lang="zh-CN" altLang="en-US" sz="1200" dirty="0">
                <a:solidFill>
                  <a:srgbClr val="000000"/>
                </a:solidFill>
                <a:latin typeface="+mn-ea"/>
              </a:rPr>
              <a:t>中，合</a:t>
            </a:r>
            <a:r>
              <a:rPr lang="zh-TW" altLang="en-US" sz="1200" dirty="0">
                <a:solidFill>
                  <a:srgbClr val="000000"/>
                </a:solidFill>
                <a:latin typeface="+mn-ea"/>
              </a:rPr>
              <a:t>約開始將一次性扣除未來租金期望值，</a:t>
            </a:r>
            <a:r>
              <a:rPr lang="zh-CN" altLang="en-US" sz="1200" dirty="0">
                <a:solidFill>
                  <a:srgbClr val="000000"/>
                </a:solidFill>
                <a:latin typeface="+mn-ea"/>
              </a:rPr>
              <a:t>女性平均餘命更長，則租金費用更多，導致</a:t>
            </a:r>
            <a:r>
              <a:rPr lang="zh-TW" altLang="en-US" sz="1200" dirty="0">
                <a:solidFill>
                  <a:srgbClr val="000000"/>
                </a:solidFill>
                <a:latin typeface="+mn-ea"/>
              </a:rPr>
              <a:t>支付比例低於男性。</a:t>
            </a:r>
          </a:p>
        </p:txBody>
      </p:sp>
      <p:sp>
        <p:nvSpPr>
          <p:cNvPr id="80" name="矩形 79">
            <a:extLst>
              <a:ext uri="{FF2B5EF4-FFF2-40B4-BE49-F238E27FC236}">
                <a16:creationId xmlns:a16="http://schemas.microsoft.com/office/drawing/2014/main" id="{E51CD95D-2B05-2B96-90D8-91C12677E9F0}"/>
              </a:ext>
            </a:extLst>
          </p:cNvPr>
          <p:cNvSpPr>
            <a:spLocks noChangeArrowheads="1"/>
          </p:cNvSpPr>
          <p:nvPr/>
        </p:nvSpPr>
        <p:spPr bwMode="auto">
          <a:xfrm>
            <a:off x="6948964" y="4180854"/>
            <a:ext cx="4625477" cy="677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有無長照</a:t>
            </a:r>
            <a:r>
              <a:rPr lang="zh-TW" altLang="en-US" sz="1400" b="1" dirty="0">
                <a:solidFill>
                  <a:srgbClr val="000000"/>
                </a:solidFill>
                <a:latin typeface="+mn-ea"/>
              </a:rPr>
              <a:t>比較</a:t>
            </a:r>
            <a:r>
              <a:rPr lang="zh-CN" altLang="en-US" sz="1400" b="1" dirty="0">
                <a:solidFill>
                  <a:srgbClr val="000000"/>
                </a:solidFill>
                <a:latin typeface="+mn-ea"/>
              </a:rPr>
              <a:t>：</a:t>
            </a:r>
            <a:r>
              <a:rPr lang="zh-TW" altLang="en-US" sz="1400" b="1" dirty="0">
                <a:solidFill>
                  <a:srgbClr val="000000"/>
                </a:solidFill>
                <a:latin typeface="+mn-ea"/>
              </a:rPr>
              <a:t>有長照合約的支付比例低于無長照合約</a:t>
            </a:r>
            <a:endParaRPr lang="en-US" altLang="zh-TW" sz="1400" b="1" dirty="0">
              <a:solidFill>
                <a:srgbClr val="000000"/>
              </a:solidFill>
              <a:latin typeface="+mn-ea"/>
            </a:endParaRPr>
          </a:p>
          <a:p>
            <a:pPr algn="just">
              <a:lnSpc>
                <a:spcPct val="150000"/>
              </a:lnSpc>
            </a:pPr>
            <a:r>
              <a:rPr lang="zh-CN" altLang="en-US" sz="1400" b="1" dirty="0">
                <a:solidFill>
                  <a:schemeClr val="tx1">
                    <a:lumMod val="85000"/>
                    <a:lumOff val="15000"/>
                  </a:schemeClr>
                </a:solidFill>
                <a:latin typeface="+mn-ea"/>
              </a:rPr>
              <a:t>原因：</a:t>
            </a:r>
            <a:r>
              <a:rPr lang="zh-TW" altLang="en-US" sz="1200" dirty="0">
                <a:solidFill>
                  <a:schemeClr val="tx1">
                    <a:lumMod val="85000"/>
                    <a:lumOff val="15000"/>
                  </a:schemeClr>
                </a:solidFill>
                <a:latin typeface="+mn-ea"/>
              </a:rPr>
              <a:t>長照費用需要由供應商支付，因此會使支付比例下降。</a:t>
            </a:r>
            <a:endParaRPr lang="zh-TW" altLang="en-US" sz="1400" dirty="0">
              <a:solidFill>
                <a:schemeClr val="tx1">
                  <a:lumMod val="85000"/>
                  <a:lumOff val="15000"/>
                </a:schemeClr>
              </a:solidFill>
              <a:latin typeface="+mn-ea"/>
            </a:endParaRPr>
          </a:p>
        </p:txBody>
      </p:sp>
      <p:sp>
        <p:nvSpPr>
          <p:cNvPr id="82" name="矩形 81">
            <a:extLst>
              <a:ext uri="{FF2B5EF4-FFF2-40B4-BE49-F238E27FC236}">
                <a16:creationId xmlns:a16="http://schemas.microsoft.com/office/drawing/2014/main" id="{3BDE80DB-F09E-C012-620C-970448DED8EB}"/>
              </a:ext>
            </a:extLst>
          </p:cNvPr>
          <p:cNvSpPr>
            <a:spLocks noChangeArrowheads="1"/>
          </p:cNvSpPr>
          <p:nvPr/>
        </p:nvSpPr>
        <p:spPr bwMode="auto">
          <a:xfrm>
            <a:off x="6948964" y="5093126"/>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利率情境</a:t>
            </a:r>
            <a:r>
              <a:rPr lang="zh-TW" altLang="en-US" sz="1400" b="1" dirty="0">
                <a:solidFill>
                  <a:srgbClr val="000000"/>
                </a:solidFill>
                <a:latin typeface="+mn-ea"/>
              </a:rPr>
              <a:t>比較</a:t>
            </a:r>
            <a:r>
              <a:rPr lang="zh-CN" altLang="en-US" sz="1400" b="1" dirty="0">
                <a:solidFill>
                  <a:srgbClr val="000000"/>
                </a:solidFill>
                <a:latin typeface="+mn-ea"/>
              </a:rPr>
              <a:t>：</a:t>
            </a:r>
            <a:r>
              <a:rPr lang="zh-TW" altLang="en-US" sz="1400" b="1" dirty="0">
                <a:solidFill>
                  <a:srgbClr val="000000"/>
                </a:solidFill>
                <a:latin typeface="+mn-ea"/>
              </a:rPr>
              <a:t>不同的利率情境</a:t>
            </a:r>
            <a:r>
              <a:rPr lang="zh-CN" altLang="en-US" sz="1400" b="1" dirty="0">
                <a:solidFill>
                  <a:srgbClr val="000000"/>
                </a:solidFill>
                <a:latin typeface="+mn-ea"/>
              </a:rPr>
              <a:t>對支付比例的</a:t>
            </a:r>
            <a:r>
              <a:rPr lang="zh-TW" altLang="en-US" sz="1400" b="1" dirty="0">
                <a:solidFill>
                  <a:srgbClr val="000000"/>
                </a:solidFill>
                <a:latin typeface="+mn-ea"/>
              </a:rPr>
              <a:t>影響</a:t>
            </a:r>
            <a:r>
              <a:rPr lang="zh-CN" altLang="en-US" sz="1400" b="1" dirty="0">
                <a:solidFill>
                  <a:srgbClr val="000000"/>
                </a:solidFill>
                <a:latin typeface="+mn-ea"/>
              </a:rPr>
              <a:t>不同</a:t>
            </a:r>
            <a:endParaRPr lang="en-US" altLang="zh-CN" sz="1400" b="1" dirty="0">
              <a:solidFill>
                <a:srgbClr val="000000"/>
              </a:solidFill>
              <a:latin typeface="+mn-ea"/>
            </a:endParaRPr>
          </a:p>
        </p:txBody>
      </p:sp>
      <p:sp>
        <p:nvSpPr>
          <p:cNvPr id="83" name="TextBox 23">
            <a:extLst>
              <a:ext uri="{FF2B5EF4-FFF2-40B4-BE49-F238E27FC236}">
                <a16:creationId xmlns:a16="http://schemas.microsoft.com/office/drawing/2014/main" id="{B20FCC8E-4183-2ABB-2DDF-7104E2C42CDD}"/>
              </a:ext>
            </a:extLst>
          </p:cNvPr>
          <p:cNvSpPr txBox="1"/>
          <p:nvPr/>
        </p:nvSpPr>
        <p:spPr>
          <a:xfrm>
            <a:off x="4173360" y="323206"/>
            <a:ext cx="481926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支付比例（投保年齡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2" name="矩形 1">
            <a:extLst>
              <a:ext uri="{FF2B5EF4-FFF2-40B4-BE49-F238E27FC236}">
                <a16:creationId xmlns:a16="http://schemas.microsoft.com/office/drawing/2014/main" id="{34DFD28D-165E-A011-232D-1E5D78ED94C4}"/>
              </a:ext>
            </a:extLst>
          </p:cNvPr>
          <p:cNvSpPr>
            <a:spLocks noChangeArrowheads="1"/>
          </p:cNvSpPr>
          <p:nvPr/>
        </p:nvSpPr>
        <p:spPr bwMode="auto">
          <a:xfrm>
            <a:off x="769959" y="6124385"/>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
        <p:nvSpPr>
          <p:cNvPr id="3" name="矩形 2">
            <a:extLst>
              <a:ext uri="{FF2B5EF4-FFF2-40B4-BE49-F238E27FC236}">
                <a16:creationId xmlns:a16="http://schemas.microsoft.com/office/drawing/2014/main" id="{7ABF0F3E-FC64-6632-4F07-F20BF5E114AC}"/>
              </a:ext>
            </a:extLst>
          </p:cNvPr>
          <p:cNvSpPr/>
          <p:nvPr/>
        </p:nvSpPr>
        <p:spPr>
          <a:xfrm>
            <a:off x="3571875" y="1722547"/>
            <a:ext cx="876301" cy="15858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3239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261FAF5A-4040-8F6C-C4B0-ADBC5574DCCE}"/>
              </a:ext>
            </a:extLst>
          </p:cNvPr>
          <p:cNvGraphicFramePr>
            <a:graphicFrameLocks noGrp="1"/>
          </p:cNvGraphicFramePr>
          <p:nvPr>
            <p:extLst>
              <p:ext uri="{D42A27DB-BD31-4B8C-83A1-F6EECF244321}">
                <p14:modId xmlns:p14="http://schemas.microsoft.com/office/powerpoint/2010/main" val="1076995513"/>
              </p:ext>
            </p:extLst>
          </p:nvPr>
        </p:nvGraphicFramePr>
        <p:xfrm>
          <a:off x="680753" y="1462318"/>
          <a:ext cx="3761767" cy="1650000"/>
        </p:xfrm>
        <a:graphic>
          <a:graphicData uri="http://schemas.openxmlformats.org/drawingml/2006/table">
            <a:tbl>
              <a:tblPr>
                <a:tableStyleId>{5C22544A-7EE6-4342-B048-85BDC9FD1C3A}</a:tableStyleId>
              </a:tblPr>
              <a:tblGrid>
                <a:gridCol w="776809">
                  <a:extLst>
                    <a:ext uri="{9D8B030D-6E8A-4147-A177-3AD203B41FA5}">
                      <a16:colId xmlns:a16="http://schemas.microsoft.com/office/drawing/2014/main" val="1454709496"/>
                    </a:ext>
                  </a:extLst>
                </a:gridCol>
                <a:gridCol w="1193984">
                  <a:extLst>
                    <a:ext uri="{9D8B030D-6E8A-4147-A177-3AD203B41FA5}">
                      <a16:colId xmlns:a16="http://schemas.microsoft.com/office/drawing/2014/main" val="515863732"/>
                    </a:ext>
                  </a:extLst>
                </a:gridCol>
                <a:gridCol w="895487">
                  <a:extLst>
                    <a:ext uri="{9D8B030D-6E8A-4147-A177-3AD203B41FA5}">
                      <a16:colId xmlns:a16="http://schemas.microsoft.com/office/drawing/2014/main" val="1853567431"/>
                    </a:ext>
                  </a:extLst>
                </a:gridCol>
                <a:gridCol w="895487">
                  <a:extLst>
                    <a:ext uri="{9D8B030D-6E8A-4147-A177-3AD203B41FA5}">
                      <a16:colId xmlns:a16="http://schemas.microsoft.com/office/drawing/2014/main" val="3382042608"/>
                    </a:ext>
                  </a:extLst>
                </a:gridCol>
              </a:tblGrid>
              <a:tr h="206250">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000" b="1" u="none" strike="noStrike" dirty="0">
                          <a:solidFill>
                            <a:schemeClr val="bg1"/>
                          </a:solidFill>
                          <a:effectLst/>
                        </a:rPr>
                        <a:t> 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000" b="1" u="none" strike="noStrike" dirty="0">
                          <a:solidFill>
                            <a:schemeClr val="bg1"/>
                          </a:solidFill>
                          <a:effectLst/>
                        </a:rPr>
                        <a:t> prob(Profit)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zh-CN" altLang="en-US" sz="1000" b="1" u="none" strike="noStrike" dirty="0">
                          <a:solidFill>
                            <a:schemeClr val="bg1"/>
                          </a:solidFill>
                          <a:effectLst/>
                        </a:rPr>
                        <a:t> 累積機率 </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839239272"/>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solidFill>
                            <a:srgbClr val="C00000"/>
                          </a:solidFill>
                          <a:effectLst/>
                        </a:rPr>
                        <a:t>5,449,405</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2017999"/>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5,573,441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0.408358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0.510447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435925"/>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5,699,936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0.612536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7330115"/>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14,572,143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0.064577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0.677114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124742"/>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14,877,134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0.258309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0.935423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777687"/>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15,188,174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0.064577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836049"/>
                  </a:ext>
                </a:extLst>
              </a:tr>
              <a:tr h="206250">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823983"/>
                  </a:ext>
                </a:extLst>
              </a:tr>
            </a:tbl>
          </a:graphicData>
        </a:graphic>
      </p:graphicFrame>
      <p:grpSp>
        <p:nvGrpSpPr>
          <p:cNvPr id="6" name="组合 5">
            <a:extLst>
              <a:ext uri="{FF2B5EF4-FFF2-40B4-BE49-F238E27FC236}">
                <a16:creationId xmlns:a16="http://schemas.microsoft.com/office/drawing/2014/main" id="{A3003984-D5C9-A667-B0F4-1C8FAF84ECEA}"/>
              </a:ext>
            </a:extLst>
          </p:cNvPr>
          <p:cNvGrpSpPr/>
          <p:nvPr/>
        </p:nvGrpSpPr>
        <p:grpSpPr>
          <a:xfrm>
            <a:off x="0" y="0"/>
            <a:ext cx="12192000" cy="1247266"/>
            <a:chOff x="-9375870" y="977295"/>
            <a:chExt cx="17537595" cy="1794132"/>
          </a:xfrm>
        </p:grpSpPr>
        <p:sp>
          <p:nvSpPr>
            <p:cNvPr id="7" name="弧形 6">
              <a:extLst>
                <a:ext uri="{FF2B5EF4-FFF2-40B4-BE49-F238E27FC236}">
                  <a16:creationId xmlns:a16="http://schemas.microsoft.com/office/drawing/2014/main" id="{62DC5D4B-C9B9-B5E6-98BA-AF8FF269E9FA}"/>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DD811E44-56D9-94F5-D5FA-B517362AA281}"/>
                </a:ext>
              </a:extLst>
            </p:cNvPr>
            <p:cNvGrpSpPr/>
            <p:nvPr/>
          </p:nvGrpSpPr>
          <p:grpSpPr>
            <a:xfrm>
              <a:off x="-9375870" y="2268060"/>
              <a:ext cx="17537595" cy="5240"/>
              <a:chOff x="-9375870" y="2268060"/>
              <a:chExt cx="17537595" cy="5240"/>
            </a:xfrm>
          </p:grpSpPr>
          <p:cxnSp>
            <p:nvCxnSpPr>
              <p:cNvPr id="9" name="直接连接符 8">
                <a:extLst>
                  <a:ext uri="{FF2B5EF4-FFF2-40B4-BE49-F238E27FC236}">
                    <a16:creationId xmlns:a16="http://schemas.microsoft.com/office/drawing/2014/main" id="{22C0E11B-5BAF-069E-556A-DF41FE88ACB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028A8EA-D71A-AE63-1B44-6A4E38AFE92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1" name="图片 10">
            <a:extLst>
              <a:ext uri="{FF2B5EF4-FFF2-40B4-BE49-F238E27FC236}">
                <a16:creationId xmlns:a16="http://schemas.microsoft.com/office/drawing/2014/main" id="{D32EFEF3-4A0C-C686-A0DA-91EAB2F27837}"/>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2" name="组合 11">
            <a:extLst>
              <a:ext uri="{FF2B5EF4-FFF2-40B4-BE49-F238E27FC236}">
                <a16:creationId xmlns:a16="http://schemas.microsoft.com/office/drawing/2014/main" id="{B73659C7-1E12-42B3-F511-0A3A9644225C}"/>
              </a:ext>
            </a:extLst>
          </p:cNvPr>
          <p:cNvGrpSpPr/>
          <p:nvPr/>
        </p:nvGrpSpPr>
        <p:grpSpPr>
          <a:xfrm>
            <a:off x="10153442" y="24982"/>
            <a:ext cx="1198800" cy="1198800"/>
            <a:chOff x="5232713" y="1001744"/>
            <a:chExt cx="1726574" cy="1726572"/>
          </a:xfrm>
        </p:grpSpPr>
        <p:grpSp>
          <p:nvGrpSpPr>
            <p:cNvPr id="13" name="组合 12">
              <a:extLst>
                <a:ext uri="{FF2B5EF4-FFF2-40B4-BE49-F238E27FC236}">
                  <a16:creationId xmlns:a16="http://schemas.microsoft.com/office/drawing/2014/main" id="{CDBFAC58-12DF-A5B3-4AE5-C6EF437D98CB}"/>
                </a:ext>
              </a:extLst>
            </p:cNvPr>
            <p:cNvGrpSpPr/>
            <p:nvPr/>
          </p:nvGrpSpPr>
          <p:grpSpPr>
            <a:xfrm>
              <a:off x="5232713" y="1001744"/>
              <a:ext cx="1726574" cy="1726572"/>
              <a:chOff x="5232713" y="1001744"/>
              <a:chExt cx="1726574" cy="1726572"/>
            </a:xfrm>
          </p:grpSpPr>
          <p:sp>
            <p:nvSpPr>
              <p:cNvPr id="15" name="椭圆 14">
                <a:extLst>
                  <a:ext uri="{FF2B5EF4-FFF2-40B4-BE49-F238E27FC236}">
                    <a16:creationId xmlns:a16="http://schemas.microsoft.com/office/drawing/2014/main" id="{EC2D177B-5E8F-4C37-534C-5984A43FD181}"/>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AE5A389-EFE7-CB00-38EB-2064254ED54F}"/>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4">
              <a:extLst>
                <a:ext uri="{FF2B5EF4-FFF2-40B4-BE49-F238E27FC236}">
                  <a16:creationId xmlns:a16="http://schemas.microsoft.com/office/drawing/2014/main" id="{3639AEA5-EAC8-13DD-DD19-165276AE4D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
            <a:extLst>
              <a:ext uri="{FF2B5EF4-FFF2-40B4-BE49-F238E27FC236}">
                <a16:creationId xmlns:a16="http://schemas.microsoft.com/office/drawing/2014/main" id="{B068E629-2DF1-A0FF-DB93-371F1F450791}"/>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18" name="TextBox 23">
            <a:extLst>
              <a:ext uri="{FF2B5EF4-FFF2-40B4-BE49-F238E27FC236}">
                <a16:creationId xmlns:a16="http://schemas.microsoft.com/office/drawing/2014/main" id="{EAB8A8F2-AE36-6D66-C5A8-75FFC302E9FD}"/>
              </a:ext>
            </a:extLst>
          </p:cNvPr>
          <p:cNvSpPr txBox="1"/>
          <p:nvPr/>
        </p:nvSpPr>
        <p:spPr>
          <a:xfrm>
            <a:off x="4173360" y="323206"/>
            <a:ext cx="481926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graphicFrame>
        <p:nvGraphicFramePr>
          <p:cNvPr id="19" name="表格 18">
            <a:extLst>
              <a:ext uri="{FF2B5EF4-FFF2-40B4-BE49-F238E27FC236}">
                <a16:creationId xmlns:a16="http://schemas.microsoft.com/office/drawing/2014/main" id="{51E0C365-8481-C100-94F3-E4B522D57645}"/>
              </a:ext>
            </a:extLst>
          </p:cNvPr>
          <p:cNvGraphicFramePr>
            <a:graphicFrameLocks noGrp="1"/>
          </p:cNvGraphicFramePr>
          <p:nvPr>
            <p:extLst>
              <p:ext uri="{D42A27DB-BD31-4B8C-83A1-F6EECF244321}">
                <p14:modId xmlns:p14="http://schemas.microsoft.com/office/powerpoint/2010/main" val="5321698"/>
              </p:ext>
            </p:extLst>
          </p:nvPr>
        </p:nvGraphicFramePr>
        <p:xfrm>
          <a:off x="680754" y="3437907"/>
          <a:ext cx="3761766" cy="1620008"/>
        </p:xfrm>
        <a:graphic>
          <a:graphicData uri="http://schemas.openxmlformats.org/drawingml/2006/table">
            <a:tbl>
              <a:tblPr>
                <a:tableStyleId>{5C22544A-7EE6-4342-B048-85BDC9FD1C3A}</a:tableStyleId>
              </a:tblPr>
              <a:tblGrid>
                <a:gridCol w="776808">
                  <a:extLst>
                    <a:ext uri="{9D8B030D-6E8A-4147-A177-3AD203B41FA5}">
                      <a16:colId xmlns:a16="http://schemas.microsoft.com/office/drawing/2014/main" val="3222012416"/>
                    </a:ext>
                  </a:extLst>
                </a:gridCol>
                <a:gridCol w="1193984">
                  <a:extLst>
                    <a:ext uri="{9D8B030D-6E8A-4147-A177-3AD203B41FA5}">
                      <a16:colId xmlns:a16="http://schemas.microsoft.com/office/drawing/2014/main" val="4080756"/>
                    </a:ext>
                  </a:extLst>
                </a:gridCol>
                <a:gridCol w="895487">
                  <a:extLst>
                    <a:ext uri="{9D8B030D-6E8A-4147-A177-3AD203B41FA5}">
                      <a16:colId xmlns:a16="http://schemas.microsoft.com/office/drawing/2014/main" val="2757331769"/>
                    </a:ext>
                  </a:extLst>
                </a:gridCol>
                <a:gridCol w="895487">
                  <a:extLst>
                    <a:ext uri="{9D8B030D-6E8A-4147-A177-3AD203B41FA5}">
                      <a16:colId xmlns:a16="http://schemas.microsoft.com/office/drawing/2014/main" val="987122771"/>
                    </a:ext>
                  </a:extLst>
                </a:gridCol>
              </a:tblGrid>
              <a:tr h="202501">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prob(Profit)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zh-CN" altLang="en-US" sz="1000" b="1" u="none" strike="noStrike" dirty="0">
                          <a:solidFill>
                            <a:schemeClr val="bg1"/>
                          </a:solidFill>
                          <a:effectLst/>
                        </a:rPr>
                        <a:t> 累積機率 </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51668195"/>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zh-CN" altLang="en-US" sz="1000" u="none" strike="noStrike" kern="1200" dirty="0">
                          <a:solidFill>
                            <a:srgbClr val="C00000"/>
                          </a:solidFill>
                          <a:effectLst/>
                          <a:latin typeface="+mn-lt"/>
                          <a:ea typeface="+mn-ea"/>
                          <a:cs typeface="+mn-cs"/>
                        </a:rPr>
                        <a:t>         </a:t>
                      </a:r>
                      <a:r>
                        <a:rPr lang="en-US" altLang="zh-CN" sz="1000" u="none" strike="noStrike" kern="1200" dirty="0">
                          <a:solidFill>
                            <a:srgbClr val="C00000"/>
                          </a:solidFill>
                          <a:effectLst/>
                          <a:latin typeface="+mn-lt"/>
                          <a:ea typeface="+mn-ea"/>
                          <a:cs typeface="+mn-cs"/>
                        </a:rPr>
                        <a:t>2,790,648 </a:t>
                      </a: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zh-CN" altLang="en-US" sz="1000" u="none" strike="noStrike" dirty="0">
                          <a:effectLst/>
                        </a:rPr>
                        <a:t>   </a:t>
                      </a:r>
                      <a:r>
                        <a:rPr lang="en-US" altLang="zh-CN" sz="1000" u="none" strike="noStrike" dirty="0">
                          <a:effectLst/>
                        </a:rPr>
                        <a:t>0.009323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zh-CN" altLang="en-US" sz="1000" u="none" strike="noStrike" dirty="0">
                          <a:effectLst/>
                        </a:rPr>
                        <a:t>   </a:t>
                      </a:r>
                      <a:r>
                        <a:rPr lang="en-US" altLang="zh-CN" sz="1000" u="none" strike="noStrike" dirty="0">
                          <a:effectLst/>
                        </a:rPr>
                        <a:t>0.009323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617684"/>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zh-CN" altLang="en-US" sz="1000" u="none" strike="noStrike" kern="1200" dirty="0">
                          <a:solidFill>
                            <a:srgbClr val="C00000"/>
                          </a:solidFill>
                          <a:effectLst/>
                          <a:latin typeface="+mn-lt"/>
                          <a:ea typeface="+mn-ea"/>
                          <a:cs typeface="+mn-cs"/>
                        </a:rPr>
                        <a:t>         </a:t>
                      </a:r>
                      <a:r>
                        <a:rPr lang="en-US" altLang="zh-CN" sz="1000" u="none" strike="noStrike" kern="1200" dirty="0">
                          <a:solidFill>
                            <a:srgbClr val="C00000"/>
                          </a:solidFill>
                          <a:effectLst/>
                          <a:latin typeface="+mn-lt"/>
                          <a:ea typeface="+mn-ea"/>
                          <a:cs typeface="+mn-cs"/>
                        </a:rPr>
                        <a:t>2,868,067 </a:t>
                      </a: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zh-CN" altLang="en-US" sz="1000" u="none" strike="noStrike" dirty="0">
                          <a:effectLst/>
                        </a:rPr>
                        <a:t>   </a:t>
                      </a:r>
                      <a:r>
                        <a:rPr lang="en-US" altLang="zh-CN" sz="1000" u="none" strike="noStrike" dirty="0">
                          <a:effectLst/>
                        </a:rPr>
                        <a:t>0.041689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zh-CN" altLang="en-US" sz="1000" u="none" strike="noStrike" dirty="0">
                          <a:effectLst/>
                        </a:rPr>
                        <a:t>   </a:t>
                      </a:r>
                      <a:r>
                        <a:rPr lang="en-US" altLang="zh-CN" sz="1000" u="none" strike="noStrike" dirty="0">
                          <a:effectLst/>
                        </a:rPr>
                        <a:t>0.051012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1442711"/>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2,868,210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0.041671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0.092684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851035"/>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0105108"/>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23,957,094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0.016681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0.996266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7638519"/>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24,454,365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0.003734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856449"/>
                  </a:ext>
                </a:extLst>
              </a:tr>
              <a:tr h="202501">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140180"/>
                  </a:ext>
                </a:extLst>
              </a:tr>
            </a:tbl>
          </a:graphicData>
        </a:graphic>
      </p:graphicFrame>
      <p:graphicFrame>
        <p:nvGraphicFramePr>
          <p:cNvPr id="20" name="表格 19">
            <a:extLst>
              <a:ext uri="{FF2B5EF4-FFF2-40B4-BE49-F238E27FC236}">
                <a16:creationId xmlns:a16="http://schemas.microsoft.com/office/drawing/2014/main" id="{114AC517-712D-997D-AF66-60D3003A5772}"/>
              </a:ext>
            </a:extLst>
          </p:cNvPr>
          <p:cNvGraphicFramePr>
            <a:graphicFrameLocks noGrp="1"/>
          </p:cNvGraphicFramePr>
          <p:nvPr>
            <p:extLst>
              <p:ext uri="{D42A27DB-BD31-4B8C-83A1-F6EECF244321}">
                <p14:modId xmlns:p14="http://schemas.microsoft.com/office/powerpoint/2010/main" val="2082752552"/>
              </p:ext>
            </p:extLst>
          </p:nvPr>
        </p:nvGraphicFramePr>
        <p:xfrm>
          <a:off x="4739124" y="1513703"/>
          <a:ext cx="6932487" cy="3532693"/>
        </p:xfrm>
        <a:graphic>
          <a:graphicData uri="http://schemas.openxmlformats.org/drawingml/2006/table">
            <a:tbl>
              <a:tblPr>
                <a:tableStyleId>{5C22544A-7EE6-4342-B048-85BDC9FD1C3A}</a:tableStyleId>
              </a:tblPr>
              <a:tblGrid>
                <a:gridCol w="522291">
                  <a:extLst>
                    <a:ext uri="{9D8B030D-6E8A-4147-A177-3AD203B41FA5}">
                      <a16:colId xmlns:a16="http://schemas.microsoft.com/office/drawing/2014/main" val="2631674867"/>
                    </a:ext>
                  </a:extLst>
                </a:gridCol>
                <a:gridCol w="1059982">
                  <a:extLst>
                    <a:ext uri="{9D8B030D-6E8A-4147-A177-3AD203B41FA5}">
                      <a16:colId xmlns:a16="http://schemas.microsoft.com/office/drawing/2014/main" val="3371237787"/>
                    </a:ext>
                  </a:extLst>
                </a:gridCol>
                <a:gridCol w="1238924">
                  <a:extLst>
                    <a:ext uri="{9D8B030D-6E8A-4147-A177-3AD203B41FA5}">
                      <a16:colId xmlns:a16="http://schemas.microsoft.com/office/drawing/2014/main" val="1866601787"/>
                    </a:ext>
                  </a:extLst>
                </a:gridCol>
                <a:gridCol w="765552">
                  <a:extLst>
                    <a:ext uri="{9D8B030D-6E8A-4147-A177-3AD203B41FA5}">
                      <a16:colId xmlns:a16="http://schemas.microsoft.com/office/drawing/2014/main" val="2232661407"/>
                    </a:ext>
                  </a:extLst>
                </a:gridCol>
                <a:gridCol w="765552">
                  <a:extLst>
                    <a:ext uri="{9D8B030D-6E8A-4147-A177-3AD203B41FA5}">
                      <a16:colId xmlns:a16="http://schemas.microsoft.com/office/drawing/2014/main" val="3505600162"/>
                    </a:ext>
                  </a:extLst>
                </a:gridCol>
                <a:gridCol w="1290093">
                  <a:extLst>
                    <a:ext uri="{9D8B030D-6E8A-4147-A177-3AD203B41FA5}">
                      <a16:colId xmlns:a16="http://schemas.microsoft.com/office/drawing/2014/main" val="1918954032"/>
                    </a:ext>
                  </a:extLst>
                </a:gridCol>
                <a:gridCol w="1290093">
                  <a:extLst>
                    <a:ext uri="{9D8B030D-6E8A-4147-A177-3AD203B41FA5}">
                      <a16:colId xmlns:a16="http://schemas.microsoft.com/office/drawing/2014/main" val="490749940"/>
                    </a:ext>
                  </a:extLst>
                </a:gridCol>
              </a:tblGrid>
              <a:tr h="231429">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P(Termination)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E(Profit)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P(LL)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P(NE)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a:t>
                      </a:r>
                      <a:r>
                        <a:rPr lang="en-US" sz="1000" b="1" u="none" strike="noStrike" dirty="0" err="1">
                          <a:solidFill>
                            <a:schemeClr val="bg1"/>
                          </a:solidFill>
                          <a:effectLst/>
                        </a:rPr>
                        <a:t>VaR</a:t>
                      </a:r>
                      <a:r>
                        <a:rPr lang="en-US" sz="1000" b="1" u="none" strike="noStrike" dirty="0">
                          <a:solidFill>
                            <a:schemeClr val="bg1"/>
                          </a:solidFill>
                          <a:effectLst/>
                        </a:rPr>
                        <a: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a:t>
                      </a:r>
                      <a:r>
                        <a:rPr lang="en-US" sz="1000" b="1" u="none" strike="noStrike" dirty="0" err="1">
                          <a:solidFill>
                            <a:schemeClr val="bg1"/>
                          </a:solidFill>
                          <a:effectLst/>
                        </a:rPr>
                        <a:t>CVaR</a:t>
                      </a:r>
                      <a:r>
                        <a:rPr lang="en-US" sz="1000" b="1" u="none" strike="noStrike" dirty="0">
                          <a:solidFill>
                            <a:schemeClr val="bg1"/>
                          </a:solidFill>
                          <a:effectLst/>
                        </a:rPr>
                        <a: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49955803"/>
                  </a:ext>
                </a:extLst>
              </a:tr>
              <a:tr h="206329">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9,178,925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rgbClr val="C00000"/>
                          </a:solidFill>
                          <a:effectLst/>
                        </a:rPr>
                        <a:t>            </a:t>
                      </a:r>
                      <a:r>
                        <a:rPr lang="en-US" altLang="zh-CN" sz="1000" u="none" strike="noStrike" dirty="0">
                          <a:solidFill>
                            <a:srgbClr val="C00000"/>
                          </a:solidFill>
                          <a:effectLst/>
                        </a:rPr>
                        <a:t>5,449,405 </a:t>
                      </a:r>
                      <a:endParaRPr lang="en-US" altLang="zh-CN" sz="1000" b="0" i="0" u="none" strike="noStrike" dirty="0">
                        <a:solidFill>
                          <a:srgbClr val="C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5,449,405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182011"/>
                  </a:ext>
                </a:extLst>
              </a:tr>
              <a:tr h="206329">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0.0125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8,845,702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chemeClr val="accent6">
                              <a:lumMod val="75000"/>
                            </a:schemeClr>
                          </a:solidFill>
                          <a:effectLst/>
                        </a:rPr>
                        <a:t>            </a:t>
                      </a:r>
                      <a:r>
                        <a:rPr lang="en-US" altLang="zh-CN" sz="1000" u="none" strike="noStrike" dirty="0">
                          <a:solidFill>
                            <a:srgbClr val="C00000"/>
                          </a:solidFill>
                          <a:effectLst/>
                        </a:rPr>
                        <a:t>2,866,187 </a:t>
                      </a:r>
                      <a:endParaRPr lang="en-US" altLang="zh-CN" sz="1000" b="0" i="0" u="none" strike="noStrike" dirty="0">
                        <a:solidFill>
                          <a:srgbClr val="C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2,852,101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5147662"/>
                  </a:ext>
                </a:extLst>
              </a:tr>
              <a:tr h="206329">
                <a:tc>
                  <a:txBody>
                    <a:bodyPr/>
                    <a:lstStyle/>
                    <a:p>
                      <a:pPr algn="ctr" fontAlgn="b"/>
                      <a:r>
                        <a:rPr lang="en-US" altLang="zh-CN" sz="1000" u="none" strike="noStrike" dirty="0">
                          <a:effectLst/>
                        </a:rPr>
                        <a:t>62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0.0041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8,504,526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1,099,691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1,086,844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84144"/>
                  </a:ext>
                </a:extLst>
              </a:tr>
              <a:tr h="206329">
                <a:tc>
                  <a:txBody>
                    <a:bodyPr/>
                    <a:lstStyle/>
                    <a:p>
                      <a:pPr algn="ctr" fontAlgn="b"/>
                      <a:r>
                        <a:rPr lang="en-US" altLang="zh-CN" sz="1000" u="none" strike="noStrike" dirty="0">
                          <a:effectLst/>
                        </a:rPr>
                        <a:t>63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0.0087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8,155,195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0.1407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0.8593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-122,259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-157,985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9545572"/>
                  </a:ext>
                </a:extLst>
              </a:tr>
              <a:tr h="206329">
                <a:tc>
                  <a:txBody>
                    <a:bodyPr/>
                    <a:lstStyle/>
                    <a:p>
                      <a:pPr algn="ctr" fontAlgn="b"/>
                      <a:r>
                        <a:rPr lang="en-US" altLang="zh-CN" sz="1000" u="none" strike="noStrike" dirty="0">
                          <a:effectLst/>
                        </a:rPr>
                        <a:t>64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7,797,500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0.0862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0.9138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-1,061,461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-1,077,136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842769"/>
                  </a:ext>
                </a:extLst>
              </a:tr>
              <a:tr h="206329">
                <a:tc>
                  <a:txBody>
                    <a:bodyPr/>
                    <a:lstStyle/>
                    <a:p>
                      <a:pPr algn="ctr" fontAlgn="b"/>
                      <a:r>
                        <a:rPr lang="en-US" altLang="zh-CN" sz="1000" u="none" strike="noStrike" dirty="0">
                          <a:effectLst/>
                        </a:rPr>
                        <a:t>65</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7,431,230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0.2533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0.7467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-1,767,300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-1,794,512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946109"/>
                  </a:ext>
                </a:extLst>
              </a:tr>
              <a:tr h="206329">
                <a:tc>
                  <a:txBody>
                    <a:bodyPr/>
                    <a:lstStyle/>
                    <a:p>
                      <a:pPr algn="ctr" fontAlgn="b"/>
                      <a:r>
                        <a:rPr lang="en-US" altLang="zh-CN" sz="1000" u="none" strike="noStrike" dirty="0">
                          <a:effectLst/>
                        </a:rPr>
                        <a:t>66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0.0055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7,056,164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0.4474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0.5526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-1,806,237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-2,189,213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678025"/>
                  </a:ext>
                </a:extLst>
              </a:tr>
              <a:tr h="206329">
                <a:tc>
                  <a:txBody>
                    <a:bodyPr/>
                    <a:lstStyle/>
                    <a:p>
                      <a:pPr algn="ctr" fontAlgn="b"/>
                      <a:r>
                        <a:rPr lang="en-US" altLang="zh-CN" sz="1000" u="none" strike="noStrike" dirty="0">
                          <a:effectLst/>
                        </a:rPr>
                        <a:t>67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0.0115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6,672,080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0.3421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0.6579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-2,529,300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-2,687,720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24486"/>
                  </a:ext>
                </a:extLst>
              </a:tr>
              <a:tr h="206329">
                <a:tc>
                  <a:txBody>
                    <a:bodyPr/>
                    <a:lstStyle/>
                    <a:p>
                      <a:pPr algn="ctr" fontAlgn="b"/>
                      <a:r>
                        <a:rPr lang="en-US" altLang="zh-CN" sz="1000" u="none" strike="noStrike" dirty="0">
                          <a:effectLst/>
                        </a:rPr>
                        <a:t>68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6,278,749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0.5142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0.4858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-3,137,274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-3,205,172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217408"/>
                  </a:ext>
                </a:extLst>
              </a:tr>
              <a:tr h="206329">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29896"/>
                  </a:ext>
                </a:extLst>
              </a:tr>
              <a:tr h="206329">
                <a:tc>
                  <a:txBody>
                    <a:bodyPr/>
                    <a:lstStyle/>
                    <a:p>
                      <a:pPr algn="ctr" fontAlgn="b"/>
                      <a:r>
                        <a:rPr lang="en-US" altLang="zh-CN" sz="1000" u="none" strike="noStrike" dirty="0">
                          <a:effectLst/>
                        </a:rPr>
                        <a:t>96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0.0218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-9,631,978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0.9578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0.0422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-19,135,774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-19,195,114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178567"/>
                  </a:ext>
                </a:extLst>
              </a:tr>
              <a:tr h="206329">
                <a:tc>
                  <a:txBody>
                    <a:bodyPr/>
                    <a:lstStyle/>
                    <a:p>
                      <a:pPr algn="ctr" fontAlgn="b"/>
                      <a:r>
                        <a:rPr lang="en-US" altLang="zh-CN" sz="1000" u="none" strike="noStrike" dirty="0">
                          <a:effectLst/>
                        </a:rPr>
                        <a:t>97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0.0191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-10,424,793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0.9426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0.0574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-19,922,387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-19,991,472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282047"/>
                  </a:ext>
                </a:extLst>
              </a:tr>
              <a:tr h="206329">
                <a:tc>
                  <a:txBody>
                    <a:bodyPr/>
                    <a:lstStyle/>
                    <a:p>
                      <a:pPr algn="ctr" fontAlgn="b"/>
                      <a:r>
                        <a:rPr lang="en-US" altLang="zh-CN" sz="1000" u="none" strike="noStrike" dirty="0">
                          <a:effectLst/>
                        </a:rPr>
                        <a:t>98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0.0169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-11,237,238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0.9603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0.0397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-20,736,273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-20,807,856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586109"/>
                  </a:ext>
                </a:extLst>
              </a:tr>
              <a:tr h="206329">
                <a:tc>
                  <a:txBody>
                    <a:bodyPr/>
                    <a:lstStyle/>
                    <a:p>
                      <a:pPr algn="ctr" fontAlgn="b"/>
                      <a:r>
                        <a:rPr lang="en-US" altLang="zh-CN" sz="1000" u="none" strike="noStrike" dirty="0">
                          <a:effectLst/>
                        </a:rPr>
                        <a:t>99</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-12,069,810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0.9462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0.0538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-21,567,199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-21,646,370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866606"/>
                  </a:ext>
                </a:extLst>
              </a:tr>
              <a:tr h="206329">
                <a:tc>
                  <a:txBody>
                    <a:bodyPr/>
                    <a:lstStyle/>
                    <a:p>
                      <a:pPr algn="ctr" fontAlgn="b"/>
                      <a:r>
                        <a:rPr lang="en-US" altLang="zh-CN" sz="1000" u="none" strike="noStrike" dirty="0">
                          <a:effectLst/>
                        </a:rPr>
                        <a:t>100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0.1111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-12,923,019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0.9626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0.0374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-22,429,014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-22,506,286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179788"/>
                  </a:ext>
                </a:extLst>
              </a:tr>
              <a:tr h="206329">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4255612"/>
                  </a:ext>
                </a:extLst>
              </a:tr>
            </a:tbl>
          </a:graphicData>
        </a:graphic>
      </p:graphicFrame>
      <p:sp>
        <p:nvSpPr>
          <p:cNvPr id="21" name="矩形 20">
            <a:extLst>
              <a:ext uri="{FF2B5EF4-FFF2-40B4-BE49-F238E27FC236}">
                <a16:creationId xmlns:a16="http://schemas.microsoft.com/office/drawing/2014/main" id="{3FB0F456-0294-CD85-3CE2-FA5D92829F00}"/>
              </a:ext>
            </a:extLst>
          </p:cNvPr>
          <p:cNvSpPr>
            <a:spLocks noChangeArrowheads="1"/>
          </p:cNvSpPr>
          <p:nvPr/>
        </p:nvSpPr>
        <p:spPr bwMode="auto">
          <a:xfrm>
            <a:off x="618593" y="1006970"/>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當合約持續到</a:t>
            </a:r>
            <a:r>
              <a:rPr lang="en-US" altLang="zh-CN" sz="1400" b="1" dirty="0">
                <a:solidFill>
                  <a:srgbClr val="000000"/>
                </a:solidFill>
                <a:latin typeface="+mn-ea"/>
              </a:rPr>
              <a:t>60</a:t>
            </a:r>
            <a:r>
              <a:rPr lang="zh-CN" altLang="en-US" sz="1400" b="1" dirty="0">
                <a:solidFill>
                  <a:srgbClr val="000000"/>
                </a:solidFill>
                <a:latin typeface="+mn-ea"/>
              </a:rPr>
              <a:t>歲（期末）的損益情況</a:t>
            </a:r>
            <a:endParaRPr lang="en-US" altLang="zh-CN" sz="1400" b="1" dirty="0">
              <a:solidFill>
                <a:srgbClr val="000000"/>
              </a:solidFill>
              <a:latin typeface="+mn-ea"/>
            </a:endParaRPr>
          </a:p>
        </p:txBody>
      </p:sp>
      <p:sp>
        <p:nvSpPr>
          <p:cNvPr id="22" name="矩形 21">
            <a:extLst>
              <a:ext uri="{FF2B5EF4-FFF2-40B4-BE49-F238E27FC236}">
                <a16:creationId xmlns:a16="http://schemas.microsoft.com/office/drawing/2014/main" id="{2FC5175B-841B-8863-790E-CFCB8A84BA61}"/>
              </a:ext>
            </a:extLst>
          </p:cNvPr>
          <p:cNvSpPr>
            <a:spLocks noChangeArrowheads="1"/>
          </p:cNvSpPr>
          <p:nvPr/>
        </p:nvSpPr>
        <p:spPr bwMode="auto">
          <a:xfrm>
            <a:off x="618592" y="3052952"/>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當合約持續到</a:t>
            </a:r>
            <a:r>
              <a:rPr lang="en-US" altLang="zh-CN" sz="1400" b="1" dirty="0">
                <a:solidFill>
                  <a:srgbClr val="000000"/>
                </a:solidFill>
                <a:latin typeface="+mn-ea"/>
              </a:rPr>
              <a:t>61</a:t>
            </a:r>
            <a:r>
              <a:rPr lang="zh-CN" altLang="en-US" sz="1400" b="1" dirty="0">
                <a:solidFill>
                  <a:srgbClr val="000000"/>
                </a:solidFill>
                <a:latin typeface="+mn-ea"/>
              </a:rPr>
              <a:t>歲（期末）的損益情況</a:t>
            </a:r>
            <a:endParaRPr lang="en-US" altLang="zh-CN" sz="1400" b="1" dirty="0">
              <a:solidFill>
                <a:srgbClr val="000000"/>
              </a:solidFill>
              <a:latin typeface="+mn-ea"/>
            </a:endParaRPr>
          </a:p>
        </p:txBody>
      </p:sp>
      <p:sp>
        <p:nvSpPr>
          <p:cNvPr id="23" name="矩形 22">
            <a:extLst>
              <a:ext uri="{FF2B5EF4-FFF2-40B4-BE49-F238E27FC236}">
                <a16:creationId xmlns:a16="http://schemas.microsoft.com/office/drawing/2014/main" id="{C7423372-9EB6-1918-654F-F311A54DB62E}"/>
              </a:ext>
            </a:extLst>
          </p:cNvPr>
          <p:cNvSpPr/>
          <p:nvPr/>
        </p:nvSpPr>
        <p:spPr>
          <a:xfrm>
            <a:off x="680753" y="5268335"/>
            <a:ext cx="10944231" cy="15139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25" name="组合 24">
            <a:extLst>
              <a:ext uri="{FF2B5EF4-FFF2-40B4-BE49-F238E27FC236}">
                <a16:creationId xmlns:a16="http://schemas.microsoft.com/office/drawing/2014/main" id="{1216E490-2DEE-CA73-39A8-299DB5D66CB1}"/>
              </a:ext>
            </a:extLst>
          </p:cNvPr>
          <p:cNvGrpSpPr/>
          <p:nvPr/>
        </p:nvGrpSpPr>
        <p:grpSpPr>
          <a:xfrm>
            <a:off x="10602616" y="5198801"/>
            <a:ext cx="1068995" cy="1300888"/>
            <a:chOff x="9356795" y="3192042"/>
            <a:chExt cx="1425324" cy="1482656"/>
          </a:xfrm>
        </p:grpSpPr>
        <p:sp>
          <p:nvSpPr>
            <p:cNvPr id="26" name="任意多边形 11">
              <a:extLst>
                <a:ext uri="{FF2B5EF4-FFF2-40B4-BE49-F238E27FC236}">
                  <a16:creationId xmlns:a16="http://schemas.microsoft.com/office/drawing/2014/main" id="{719FE892-69E1-C8B8-204B-58DC64B297D5}"/>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27" name="任意多边形 13">
              <a:extLst>
                <a:ext uri="{FF2B5EF4-FFF2-40B4-BE49-F238E27FC236}">
                  <a16:creationId xmlns:a16="http://schemas.microsoft.com/office/drawing/2014/main" id="{BB999A90-3571-31D7-EE05-2A019AB87631}"/>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8" name="任意多边形 16">
              <a:extLst>
                <a:ext uri="{FF2B5EF4-FFF2-40B4-BE49-F238E27FC236}">
                  <a16:creationId xmlns:a16="http://schemas.microsoft.com/office/drawing/2014/main" id="{2834C688-4A54-9C3A-53D4-95E12433203B}"/>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29" name="矩形 28">
            <a:extLst>
              <a:ext uri="{FF2B5EF4-FFF2-40B4-BE49-F238E27FC236}">
                <a16:creationId xmlns:a16="http://schemas.microsoft.com/office/drawing/2014/main" id="{1493F1CB-A671-7151-F60C-10FAEF8F00DB}"/>
              </a:ext>
            </a:extLst>
          </p:cNvPr>
          <p:cNvSpPr>
            <a:spLocks noChangeArrowheads="1"/>
          </p:cNvSpPr>
          <p:nvPr/>
        </p:nvSpPr>
        <p:spPr bwMode="auto">
          <a:xfrm>
            <a:off x="808045" y="5323928"/>
            <a:ext cx="9908855" cy="13238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1</a:t>
            </a:r>
            <a:r>
              <a:rPr lang="zh-CN" altLang="en-US" sz="1400" b="1" dirty="0">
                <a:solidFill>
                  <a:srgbClr val="000000"/>
                </a:solidFill>
                <a:latin typeface="+mn-ea"/>
              </a:rPr>
              <a:t>）根據公平支付比例計算各利率點的房價和累積貸款金額（累積成本金額）</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2</a:t>
            </a:r>
            <a:r>
              <a:rPr lang="zh-CN" altLang="en-US" sz="1400" b="1" dirty="0">
                <a:solidFill>
                  <a:srgbClr val="000000"/>
                </a:solidFill>
                <a:latin typeface="+mn-ea"/>
              </a:rPr>
              <a:t>）根據各結算時點的供應商損益和發生的機率構建風險分佈情況（左），計算</a:t>
            </a:r>
            <a:r>
              <a:rPr lang="en-US" altLang="zh-CN" sz="1400" b="1" dirty="0" err="1">
                <a:solidFill>
                  <a:srgbClr val="000000"/>
                </a:solidFill>
                <a:latin typeface="+mn-ea"/>
              </a:rPr>
              <a:t>VaR</a:t>
            </a:r>
            <a:r>
              <a:rPr lang="zh-CN" altLang="en-US" sz="1400" b="1" dirty="0">
                <a:solidFill>
                  <a:srgbClr val="000000"/>
                </a:solidFill>
                <a:latin typeface="+mn-ea"/>
              </a:rPr>
              <a:t>和</a:t>
            </a:r>
            <a:r>
              <a:rPr lang="en-US" altLang="zh-CN" sz="1400" b="1" dirty="0" err="1">
                <a:solidFill>
                  <a:srgbClr val="000000"/>
                </a:solidFill>
                <a:latin typeface="+mn-ea"/>
              </a:rPr>
              <a:t>CVaR</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3</a:t>
            </a:r>
            <a:r>
              <a:rPr lang="zh-CN" altLang="en-US" sz="1400" b="1" dirty="0">
                <a:solidFill>
                  <a:srgbClr val="000000"/>
                </a:solidFill>
                <a:latin typeface="+mn-ea"/>
              </a:rPr>
              <a:t>）根據各結算時點的風險分布情况構建合約風險分布情况（右）</a:t>
            </a:r>
            <a:endParaRPr lang="en-US" altLang="zh-CN" sz="1400" b="1" dirty="0">
              <a:solidFill>
                <a:srgbClr val="000000"/>
              </a:solidFill>
              <a:latin typeface="+mn-ea"/>
            </a:endParaRPr>
          </a:p>
          <a:p>
            <a:pPr algn="just">
              <a:lnSpc>
                <a:spcPct val="150000"/>
              </a:lnSpc>
            </a:pPr>
            <a:r>
              <a:rPr lang="en-US" altLang="zh-CN" sz="1200" dirty="0">
                <a:solidFill>
                  <a:srgbClr val="000000"/>
                </a:solidFill>
                <a:latin typeface="+mn-ea"/>
              </a:rPr>
              <a:t>          </a:t>
            </a:r>
            <a:r>
              <a:rPr lang="zh-CN" altLang="en-US" sz="1200" dirty="0">
                <a:solidFill>
                  <a:srgbClr val="000000"/>
                </a:solidFill>
                <a:latin typeface="+mn-ea"/>
              </a:rPr>
              <a:t>各時點合約結算機率和爲</a:t>
            </a:r>
            <a:r>
              <a:rPr lang="en-US" altLang="zh-CN" sz="1200" dirty="0">
                <a:solidFill>
                  <a:srgbClr val="000000"/>
                </a:solidFill>
                <a:latin typeface="+mn-ea"/>
              </a:rPr>
              <a:t>1</a:t>
            </a:r>
            <a:r>
              <a:rPr lang="zh-CN" altLang="en-US" sz="1200" dirty="0">
                <a:solidFill>
                  <a:srgbClr val="000000"/>
                </a:solidFill>
                <a:latin typeface="+mn-ea"/>
              </a:rPr>
              <a:t>；隨著合約持續時間增加，供應商發生虧損的機率增加</a:t>
            </a:r>
            <a:r>
              <a:rPr lang="en-US" altLang="zh-CN" sz="1200" dirty="0">
                <a:solidFill>
                  <a:srgbClr val="000000"/>
                </a:solidFill>
                <a:latin typeface="+mn-ea"/>
              </a:rPr>
              <a:t>P(LL</a:t>
            </a:r>
            <a:r>
              <a:rPr lang="zh-CN" altLang="en-US" sz="1200" dirty="0">
                <a:solidFill>
                  <a:srgbClr val="000000"/>
                </a:solidFill>
                <a:latin typeface="+mn-ea"/>
              </a:rPr>
              <a:t>），對應的</a:t>
            </a:r>
            <a:r>
              <a:rPr lang="en-US" altLang="zh-CN" sz="1200" dirty="0" err="1">
                <a:solidFill>
                  <a:srgbClr val="000000"/>
                </a:solidFill>
                <a:latin typeface="+mn-ea"/>
              </a:rPr>
              <a:t>VaR</a:t>
            </a:r>
            <a:r>
              <a:rPr lang="zh-CN" altLang="en-US" sz="1200" dirty="0">
                <a:solidFill>
                  <a:srgbClr val="000000"/>
                </a:solidFill>
                <a:latin typeface="+mn-ea"/>
              </a:rPr>
              <a:t>和</a:t>
            </a:r>
            <a:r>
              <a:rPr lang="en-US" altLang="zh-CN" sz="1200" dirty="0" err="1">
                <a:solidFill>
                  <a:srgbClr val="000000"/>
                </a:solidFill>
                <a:latin typeface="+mn-ea"/>
              </a:rPr>
              <a:t>CVaR</a:t>
            </a:r>
            <a:r>
              <a:rPr lang="zh-CN" altLang="en-US" sz="1200" dirty="0">
                <a:solidFill>
                  <a:srgbClr val="000000"/>
                </a:solidFill>
                <a:latin typeface="+mn-ea"/>
              </a:rPr>
              <a:t>也變小</a:t>
            </a:r>
            <a:endParaRPr lang="zh-TW" altLang="en-US" sz="1100" dirty="0">
              <a:solidFill>
                <a:srgbClr val="000000"/>
              </a:solidFill>
              <a:latin typeface="+mn-ea"/>
            </a:endParaRPr>
          </a:p>
        </p:txBody>
      </p:sp>
      <p:sp>
        <p:nvSpPr>
          <p:cNvPr id="32" name="矩形 31">
            <a:extLst>
              <a:ext uri="{FF2B5EF4-FFF2-40B4-BE49-F238E27FC236}">
                <a16:creationId xmlns:a16="http://schemas.microsoft.com/office/drawing/2014/main" id="{5582255E-CE9E-9B7F-A6C9-05DB0B0A3689}"/>
              </a:ext>
            </a:extLst>
          </p:cNvPr>
          <p:cNvSpPr>
            <a:spLocks noChangeArrowheads="1"/>
          </p:cNvSpPr>
          <p:nvPr/>
        </p:nvSpPr>
        <p:spPr bwMode="auto">
          <a:xfrm>
            <a:off x="5099849" y="1258316"/>
            <a:ext cx="1431118"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合約在該時點的結算機率</a:t>
            </a:r>
            <a:endParaRPr lang="zh-TW" altLang="en-US" sz="700" dirty="0">
              <a:solidFill>
                <a:srgbClr val="000000"/>
              </a:solidFill>
              <a:latin typeface="+mn-ea"/>
            </a:endParaRPr>
          </a:p>
        </p:txBody>
      </p:sp>
      <p:sp>
        <p:nvSpPr>
          <p:cNvPr id="33" name="矩形 32">
            <a:extLst>
              <a:ext uri="{FF2B5EF4-FFF2-40B4-BE49-F238E27FC236}">
                <a16:creationId xmlns:a16="http://schemas.microsoft.com/office/drawing/2014/main" id="{8CBE1F57-FC2A-4FFD-6185-B0F990646EC3}"/>
              </a:ext>
            </a:extLst>
          </p:cNvPr>
          <p:cNvSpPr>
            <a:spLocks noChangeArrowheads="1"/>
          </p:cNvSpPr>
          <p:nvPr/>
        </p:nvSpPr>
        <p:spPr bwMode="auto">
          <a:xfrm>
            <a:off x="6672809" y="1258316"/>
            <a:ext cx="68006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平均損益</a:t>
            </a:r>
            <a:endParaRPr lang="zh-TW" altLang="en-US" sz="700" dirty="0">
              <a:solidFill>
                <a:srgbClr val="000000"/>
              </a:solidFill>
              <a:latin typeface="+mn-ea"/>
            </a:endParaRPr>
          </a:p>
        </p:txBody>
      </p:sp>
      <p:sp>
        <p:nvSpPr>
          <p:cNvPr id="34" name="矩形 33">
            <a:extLst>
              <a:ext uri="{FF2B5EF4-FFF2-40B4-BE49-F238E27FC236}">
                <a16:creationId xmlns:a16="http://schemas.microsoft.com/office/drawing/2014/main" id="{ACF31EA3-8E12-FB5C-0A11-D39F2DB9B9C8}"/>
              </a:ext>
            </a:extLst>
          </p:cNvPr>
          <p:cNvSpPr>
            <a:spLocks noChangeArrowheads="1"/>
          </p:cNvSpPr>
          <p:nvPr/>
        </p:nvSpPr>
        <p:spPr bwMode="auto">
          <a:xfrm>
            <a:off x="7355650" y="1258316"/>
            <a:ext cx="113407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供應商虧損的機率</a:t>
            </a:r>
            <a:endParaRPr lang="zh-TW" altLang="en-US" sz="700" dirty="0">
              <a:solidFill>
                <a:srgbClr val="000000"/>
              </a:solidFill>
              <a:latin typeface="+mn-ea"/>
            </a:endParaRPr>
          </a:p>
        </p:txBody>
      </p:sp>
      <p:sp>
        <p:nvSpPr>
          <p:cNvPr id="35" name="矩形 34">
            <a:extLst>
              <a:ext uri="{FF2B5EF4-FFF2-40B4-BE49-F238E27FC236}">
                <a16:creationId xmlns:a16="http://schemas.microsoft.com/office/drawing/2014/main" id="{7026A8C9-4A13-F081-09A2-1FCD3E1534D4}"/>
              </a:ext>
            </a:extLst>
          </p:cNvPr>
          <p:cNvSpPr>
            <a:spLocks noChangeArrowheads="1"/>
          </p:cNvSpPr>
          <p:nvPr/>
        </p:nvSpPr>
        <p:spPr bwMode="auto">
          <a:xfrm>
            <a:off x="8249738" y="1258316"/>
            <a:ext cx="113407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供應商收益的機率</a:t>
            </a:r>
            <a:endParaRPr lang="zh-TW" altLang="en-US" sz="700" dirty="0">
              <a:solidFill>
                <a:srgbClr val="000000"/>
              </a:solidFill>
              <a:latin typeface="+mn-ea"/>
            </a:endParaRPr>
          </a:p>
        </p:txBody>
      </p:sp>
    </p:spTree>
    <p:extLst>
      <p:ext uri="{BB962C8B-B14F-4D97-AF65-F5344CB8AC3E}">
        <p14:creationId xmlns:p14="http://schemas.microsoft.com/office/powerpoint/2010/main" val="56073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261FAF5A-4040-8F6C-C4B0-ADBC5574DCCE}"/>
              </a:ext>
            </a:extLst>
          </p:cNvPr>
          <p:cNvGraphicFramePr>
            <a:graphicFrameLocks noGrp="1"/>
          </p:cNvGraphicFramePr>
          <p:nvPr/>
        </p:nvGraphicFramePr>
        <p:xfrm>
          <a:off x="680753" y="1462318"/>
          <a:ext cx="3761767" cy="1650000"/>
        </p:xfrm>
        <a:graphic>
          <a:graphicData uri="http://schemas.openxmlformats.org/drawingml/2006/table">
            <a:tbl>
              <a:tblPr>
                <a:tableStyleId>{5C22544A-7EE6-4342-B048-85BDC9FD1C3A}</a:tableStyleId>
              </a:tblPr>
              <a:tblGrid>
                <a:gridCol w="776809">
                  <a:extLst>
                    <a:ext uri="{9D8B030D-6E8A-4147-A177-3AD203B41FA5}">
                      <a16:colId xmlns:a16="http://schemas.microsoft.com/office/drawing/2014/main" val="1454709496"/>
                    </a:ext>
                  </a:extLst>
                </a:gridCol>
                <a:gridCol w="1193984">
                  <a:extLst>
                    <a:ext uri="{9D8B030D-6E8A-4147-A177-3AD203B41FA5}">
                      <a16:colId xmlns:a16="http://schemas.microsoft.com/office/drawing/2014/main" val="515863732"/>
                    </a:ext>
                  </a:extLst>
                </a:gridCol>
                <a:gridCol w="895487">
                  <a:extLst>
                    <a:ext uri="{9D8B030D-6E8A-4147-A177-3AD203B41FA5}">
                      <a16:colId xmlns:a16="http://schemas.microsoft.com/office/drawing/2014/main" val="1853567431"/>
                    </a:ext>
                  </a:extLst>
                </a:gridCol>
                <a:gridCol w="895487">
                  <a:extLst>
                    <a:ext uri="{9D8B030D-6E8A-4147-A177-3AD203B41FA5}">
                      <a16:colId xmlns:a16="http://schemas.microsoft.com/office/drawing/2014/main" val="3382042608"/>
                    </a:ext>
                  </a:extLst>
                </a:gridCol>
              </a:tblGrid>
              <a:tr h="206250">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000" b="1" u="none" strike="noStrike" dirty="0">
                          <a:solidFill>
                            <a:schemeClr val="bg1"/>
                          </a:solidFill>
                          <a:effectLst/>
                        </a:rPr>
                        <a:t> 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000" b="1" u="none" strike="noStrike" dirty="0">
                          <a:solidFill>
                            <a:schemeClr val="bg1"/>
                          </a:solidFill>
                          <a:effectLst/>
                        </a:rPr>
                        <a:t> prob(Profit)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zh-CN" altLang="en-US" sz="1000" b="1" u="none" strike="noStrike" dirty="0">
                          <a:solidFill>
                            <a:schemeClr val="bg1"/>
                          </a:solidFill>
                          <a:effectLst/>
                        </a:rPr>
                        <a:t> 累積機率 </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839239272"/>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solidFill>
                            <a:srgbClr val="C00000"/>
                          </a:solidFill>
                          <a:effectLst/>
                        </a:rPr>
                        <a:t>5,449,405</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2017999"/>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5,573,441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0.408358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0.510447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435925"/>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5,699,936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0.102089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0.612536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7330115"/>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14,572,143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0.064577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0.677114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124742"/>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14,877,134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0.258309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0.935423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777687"/>
                  </a:ext>
                </a:extLst>
              </a:tr>
              <a:tr h="206250">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15,188,174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0.064577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836049"/>
                  </a:ext>
                </a:extLst>
              </a:tr>
              <a:tr h="206250">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823983"/>
                  </a:ext>
                </a:extLst>
              </a:tr>
            </a:tbl>
          </a:graphicData>
        </a:graphic>
      </p:graphicFrame>
      <p:grpSp>
        <p:nvGrpSpPr>
          <p:cNvPr id="6" name="组合 5">
            <a:extLst>
              <a:ext uri="{FF2B5EF4-FFF2-40B4-BE49-F238E27FC236}">
                <a16:creationId xmlns:a16="http://schemas.microsoft.com/office/drawing/2014/main" id="{A3003984-D5C9-A667-B0F4-1C8FAF84ECEA}"/>
              </a:ext>
            </a:extLst>
          </p:cNvPr>
          <p:cNvGrpSpPr/>
          <p:nvPr/>
        </p:nvGrpSpPr>
        <p:grpSpPr>
          <a:xfrm>
            <a:off x="0" y="0"/>
            <a:ext cx="12192000" cy="1247266"/>
            <a:chOff x="-9375870" y="977295"/>
            <a:chExt cx="17537595" cy="1794132"/>
          </a:xfrm>
        </p:grpSpPr>
        <p:sp>
          <p:nvSpPr>
            <p:cNvPr id="7" name="弧形 6">
              <a:extLst>
                <a:ext uri="{FF2B5EF4-FFF2-40B4-BE49-F238E27FC236}">
                  <a16:creationId xmlns:a16="http://schemas.microsoft.com/office/drawing/2014/main" id="{62DC5D4B-C9B9-B5E6-98BA-AF8FF269E9FA}"/>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DD811E44-56D9-94F5-D5FA-B517362AA281}"/>
                </a:ext>
              </a:extLst>
            </p:cNvPr>
            <p:cNvGrpSpPr/>
            <p:nvPr/>
          </p:nvGrpSpPr>
          <p:grpSpPr>
            <a:xfrm>
              <a:off x="-9375870" y="2268060"/>
              <a:ext cx="17537595" cy="5240"/>
              <a:chOff x="-9375870" y="2268060"/>
              <a:chExt cx="17537595" cy="5240"/>
            </a:xfrm>
          </p:grpSpPr>
          <p:cxnSp>
            <p:nvCxnSpPr>
              <p:cNvPr id="9" name="直接连接符 8">
                <a:extLst>
                  <a:ext uri="{FF2B5EF4-FFF2-40B4-BE49-F238E27FC236}">
                    <a16:creationId xmlns:a16="http://schemas.microsoft.com/office/drawing/2014/main" id="{22C0E11B-5BAF-069E-556A-DF41FE88ACB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028A8EA-D71A-AE63-1B44-6A4E38AFE92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1" name="图片 10">
            <a:extLst>
              <a:ext uri="{FF2B5EF4-FFF2-40B4-BE49-F238E27FC236}">
                <a16:creationId xmlns:a16="http://schemas.microsoft.com/office/drawing/2014/main" id="{D32EFEF3-4A0C-C686-A0DA-91EAB2F27837}"/>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2" name="组合 11">
            <a:extLst>
              <a:ext uri="{FF2B5EF4-FFF2-40B4-BE49-F238E27FC236}">
                <a16:creationId xmlns:a16="http://schemas.microsoft.com/office/drawing/2014/main" id="{B73659C7-1E12-42B3-F511-0A3A9644225C}"/>
              </a:ext>
            </a:extLst>
          </p:cNvPr>
          <p:cNvGrpSpPr/>
          <p:nvPr/>
        </p:nvGrpSpPr>
        <p:grpSpPr>
          <a:xfrm>
            <a:off x="10153442" y="24982"/>
            <a:ext cx="1198800" cy="1198800"/>
            <a:chOff x="5232713" y="1001744"/>
            <a:chExt cx="1726574" cy="1726572"/>
          </a:xfrm>
        </p:grpSpPr>
        <p:grpSp>
          <p:nvGrpSpPr>
            <p:cNvPr id="13" name="组合 12">
              <a:extLst>
                <a:ext uri="{FF2B5EF4-FFF2-40B4-BE49-F238E27FC236}">
                  <a16:creationId xmlns:a16="http://schemas.microsoft.com/office/drawing/2014/main" id="{CDBFAC58-12DF-A5B3-4AE5-C6EF437D98CB}"/>
                </a:ext>
              </a:extLst>
            </p:cNvPr>
            <p:cNvGrpSpPr/>
            <p:nvPr/>
          </p:nvGrpSpPr>
          <p:grpSpPr>
            <a:xfrm>
              <a:off x="5232713" y="1001744"/>
              <a:ext cx="1726574" cy="1726572"/>
              <a:chOff x="5232713" y="1001744"/>
              <a:chExt cx="1726574" cy="1726572"/>
            </a:xfrm>
          </p:grpSpPr>
          <p:sp>
            <p:nvSpPr>
              <p:cNvPr id="15" name="椭圆 14">
                <a:extLst>
                  <a:ext uri="{FF2B5EF4-FFF2-40B4-BE49-F238E27FC236}">
                    <a16:creationId xmlns:a16="http://schemas.microsoft.com/office/drawing/2014/main" id="{EC2D177B-5E8F-4C37-534C-5984A43FD181}"/>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AE5A389-EFE7-CB00-38EB-2064254ED54F}"/>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4">
              <a:extLst>
                <a:ext uri="{FF2B5EF4-FFF2-40B4-BE49-F238E27FC236}">
                  <a16:creationId xmlns:a16="http://schemas.microsoft.com/office/drawing/2014/main" id="{3639AEA5-EAC8-13DD-DD19-165276AE4D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
            <a:extLst>
              <a:ext uri="{FF2B5EF4-FFF2-40B4-BE49-F238E27FC236}">
                <a16:creationId xmlns:a16="http://schemas.microsoft.com/office/drawing/2014/main" id="{B068E629-2DF1-A0FF-DB93-371F1F450791}"/>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18" name="TextBox 23">
            <a:extLst>
              <a:ext uri="{FF2B5EF4-FFF2-40B4-BE49-F238E27FC236}">
                <a16:creationId xmlns:a16="http://schemas.microsoft.com/office/drawing/2014/main" id="{EAB8A8F2-AE36-6D66-C5A8-75FFC302E9FD}"/>
              </a:ext>
            </a:extLst>
          </p:cNvPr>
          <p:cNvSpPr txBox="1"/>
          <p:nvPr/>
        </p:nvSpPr>
        <p:spPr>
          <a:xfrm>
            <a:off x="4173360" y="323206"/>
            <a:ext cx="481926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graphicFrame>
        <p:nvGraphicFramePr>
          <p:cNvPr id="19" name="表格 18">
            <a:extLst>
              <a:ext uri="{FF2B5EF4-FFF2-40B4-BE49-F238E27FC236}">
                <a16:creationId xmlns:a16="http://schemas.microsoft.com/office/drawing/2014/main" id="{51E0C365-8481-C100-94F3-E4B522D57645}"/>
              </a:ext>
            </a:extLst>
          </p:cNvPr>
          <p:cNvGraphicFramePr>
            <a:graphicFrameLocks noGrp="1"/>
          </p:cNvGraphicFramePr>
          <p:nvPr/>
        </p:nvGraphicFramePr>
        <p:xfrm>
          <a:off x="680754" y="3437907"/>
          <a:ext cx="3761766" cy="1620008"/>
        </p:xfrm>
        <a:graphic>
          <a:graphicData uri="http://schemas.openxmlformats.org/drawingml/2006/table">
            <a:tbl>
              <a:tblPr>
                <a:tableStyleId>{5C22544A-7EE6-4342-B048-85BDC9FD1C3A}</a:tableStyleId>
              </a:tblPr>
              <a:tblGrid>
                <a:gridCol w="776808">
                  <a:extLst>
                    <a:ext uri="{9D8B030D-6E8A-4147-A177-3AD203B41FA5}">
                      <a16:colId xmlns:a16="http://schemas.microsoft.com/office/drawing/2014/main" val="3222012416"/>
                    </a:ext>
                  </a:extLst>
                </a:gridCol>
                <a:gridCol w="1193984">
                  <a:extLst>
                    <a:ext uri="{9D8B030D-6E8A-4147-A177-3AD203B41FA5}">
                      <a16:colId xmlns:a16="http://schemas.microsoft.com/office/drawing/2014/main" val="4080756"/>
                    </a:ext>
                  </a:extLst>
                </a:gridCol>
                <a:gridCol w="895487">
                  <a:extLst>
                    <a:ext uri="{9D8B030D-6E8A-4147-A177-3AD203B41FA5}">
                      <a16:colId xmlns:a16="http://schemas.microsoft.com/office/drawing/2014/main" val="2757331769"/>
                    </a:ext>
                  </a:extLst>
                </a:gridCol>
                <a:gridCol w="895487">
                  <a:extLst>
                    <a:ext uri="{9D8B030D-6E8A-4147-A177-3AD203B41FA5}">
                      <a16:colId xmlns:a16="http://schemas.microsoft.com/office/drawing/2014/main" val="987122771"/>
                    </a:ext>
                  </a:extLst>
                </a:gridCol>
              </a:tblGrid>
              <a:tr h="202501">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prob(Profit)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zh-CN" altLang="en-US" sz="1000" b="1" u="none" strike="noStrike" dirty="0">
                          <a:solidFill>
                            <a:schemeClr val="bg1"/>
                          </a:solidFill>
                          <a:effectLst/>
                        </a:rPr>
                        <a:t> 累積機率 </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51668195"/>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chemeClr val="accent6">
                              <a:lumMod val="75000"/>
                            </a:schemeClr>
                          </a:solidFill>
                          <a:effectLst/>
                        </a:rPr>
                        <a:t>         </a:t>
                      </a:r>
                      <a:r>
                        <a:rPr lang="en-US" altLang="zh-CN" sz="1000" u="none" strike="noStrike" dirty="0">
                          <a:solidFill>
                            <a:schemeClr val="accent6">
                              <a:lumMod val="75000"/>
                            </a:schemeClr>
                          </a:solidFill>
                          <a:effectLst/>
                        </a:rPr>
                        <a:t>2,790,648 </a:t>
                      </a:r>
                      <a:endParaRPr lang="en-US" altLang="zh-CN" sz="1000" b="0" i="0" u="none" strike="noStrike" dirty="0">
                        <a:solidFill>
                          <a:schemeClr val="accent6">
                            <a:lumMod val="75000"/>
                          </a:schemeClr>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0.009323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0.009323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1617684"/>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chemeClr val="accent6">
                              <a:lumMod val="75000"/>
                            </a:schemeClr>
                          </a:solidFill>
                          <a:effectLst/>
                        </a:rPr>
                        <a:t>         </a:t>
                      </a:r>
                      <a:r>
                        <a:rPr lang="en-US" altLang="zh-CN" sz="1000" u="none" strike="noStrike" dirty="0">
                          <a:solidFill>
                            <a:schemeClr val="accent6">
                              <a:lumMod val="75000"/>
                            </a:schemeClr>
                          </a:solidFill>
                          <a:effectLst/>
                        </a:rPr>
                        <a:t>2,868,067 </a:t>
                      </a:r>
                      <a:endParaRPr lang="en-US" altLang="zh-CN" sz="1000" b="0" i="0" u="none" strike="noStrike" dirty="0">
                        <a:solidFill>
                          <a:schemeClr val="accent6">
                            <a:lumMod val="75000"/>
                          </a:schemeClr>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0.041689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zh-CN" altLang="en-US" sz="1000" u="none" strike="noStrike" dirty="0">
                          <a:effectLst/>
                        </a:rPr>
                        <a:t>   </a:t>
                      </a:r>
                      <a:r>
                        <a:rPr lang="en-US" altLang="zh-CN" sz="1000" u="none" strike="noStrike" dirty="0">
                          <a:effectLst/>
                        </a:rPr>
                        <a:t>0.051012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21442711"/>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2,868,210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0.041671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0.092684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851035"/>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0105108"/>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23,957,094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0.016681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0.996266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7638519"/>
                  </a:ext>
                </a:extLst>
              </a:tr>
              <a:tr h="202501">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24,454,365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0.003734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856449"/>
                  </a:ext>
                </a:extLst>
              </a:tr>
              <a:tr h="202501">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181" marR="6181" marT="61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140180"/>
                  </a:ext>
                </a:extLst>
              </a:tr>
            </a:tbl>
          </a:graphicData>
        </a:graphic>
      </p:graphicFrame>
      <p:graphicFrame>
        <p:nvGraphicFramePr>
          <p:cNvPr id="20" name="表格 19">
            <a:extLst>
              <a:ext uri="{FF2B5EF4-FFF2-40B4-BE49-F238E27FC236}">
                <a16:creationId xmlns:a16="http://schemas.microsoft.com/office/drawing/2014/main" id="{114AC517-712D-997D-AF66-60D3003A5772}"/>
              </a:ext>
            </a:extLst>
          </p:cNvPr>
          <p:cNvGraphicFramePr>
            <a:graphicFrameLocks noGrp="1"/>
          </p:cNvGraphicFramePr>
          <p:nvPr/>
        </p:nvGraphicFramePr>
        <p:xfrm>
          <a:off x="4739124" y="1513703"/>
          <a:ext cx="6932487" cy="3532693"/>
        </p:xfrm>
        <a:graphic>
          <a:graphicData uri="http://schemas.openxmlformats.org/drawingml/2006/table">
            <a:tbl>
              <a:tblPr>
                <a:tableStyleId>{5C22544A-7EE6-4342-B048-85BDC9FD1C3A}</a:tableStyleId>
              </a:tblPr>
              <a:tblGrid>
                <a:gridCol w="522291">
                  <a:extLst>
                    <a:ext uri="{9D8B030D-6E8A-4147-A177-3AD203B41FA5}">
                      <a16:colId xmlns:a16="http://schemas.microsoft.com/office/drawing/2014/main" val="2631674867"/>
                    </a:ext>
                  </a:extLst>
                </a:gridCol>
                <a:gridCol w="1059982">
                  <a:extLst>
                    <a:ext uri="{9D8B030D-6E8A-4147-A177-3AD203B41FA5}">
                      <a16:colId xmlns:a16="http://schemas.microsoft.com/office/drawing/2014/main" val="3371237787"/>
                    </a:ext>
                  </a:extLst>
                </a:gridCol>
                <a:gridCol w="1238924">
                  <a:extLst>
                    <a:ext uri="{9D8B030D-6E8A-4147-A177-3AD203B41FA5}">
                      <a16:colId xmlns:a16="http://schemas.microsoft.com/office/drawing/2014/main" val="1866601787"/>
                    </a:ext>
                  </a:extLst>
                </a:gridCol>
                <a:gridCol w="765552">
                  <a:extLst>
                    <a:ext uri="{9D8B030D-6E8A-4147-A177-3AD203B41FA5}">
                      <a16:colId xmlns:a16="http://schemas.microsoft.com/office/drawing/2014/main" val="2232661407"/>
                    </a:ext>
                  </a:extLst>
                </a:gridCol>
                <a:gridCol w="765552">
                  <a:extLst>
                    <a:ext uri="{9D8B030D-6E8A-4147-A177-3AD203B41FA5}">
                      <a16:colId xmlns:a16="http://schemas.microsoft.com/office/drawing/2014/main" val="3505600162"/>
                    </a:ext>
                  </a:extLst>
                </a:gridCol>
                <a:gridCol w="1290093">
                  <a:extLst>
                    <a:ext uri="{9D8B030D-6E8A-4147-A177-3AD203B41FA5}">
                      <a16:colId xmlns:a16="http://schemas.microsoft.com/office/drawing/2014/main" val="1918954032"/>
                    </a:ext>
                  </a:extLst>
                </a:gridCol>
                <a:gridCol w="1290093">
                  <a:extLst>
                    <a:ext uri="{9D8B030D-6E8A-4147-A177-3AD203B41FA5}">
                      <a16:colId xmlns:a16="http://schemas.microsoft.com/office/drawing/2014/main" val="490749940"/>
                    </a:ext>
                  </a:extLst>
                </a:gridCol>
              </a:tblGrid>
              <a:tr h="231429">
                <a:tc>
                  <a:txBody>
                    <a:bodyPr/>
                    <a:lstStyle/>
                    <a:p>
                      <a:pPr algn="ctr" fontAlgn="b"/>
                      <a:r>
                        <a:rPr lang="en-US" sz="1000" b="1" u="none" strike="noStrike" dirty="0">
                          <a:solidFill>
                            <a:schemeClr val="bg1"/>
                          </a:solidFill>
                          <a:effectLst/>
                        </a:rPr>
                        <a:t>Age</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P(Termination)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E(Profit)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P(LL)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P(NE)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a:t>
                      </a:r>
                      <a:r>
                        <a:rPr lang="en-US" sz="1000" b="1" u="none" strike="noStrike" dirty="0" err="1">
                          <a:solidFill>
                            <a:schemeClr val="bg1"/>
                          </a:solidFill>
                          <a:effectLst/>
                        </a:rPr>
                        <a:t>VaR</a:t>
                      </a:r>
                      <a:r>
                        <a:rPr lang="en-US" sz="1000" b="1" u="none" strike="noStrike" dirty="0">
                          <a:solidFill>
                            <a:schemeClr val="bg1"/>
                          </a:solidFill>
                          <a:effectLst/>
                        </a:rPr>
                        <a: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1000" b="1" u="none" strike="noStrike" dirty="0">
                          <a:solidFill>
                            <a:schemeClr val="bg1"/>
                          </a:solidFill>
                          <a:effectLst/>
                        </a:rPr>
                        <a:t> </a:t>
                      </a:r>
                      <a:r>
                        <a:rPr lang="en-US" sz="1000" b="1" u="none" strike="noStrike" dirty="0" err="1">
                          <a:solidFill>
                            <a:schemeClr val="bg1"/>
                          </a:solidFill>
                          <a:effectLst/>
                        </a:rPr>
                        <a:t>CVaR</a:t>
                      </a:r>
                      <a:r>
                        <a:rPr lang="en-US" sz="1000" b="1" u="none" strike="noStrike" dirty="0">
                          <a:solidFill>
                            <a:schemeClr val="bg1"/>
                          </a:solidFill>
                          <a:effectLst/>
                        </a:rPr>
                        <a:t> </a:t>
                      </a:r>
                      <a:endParaRPr 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49955803"/>
                  </a:ext>
                </a:extLst>
              </a:tr>
              <a:tr h="206329">
                <a:tc>
                  <a:txBody>
                    <a:bodyPr/>
                    <a:lstStyle/>
                    <a:p>
                      <a:pPr algn="ctr" fontAlgn="b"/>
                      <a:r>
                        <a:rPr lang="en-US" altLang="zh-CN" sz="1000" u="none" strike="noStrike" dirty="0">
                          <a:effectLst/>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9,178,925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rgbClr val="C00000"/>
                          </a:solidFill>
                          <a:effectLst/>
                        </a:rPr>
                        <a:t>            </a:t>
                      </a:r>
                      <a:r>
                        <a:rPr lang="en-US" altLang="zh-CN" sz="1000" u="none" strike="noStrike" dirty="0">
                          <a:solidFill>
                            <a:srgbClr val="C00000"/>
                          </a:solidFill>
                          <a:effectLst/>
                        </a:rPr>
                        <a:t>5,449,405 </a:t>
                      </a:r>
                      <a:endParaRPr lang="en-US" altLang="zh-CN" sz="1000" b="0" i="0" u="none" strike="noStrike" dirty="0">
                        <a:solidFill>
                          <a:srgbClr val="C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5,449,405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182011"/>
                  </a:ext>
                </a:extLst>
              </a:tr>
              <a:tr h="206329">
                <a:tc>
                  <a:txBody>
                    <a:bodyPr/>
                    <a:lstStyle/>
                    <a:p>
                      <a:pPr algn="ctr" fontAlgn="b"/>
                      <a:r>
                        <a:rPr lang="en-US" altLang="zh-CN" sz="1000" u="none" strike="noStrike" dirty="0">
                          <a:effectLst/>
                        </a:rPr>
                        <a:t>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0.0125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8,845,702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solidFill>
                            <a:schemeClr val="accent6">
                              <a:lumMod val="75000"/>
                            </a:schemeClr>
                          </a:solidFill>
                          <a:effectLst/>
                        </a:rPr>
                        <a:t>            </a:t>
                      </a:r>
                      <a:r>
                        <a:rPr lang="en-US" altLang="zh-CN" sz="1000" u="none" strike="noStrike" dirty="0">
                          <a:solidFill>
                            <a:schemeClr val="accent6">
                              <a:lumMod val="75000"/>
                            </a:schemeClr>
                          </a:solidFill>
                          <a:effectLst/>
                        </a:rPr>
                        <a:t>2,866,187 </a:t>
                      </a:r>
                      <a:endParaRPr lang="en-US" altLang="zh-CN" sz="1000" b="0" i="0" u="none" strike="noStrike" dirty="0">
                        <a:solidFill>
                          <a:schemeClr val="accent6">
                            <a:lumMod val="75000"/>
                          </a:schemeClr>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2,852,101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5147662"/>
                  </a:ext>
                </a:extLst>
              </a:tr>
              <a:tr h="206329">
                <a:tc>
                  <a:txBody>
                    <a:bodyPr/>
                    <a:lstStyle/>
                    <a:p>
                      <a:pPr algn="ctr" fontAlgn="b"/>
                      <a:r>
                        <a:rPr lang="en-US" altLang="zh-CN" sz="1000" u="none" strike="noStrike" dirty="0">
                          <a:effectLst/>
                        </a:rPr>
                        <a:t>62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0.0041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8,504,526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1,099,691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1,086,844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84144"/>
                  </a:ext>
                </a:extLst>
              </a:tr>
              <a:tr h="206329">
                <a:tc>
                  <a:txBody>
                    <a:bodyPr/>
                    <a:lstStyle/>
                    <a:p>
                      <a:pPr algn="ctr" fontAlgn="b"/>
                      <a:r>
                        <a:rPr lang="en-US" altLang="zh-CN" sz="1000" u="none" strike="noStrike" dirty="0">
                          <a:effectLst/>
                        </a:rPr>
                        <a:t>63</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0.0087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8,155,195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0.1407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0.8593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-122,259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-157,985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9545572"/>
                  </a:ext>
                </a:extLst>
              </a:tr>
              <a:tr h="206329">
                <a:tc>
                  <a:txBody>
                    <a:bodyPr/>
                    <a:lstStyle/>
                    <a:p>
                      <a:pPr algn="ctr" fontAlgn="b"/>
                      <a:r>
                        <a:rPr lang="en-US" altLang="zh-CN" sz="1000" u="none" strike="noStrike" dirty="0">
                          <a:effectLst/>
                        </a:rPr>
                        <a:t>64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7,797,500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0.0862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0.9138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-1,061,461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-1,077,136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842769"/>
                  </a:ext>
                </a:extLst>
              </a:tr>
              <a:tr h="206329">
                <a:tc>
                  <a:txBody>
                    <a:bodyPr/>
                    <a:lstStyle/>
                    <a:p>
                      <a:pPr algn="ctr" fontAlgn="b"/>
                      <a:r>
                        <a:rPr lang="en-US" altLang="zh-CN" sz="1000" u="none" strike="noStrike" dirty="0">
                          <a:effectLst/>
                        </a:rPr>
                        <a:t>65</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7,431,230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0.2533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0.7467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-1,767,300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-1,794,512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946109"/>
                  </a:ext>
                </a:extLst>
              </a:tr>
              <a:tr h="206329">
                <a:tc>
                  <a:txBody>
                    <a:bodyPr/>
                    <a:lstStyle/>
                    <a:p>
                      <a:pPr algn="ctr" fontAlgn="b"/>
                      <a:r>
                        <a:rPr lang="en-US" altLang="zh-CN" sz="1000" u="none" strike="noStrike" dirty="0">
                          <a:effectLst/>
                        </a:rPr>
                        <a:t>66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0.0055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7,056,164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0.4474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0.5526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-1,806,237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-2,189,213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678025"/>
                  </a:ext>
                </a:extLst>
              </a:tr>
              <a:tr h="206329">
                <a:tc>
                  <a:txBody>
                    <a:bodyPr/>
                    <a:lstStyle/>
                    <a:p>
                      <a:pPr algn="ctr" fontAlgn="b"/>
                      <a:r>
                        <a:rPr lang="en-US" altLang="zh-CN" sz="1000" u="none" strike="noStrike" dirty="0">
                          <a:effectLst/>
                        </a:rPr>
                        <a:t>67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0.0115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6,672,080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0.3421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0.6579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-2,529,300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-2,687,720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24486"/>
                  </a:ext>
                </a:extLst>
              </a:tr>
              <a:tr h="206329">
                <a:tc>
                  <a:txBody>
                    <a:bodyPr/>
                    <a:lstStyle/>
                    <a:p>
                      <a:pPr algn="ctr" fontAlgn="b"/>
                      <a:r>
                        <a:rPr lang="en-US" altLang="zh-CN" sz="1000" u="none" strike="noStrike" dirty="0">
                          <a:effectLst/>
                        </a:rPr>
                        <a:t>68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0.0035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6,278,749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0.5142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0.4858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-3,137,274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-3,205,172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217408"/>
                  </a:ext>
                </a:extLst>
              </a:tr>
              <a:tr h="206329">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000" u="none" strike="noStrike" dirty="0">
                          <a:effectLst/>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29896"/>
                  </a:ext>
                </a:extLst>
              </a:tr>
              <a:tr h="206329">
                <a:tc>
                  <a:txBody>
                    <a:bodyPr/>
                    <a:lstStyle/>
                    <a:p>
                      <a:pPr algn="ctr" fontAlgn="b"/>
                      <a:r>
                        <a:rPr lang="en-US" altLang="zh-CN" sz="1000" u="none" strike="noStrike" dirty="0">
                          <a:effectLst/>
                        </a:rPr>
                        <a:t>96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0.0218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-9,631,978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0.9578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0.0422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-19,135,774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-19,195,114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178567"/>
                  </a:ext>
                </a:extLst>
              </a:tr>
              <a:tr h="206329">
                <a:tc>
                  <a:txBody>
                    <a:bodyPr/>
                    <a:lstStyle/>
                    <a:p>
                      <a:pPr algn="ctr" fontAlgn="b"/>
                      <a:r>
                        <a:rPr lang="en-US" altLang="zh-CN" sz="1000" u="none" strike="noStrike" dirty="0">
                          <a:effectLst/>
                        </a:rPr>
                        <a:t>97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0.0191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-10,424,793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0.9426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0.0574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-19,922,387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-19,991,472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282047"/>
                  </a:ext>
                </a:extLst>
              </a:tr>
              <a:tr h="206329">
                <a:tc>
                  <a:txBody>
                    <a:bodyPr/>
                    <a:lstStyle/>
                    <a:p>
                      <a:pPr algn="ctr" fontAlgn="b"/>
                      <a:r>
                        <a:rPr lang="en-US" altLang="zh-CN" sz="1000" u="none" strike="noStrike" dirty="0">
                          <a:effectLst/>
                        </a:rPr>
                        <a:t>98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0.0169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-11,237,238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0.9603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0.0397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-20,736,273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-20,807,856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586109"/>
                  </a:ext>
                </a:extLst>
              </a:tr>
              <a:tr h="206329">
                <a:tc>
                  <a:txBody>
                    <a:bodyPr/>
                    <a:lstStyle/>
                    <a:p>
                      <a:pPr algn="ctr" fontAlgn="b"/>
                      <a:r>
                        <a:rPr lang="en-US" altLang="zh-CN" sz="1000" u="none" strike="noStrike" dirty="0">
                          <a:effectLst/>
                        </a:rPr>
                        <a:t>99</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0.0174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-12,069,810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0.9462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0.0538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-21,567,199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-21,646,370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866606"/>
                  </a:ext>
                </a:extLst>
              </a:tr>
              <a:tr h="206329">
                <a:tc>
                  <a:txBody>
                    <a:bodyPr/>
                    <a:lstStyle/>
                    <a:p>
                      <a:pPr algn="ctr" fontAlgn="b"/>
                      <a:r>
                        <a:rPr lang="en-US" altLang="zh-CN" sz="1000" u="none" strike="noStrike" dirty="0">
                          <a:effectLst/>
                        </a:rPr>
                        <a:t>100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0.1111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-12,923,019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0.9626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0.0374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-22,429,014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-22,506,286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179788"/>
                  </a:ext>
                </a:extLst>
              </a:tr>
              <a:tr h="206329">
                <a:tc>
                  <a:txBody>
                    <a:bodyPr/>
                    <a:lstStyle/>
                    <a:p>
                      <a:pPr algn="ctr" fontAlgn="b"/>
                      <a:r>
                        <a:rPr lang="en-US" sz="1000" u="none" strike="noStrike" dirty="0">
                          <a:effectLst/>
                        </a:rPr>
                        <a:t>sum</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zh-CN" altLang="en-US" sz="1000" u="none" strike="noStrike" dirty="0">
                          <a:effectLst/>
                        </a:rPr>
                        <a:t>     </a:t>
                      </a:r>
                      <a:r>
                        <a:rPr lang="en-US" altLang="zh-CN" sz="1000" u="none" strike="noStrike" dirty="0">
                          <a:effectLst/>
                        </a:rPr>
                        <a:t>1.0000 </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472" marR="4472" marT="44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4255612"/>
                  </a:ext>
                </a:extLst>
              </a:tr>
            </a:tbl>
          </a:graphicData>
        </a:graphic>
      </p:graphicFrame>
      <p:sp>
        <p:nvSpPr>
          <p:cNvPr id="21" name="矩形 20">
            <a:extLst>
              <a:ext uri="{FF2B5EF4-FFF2-40B4-BE49-F238E27FC236}">
                <a16:creationId xmlns:a16="http://schemas.microsoft.com/office/drawing/2014/main" id="{3FB0F456-0294-CD85-3CE2-FA5D92829F00}"/>
              </a:ext>
            </a:extLst>
          </p:cNvPr>
          <p:cNvSpPr>
            <a:spLocks noChangeArrowheads="1"/>
          </p:cNvSpPr>
          <p:nvPr/>
        </p:nvSpPr>
        <p:spPr bwMode="auto">
          <a:xfrm>
            <a:off x="618593" y="1006970"/>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當合約持續到</a:t>
            </a:r>
            <a:r>
              <a:rPr lang="en-US" altLang="zh-CN" sz="1400" b="1" dirty="0">
                <a:solidFill>
                  <a:srgbClr val="000000"/>
                </a:solidFill>
                <a:latin typeface="+mn-ea"/>
              </a:rPr>
              <a:t>60</a:t>
            </a:r>
            <a:r>
              <a:rPr lang="zh-CN" altLang="en-US" sz="1400" b="1" dirty="0">
                <a:solidFill>
                  <a:srgbClr val="000000"/>
                </a:solidFill>
                <a:latin typeface="+mn-ea"/>
              </a:rPr>
              <a:t>歲（期末）的損益情況</a:t>
            </a:r>
            <a:endParaRPr lang="en-US" altLang="zh-CN" sz="1400" b="1" dirty="0">
              <a:solidFill>
                <a:srgbClr val="000000"/>
              </a:solidFill>
              <a:latin typeface="+mn-ea"/>
            </a:endParaRPr>
          </a:p>
        </p:txBody>
      </p:sp>
      <p:sp>
        <p:nvSpPr>
          <p:cNvPr id="22" name="矩形 21">
            <a:extLst>
              <a:ext uri="{FF2B5EF4-FFF2-40B4-BE49-F238E27FC236}">
                <a16:creationId xmlns:a16="http://schemas.microsoft.com/office/drawing/2014/main" id="{2FC5175B-841B-8863-790E-CFCB8A84BA61}"/>
              </a:ext>
            </a:extLst>
          </p:cNvPr>
          <p:cNvSpPr>
            <a:spLocks noChangeArrowheads="1"/>
          </p:cNvSpPr>
          <p:nvPr/>
        </p:nvSpPr>
        <p:spPr bwMode="auto">
          <a:xfrm>
            <a:off x="618592" y="3052952"/>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當合約持續到</a:t>
            </a:r>
            <a:r>
              <a:rPr lang="en-US" altLang="zh-CN" sz="1400" b="1" dirty="0">
                <a:solidFill>
                  <a:srgbClr val="000000"/>
                </a:solidFill>
                <a:latin typeface="+mn-ea"/>
              </a:rPr>
              <a:t>61</a:t>
            </a:r>
            <a:r>
              <a:rPr lang="zh-CN" altLang="en-US" sz="1400" b="1" dirty="0">
                <a:solidFill>
                  <a:srgbClr val="000000"/>
                </a:solidFill>
                <a:latin typeface="+mn-ea"/>
              </a:rPr>
              <a:t>歲（期末）的損益情況</a:t>
            </a:r>
            <a:endParaRPr lang="en-US" altLang="zh-CN" sz="1400" b="1" dirty="0">
              <a:solidFill>
                <a:srgbClr val="000000"/>
              </a:solidFill>
              <a:latin typeface="+mn-ea"/>
            </a:endParaRPr>
          </a:p>
        </p:txBody>
      </p:sp>
      <p:sp>
        <p:nvSpPr>
          <p:cNvPr id="23" name="矩形 22">
            <a:extLst>
              <a:ext uri="{FF2B5EF4-FFF2-40B4-BE49-F238E27FC236}">
                <a16:creationId xmlns:a16="http://schemas.microsoft.com/office/drawing/2014/main" id="{C7423372-9EB6-1918-654F-F311A54DB62E}"/>
              </a:ext>
            </a:extLst>
          </p:cNvPr>
          <p:cNvSpPr/>
          <p:nvPr/>
        </p:nvSpPr>
        <p:spPr>
          <a:xfrm>
            <a:off x="680753" y="5268335"/>
            <a:ext cx="10944231" cy="15139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25" name="组合 24">
            <a:extLst>
              <a:ext uri="{FF2B5EF4-FFF2-40B4-BE49-F238E27FC236}">
                <a16:creationId xmlns:a16="http://schemas.microsoft.com/office/drawing/2014/main" id="{1216E490-2DEE-CA73-39A8-299DB5D66CB1}"/>
              </a:ext>
            </a:extLst>
          </p:cNvPr>
          <p:cNvGrpSpPr/>
          <p:nvPr/>
        </p:nvGrpSpPr>
        <p:grpSpPr>
          <a:xfrm>
            <a:off x="10602616" y="5198801"/>
            <a:ext cx="1068995" cy="1300888"/>
            <a:chOff x="9356795" y="3192042"/>
            <a:chExt cx="1425324" cy="1482656"/>
          </a:xfrm>
        </p:grpSpPr>
        <p:sp>
          <p:nvSpPr>
            <p:cNvPr id="26" name="任意多边形 11">
              <a:extLst>
                <a:ext uri="{FF2B5EF4-FFF2-40B4-BE49-F238E27FC236}">
                  <a16:creationId xmlns:a16="http://schemas.microsoft.com/office/drawing/2014/main" id="{719FE892-69E1-C8B8-204B-58DC64B297D5}"/>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27" name="任意多边形 13">
              <a:extLst>
                <a:ext uri="{FF2B5EF4-FFF2-40B4-BE49-F238E27FC236}">
                  <a16:creationId xmlns:a16="http://schemas.microsoft.com/office/drawing/2014/main" id="{BB999A90-3571-31D7-EE05-2A019AB87631}"/>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8" name="任意多边形 16">
              <a:extLst>
                <a:ext uri="{FF2B5EF4-FFF2-40B4-BE49-F238E27FC236}">
                  <a16:creationId xmlns:a16="http://schemas.microsoft.com/office/drawing/2014/main" id="{2834C688-4A54-9C3A-53D4-95E12433203B}"/>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29" name="矩形 28">
            <a:extLst>
              <a:ext uri="{FF2B5EF4-FFF2-40B4-BE49-F238E27FC236}">
                <a16:creationId xmlns:a16="http://schemas.microsoft.com/office/drawing/2014/main" id="{1493F1CB-A671-7151-F60C-10FAEF8F00DB}"/>
              </a:ext>
            </a:extLst>
          </p:cNvPr>
          <p:cNvSpPr>
            <a:spLocks noChangeArrowheads="1"/>
          </p:cNvSpPr>
          <p:nvPr/>
        </p:nvSpPr>
        <p:spPr bwMode="auto">
          <a:xfrm>
            <a:off x="808045" y="5323928"/>
            <a:ext cx="9908855" cy="13238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1</a:t>
            </a:r>
            <a:r>
              <a:rPr lang="zh-CN" altLang="en-US" sz="1400" b="1" dirty="0">
                <a:solidFill>
                  <a:srgbClr val="000000"/>
                </a:solidFill>
                <a:latin typeface="+mn-ea"/>
              </a:rPr>
              <a:t>）根據公平支付比例計算各利率點的房價和累積貸款金額（累積成本金額）</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2</a:t>
            </a:r>
            <a:r>
              <a:rPr lang="zh-CN" altLang="en-US" sz="1400" b="1" dirty="0">
                <a:solidFill>
                  <a:srgbClr val="000000"/>
                </a:solidFill>
                <a:latin typeface="+mn-ea"/>
              </a:rPr>
              <a:t>）根據各結算時點的供應商損益和發生的機率構建風險分佈情況（左），計算</a:t>
            </a:r>
            <a:r>
              <a:rPr lang="en-US" altLang="zh-CN" sz="1400" b="1" dirty="0" err="1">
                <a:solidFill>
                  <a:srgbClr val="000000"/>
                </a:solidFill>
                <a:latin typeface="+mn-ea"/>
              </a:rPr>
              <a:t>VaR</a:t>
            </a:r>
            <a:r>
              <a:rPr lang="zh-CN" altLang="en-US" sz="1400" b="1" dirty="0">
                <a:solidFill>
                  <a:srgbClr val="000000"/>
                </a:solidFill>
                <a:latin typeface="+mn-ea"/>
              </a:rPr>
              <a:t>和</a:t>
            </a:r>
            <a:r>
              <a:rPr lang="en-US" altLang="zh-CN" sz="1400" b="1" dirty="0" err="1">
                <a:solidFill>
                  <a:srgbClr val="000000"/>
                </a:solidFill>
                <a:latin typeface="+mn-ea"/>
              </a:rPr>
              <a:t>CVaR</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a:t>
            </a:r>
            <a:r>
              <a:rPr lang="en-US" altLang="zh-CN" sz="1400" b="1" dirty="0">
                <a:solidFill>
                  <a:srgbClr val="000000"/>
                </a:solidFill>
                <a:latin typeface="+mn-ea"/>
              </a:rPr>
              <a:t>3</a:t>
            </a:r>
            <a:r>
              <a:rPr lang="zh-CN" altLang="en-US" sz="1400" b="1" dirty="0">
                <a:solidFill>
                  <a:srgbClr val="000000"/>
                </a:solidFill>
                <a:latin typeface="+mn-ea"/>
              </a:rPr>
              <a:t>）根據各結算時點的風險分布情况構建合約風險分布情况（右）</a:t>
            </a:r>
            <a:endParaRPr lang="en-US" altLang="zh-CN" sz="1400" b="1" dirty="0">
              <a:solidFill>
                <a:srgbClr val="000000"/>
              </a:solidFill>
              <a:latin typeface="+mn-ea"/>
            </a:endParaRPr>
          </a:p>
          <a:p>
            <a:pPr algn="just">
              <a:lnSpc>
                <a:spcPct val="150000"/>
              </a:lnSpc>
            </a:pPr>
            <a:r>
              <a:rPr lang="en-US" altLang="zh-CN" sz="1200" dirty="0">
                <a:solidFill>
                  <a:srgbClr val="000000"/>
                </a:solidFill>
                <a:latin typeface="+mn-ea"/>
              </a:rPr>
              <a:t>          </a:t>
            </a:r>
            <a:r>
              <a:rPr lang="zh-CN" altLang="en-US" sz="1200" dirty="0">
                <a:solidFill>
                  <a:srgbClr val="000000"/>
                </a:solidFill>
                <a:latin typeface="+mn-ea"/>
              </a:rPr>
              <a:t>各時點合約結算機率和爲</a:t>
            </a:r>
            <a:r>
              <a:rPr lang="en-US" altLang="zh-CN" sz="1200" dirty="0">
                <a:solidFill>
                  <a:srgbClr val="000000"/>
                </a:solidFill>
                <a:latin typeface="+mn-ea"/>
              </a:rPr>
              <a:t>1</a:t>
            </a:r>
            <a:r>
              <a:rPr lang="zh-CN" altLang="en-US" sz="1200" dirty="0">
                <a:solidFill>
                  <a:srgbClr val="000000"/>
                </a:solidFill>
                <a:latin typeface="+mn-ea"/>
              </a:rPr>
              <a:t>；隨著合約持續時間增加，供應商發生虧損的機率增加</a:t>
            </a:r>
            <a:r>
              <a:rPr lang="en-US" altLang="zh-CN" sz="1200" dirty="0">
                <a:solidFill>
                  <a:srgbClr val="000000"/>
                </a:solidFill>
                <a:latin typeface="+mn-ea"/>
              </a:rPr>
              <a:t>P(LL</a:t>
            </a:r>
            <a:r>
              <a:rPr lang="zh-CN" altLang="en-US" sz="1200" dirty="0">
                <a:solidFill>
                  <a:srgbClr val="000000"/>
                </a:solidFill>
                <a:latin typeface="+mn-ea"/>
              </a:rPr>
              <a:t>），對應的</a:t>
            </a:r>
            <a:r>
              <a:rPr lang="en-US" altLang="zh-CN" sz="1200" dirty="0" err="1">
                <a:solidFill>
                  <a:srgbClr val="000000"/>
                </a:solidFill>
                <a:latin typeface="+mn-ea"/>
              </a:rPr>
              <a:t>VaR</a:t>
            </a:r>
            <a:r>
              <a:rPr lang="zh-CN" altLang="en-US" sz="1200" dirty="0">
                <a:solidFill>
                  <a:srgbClr val="000000"/>
                </a:solidFill>
                <a:latin typeface="+mn-ea"/>
              </a:rPr>
              <a:t>和</a:t>
            </a:r>
            <a:r>
              <a:rPr lang="en-US" altLang="zh-CN" sz="1200" dirty="0" err="1">
                <a:solidFill>
                  <a:srgbClr val="000000"/>
                </a:solidFill>
                <a:latin typeface="+mn-ea"/>
              </a:rPr>
              <a:t>CVaR</a:t>
            </a:r>
            <a:r>
              <a:rPr lang="zh-CN" altLang="en-US" sz="1200" dirty="0">
                <a:solidFill>
                  <a:srgbClr val="000000"/>
                </a:solidFill>
                <a:latin typeface="+mn-ea"/>
              </a:rPr>
              <a:t>也變小</a:t>
            </a:r>
            <a:endParaRPr lang="zh-TW" altLang="en-US" sz="1100" dirty="0">
              <a:solidFill>
                <a:srgbClr val="000000"/>
              </a:solidFill>
              <a:latin typeface="+mn-ea"/>
            </a:endParaRPr>
          </a:p>
        </p:txBody>
      </p:sp>
      <p:sp>
        <p:nvSpPr>
          <p:cNvPr id="32" name="矩形 31">
            <a:extLst>
              <a:ext uri="{FF2B5EF4-FFF2-40B4-BE49-F238E27FC236}">
                <a16:creationId xmlns:a16="http://schemas.microsoft.com/office/drawing/2014/main" id="{5582255E-CE9E-9B7F-A6C9-05DB0B0A3689}"/>
              </a:ext>
            </a:extLst>
          </p:cNvPr>
          <p:cNvSpPr>
            <a:spLocks noChangeArrowheads="1"/>
          </p:cNvSpPr>
          <p:nvPr/>
        </p:nvSpPr>
        <p:spPr bwMode="auto">
          <a:xfrm>
            <a:off x="5099849" y="1258316"/>
            <a:ext cx="1431118"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合約在該時點的結算機率</a:t>
            </a:r>
            <a:endParaRPr lang="zh-TW" altLang="en-US" sz="700" dirty="0">
              <a:solidFill>
                <a:srgbClr val="000000"/>
              </a:solidFill>
              <a:latin typeface="+mn-ea"/>
            </a:endParaRPr>
          </a:p>
        </p:txBody>
      </p:sp>
      <p:sp>
        <p:nvSpPr>
          <p:cNvPr id="33" name="矩形 32">
            <a:extLst>
              <a:ext uri="{FF2B5EF4-FFF2-40B4-BE49-F238E27FC236}">
                <a16:creationId xmlns:a16="http://schemas.microsoft.com/office/drawing/2014/main" id="{8CBE1F57-FC2A-4FFD-6185-B0F990646EC3}"/>
              </a:ext>
            </a:extLst>
          </p:cNvPr>
          <p:cNvSpPr>
            <a:spLocks noChangeArrowheads="1"/>
          </p:cNvSpPr>
          <p:nvPr/>
        </p:nvSpPr>
        <p:spPr bwMode="auto">
          <a:xfrm>
            <a:off x="6672809" y="1258316"/>
            <a:ext cx="68006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平均損益</a:t>
            </a:r>
            <a:endParaRPr lang="zh-TW" altLang="en-US" sz="700" dirty="0">
              <a:solidFill>
                <a:srgbClr val="000000"/>
              </a:solidFill>
              <a:latin typeface="+mn-ea"/>
            </a:endParaRPr>
          </a:p>
        </p:txBody>
      </p:sp>
      <p:sp>
        <p:nvSpPr>
          <p:cNvPr id="34" name="矩形 33">
            <a:extLst>
              <a:ext uri="{FF2B5EF4-FFF2-40B4-BE49-F238E27FC236}">
                <a16:creationId xmlns:a16="http://schemas.microsoft.com/office/drawing/2014/main" id="{ACF31EA3-8E12-FB5C-0A11-D39F2DB9B9C8}"/>
              </a:ext>
            </a:extLst>
          </p:cNvPr>
          <p:cNvSpPr>
            <a:spLocks noChangeArrowheads="1"/>
          </p:cNvSpPr>
          <p:nvPr/>
        </p:nvSpPr>
        <p:spPr bwMode="auto">
          <a:xfrm>
            <a:off x="7355650" y="1258316"/>
            <a:ext cx="113407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供應商虧損的機率</a:t>
            </a:r>
            <a:endParaRPr lang="zh-TW" altLang="en-US" sz="700" dirty="0">
              <a:solidFill>
                <a:srgbClr val="000000"/>
              </a:solidFill>
              <a:latin typeface="+mn-ea"/>
            </a:endParaRPr>
          </a:p>
        </p:txBody>
      </p:sp>
      <p:sp>
        <p:nvSpPr>
          <p:cNvPr id="35" name="矩形 34">
            <a:extLst>
              <a:ext uri="{FF2B5EF4-FFF2-40B4-BE49-F238E27FC236}">
                <a16:creationId xmlns:a16="http://schemas.microsoft.com/office/drawing/2014/main" id="{7026A8C9-4A13-F081-09A2-1FCD3E1534D4}"/>
              </a:ext>
            </a:extLst>
          </p:cNvPr>
          <p:cNvSpPr>
            <a:spLocks noChangeArrowheads="1"/>
          </p:cNvSpPr>
          <p:nvPr/>
        </p:nvSpPr>
        <p:spPr bwMode="auto">
          <a:xfrm>
            <a:off x="8249738" y="1258316"/>
            <a:ext cx="1134075" cy="23217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800" dirty="0">
                <a:solidFill>
                  <a:srgbClr val="000000"/>
                </a:solidFill>
                <a:latin typeface="+mn-ea"/>
              </a:rPr>
              <a:t>供應商收益的機率</a:t>
            </a:r>
            <a:endParaRPr lang="zh-TW" altLang="en-US" sz="700" dirty="0">
              <a:solidFill>
                <a:srgbClr val="000000"/>
              </a:solidFill>
              <a:latin typeface="+mn-ea"/>
            </a:endParaRPr>
          </a:p>
        </p:txBody>
      </p:sp>
      <p:graphicFrame>
        <p:nvGraphicFramePr>
          <p:cNvPr id="36" name="图表 35">
            <a:extLst>
              <a:ext uri="{FF2B5EF4-FFF2-40B4-BE49-F238E27FC236}">
                <a16:creationId xmlns:a16="http://schemas.microsoft.com/office/drawing/2014/main" id="{A5A57787-3773-9D54-8726-8513D1042E90}"/>
              </a:ext>
            </a:extLst>
          </p:cNvPr>
          <p:cNvGraphicFramePr>
            <a:graphicFrameLocks/>
          </p:cNvGraphicFramePr>
          <p:nvPr>
            <p:extLst>
              <p:ext uri="{D42A27DB-BD31-4B8C-83A1-F6EECF244321}">
                <p14:modId xmlns:p14="http://schemas.microsoft.com/office/powerpoint/2010/main" val="3562313687"/>
              </p:ext>
            </p:extLst>
          </p:nvPr>
        </p:nvGraphicFramePr>
        <p:xfrm>
          <a:off x="5391260" y="1836512"/>
          <a:ext cx="6177972" cy="31250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4269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807445" y="1604861"/>
            <a:ext cx="4710844" cy="4035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939822" y="1843029"/>
            <a:ext cx="4381013" cy="15601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TW" altLang="en-US" sz="1400" b="1" dirty="0">
                <a:solidFill>
                  <a:srgbClr val="C00000"/>
                </a:solidFill>
                <a:latin typeface="+mn-ea"/>
              </a:rPr>
              <a:t>有繼承人</a:t>
            </a:r>
            <a:r>
              <a:rPr lang="en-US" altLang="zh-TW" sz="1400" b="1" dirty="0">
                <a:solidFill>
                  <a:srgbClr val="C00000"/>
                </a:solidFill>
                <a:latin typeface="+mn-ea"/>
              </a:rPr>
              <a:t>RM</a:t>
            </a:r>
            <a:r>
              <a:rPr lang="zh-TW" altLang="en-US" sz="1400" b="1" dirty="0">
                <a:solidFill>
                  <a:srgbClr val="C00000"/>
                </a:solidFill>
                <a:latin typeface="+mn-ea"/>
              </a:rPr>
              <a:t>合約支付比例均低于無繼承人</a:t>
            </a:r>
            <a:r>
              <a:rPr lang="en-US" altLang="zh-TW" sz="1400" b="1" dirty="0">
                <a:solidFill>
                  <a:srgbClr val="C00000"/>
                </a:solidFill>
                <a:latin typeface="+mn-ea"/>
              </a:rPr>
              <a:t>RM</a:t>
            </a:r>
            <a:r>
              <a:rPr lang="zh-TW" altLang="en-US" sz="1400" b="1" dirty="0">
                <a:solidFill>
                  <a:srgbClr val="C00000"/>
                </a:solidFill>
                <a:latin typeface="+mn-ea"/>
              </a:rPr>
              <a:t>合約</a:t>
            </a:r>
            <a:endParaRPr lang="en-US" altLang="zh-TW" sz="1400" b="1" dirty="0">
              <a:solidFill>
                <a:srgbClr val="C00000"/>
              </a:solidFill>
              <a:latin typeface="+mn-ea"/>
            </a:endParaRPr>
          </a:p>
          <a:p>
            <a:pPr algn="just">
              <a:lnSpc>
                <a:spcPct val="150000"/>
              </a:lnSpc>
            </a:pPr>
            <a:r>
              <a:rPr lang="zh-CN" altLang="en-US" sz="1400" b="1" dirty="0">
                <a:solidFill>
                  <a:srgbClr val="000000"/>
                </a:solidFill>
                <a:latin typeface="+mn-ea"/>
              </a:rPr>
              <a:t>原因：</a:t>
            </a:r>
            <a:r>
              <a:rPr lang="zh-TW" altLang="en-US" sz="1200" dirty="0">
                <a:solidFill>
                  <a:srgbClr val="000000"/>
                </a:solidFill>
                <a:latin typeface="+mn-ea"/>
              </a:rPr>
              <a:t>有繼承人時，房價上漲帶來的收益歸屬繼承人；無繼承人時，房價上漲帶來的收益歸屬供應商，因此有繼承人時合約持有人獲得的支付金額較小。</a:t>
            </a:r>
            <a:endParaRPr lang="zh-TW" altLang="en-US" sz="1400" dirty="0">
              <a:solidFill>
                <a:schemeClr val="tx1">
                  <a:lumMod val="85000"/>
                  <a:lumOff val="15000"/>
                </a:schemeClr>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495921"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80" name="矩形 79">
            <a:extLst>
              <a:ext uri="{FF2B5EF4-FFF2-40B4-BE49-F238E27FC236}">
                <a16:creationId xmlns:a16="http://schemas.microsoft.com/office/drawing/2014/main" id="{E51CD95D-2B05-2B96-90D8-91C12677E9F0}"/>
              </a:ext>
            </a:extLst>
          </p:cNvPr>
          <p:cNvSpPr>
            <a:spLocks noChangeArrowheads="1"/>
          </p:cNvSpPr>
          <p:nvPr/>
        </p:nvSpPr>
        <p:spPr bwMode="auto">
          <a:xfrm>
            <a:off x="6939822" y="4319467"/>
            <a:ext cx="4625477" cy="677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有無長照</a:t>
            </a:r>
            <a:r>
              <a:rPr lang="zh-TW" altLang="en-US" sz="1400" b="1" dirty="0">
                <a:solidFill>
                  <a:srgbClr val="000000"/>
                </a:solidFill>
                <a:latin typeface="+mn-ea"/>
              </a:rPr>
              <a:t>比較</a:t>
            </a:r>
            <a:r>
              <a:rPr lang="zh-CN" altLang="en-US" sz="1400" b="1" dirty="0">
                <a:solidFill>
                  <a:srgbClr val="000000"/>
                </a:solidFill>
                <a:latin typeface="+mn-ea"/>
              </a:rPr>
              <a:t>：</a:t>
            </a:r>
            <a:r>
              <a:rPr lang="zh-TW" altLang="en-US" sz="1400" b="1" dirty="0">
                <a:solidFill>
                  <a:srgbClr val="000000"/>
                </a:solidFill>
                <a:latin typeface="+mn-ea"/>
              </a:rPr>
              <a:t>有長照合約的支付比例低于無長照合約</a:t>
            </a:r>
            <a:endParaRPr lang="en-US" altLang="zh-TW" sz="1400" b="1" dirty="0">
              <a:solidFill>
                <a:srgbClr val="000000"/>
              </a:solidFill>
              <a:latin typeface="+mn-ea"/>
            </a:endParaRPr>
          </a:p>
          <a:p>
            <a:pPr algn="just">
              <a:lnSpc>
                <a:spcPct val="150000"/>
              </a:lnSpc>
            </a:pPr>
            <a:r>
              <a:rPr lang="zh-CN" altLang="en-US" sz="1400" b="1" dirty="0">
                <a:solidFill>
                  <a:schemeClr val="tx1">
                    <a:lumMod val="85000"/>
                    <a:lumOff val="15000"/>
                  </a:schemeClr>
                </a:solidFill>
                <a:latin typeface="+mn-ea"/>
              </a:rPr>
              <a:t>原因：</a:t>
            </a:r>
            <a:r>
              <a:rPr lang="zh-TW" altLang="en-US" sz="1200" dirty="0">
                <a:solidFill>
                  <a:schemeClr val="tx1">
                    <a:lumMod val="85000"/>
                    <a:lumOff val="15000"/>
                  </a:schemeClr>
                </a:solidFill>
                <a:latin typeface="+mn-ea"/>
              </a:rPr>
              <a:t>長照費用需要由供應商支付，因此會使支付比例下降。</a:t>
            </a:r>
            <a:endParaRPr lang="zh-TW" altLang="en-US" sz="1400" dirty="0">
              <a:solidFill>
                <a:schemeClr val="tx1">
                  <a:lumMod val="85000"/>
                  <a:lumOff val="15000"/>
                </a:schemeClr>
              </a:solidFill>
              <a:latin typeface="+mn-ea"/>
            </a:endParaRPr>
          </a:p>
        </p:txBody>
      </p:sp>
      <p:sp>
        <p:nvSpPr>
          <p:cNvPr id="82" name="矩形 81">
            <a:extLst>
              <a:ext uri="{FF2B5EF4-FFF2-40B4-BE49-F238E27FC236}">
                <a16:creationId xmlns:a16="http://schemas.microsoft.com/office/drawing/2014/main" id="{3BDE80DB-F09E-C012-620C-970448DED8EB}"/>
              </a:ext>
            </a:extLst>
          </p:cNvPr>
          <p:cNvSpPr>
            <a:spLocks noChangeArrowheads="1"/>
          </p:cNvSpPr>
          <p:nvPr/>
        </p:nvSpPr>
        <p:spPr bwMode="auto">
          <a:xfrm>
            <a:off x="6939822" y="5116378"/>
            <a:ext cx="4481257" cy="354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利率情境</a:t>
            </a:r>
            <a:r>
              <a:rPr lang="zh-TW" altLang="en-US" sz="1400" b="1" dirty="0">
                <a:solidFill>
                  <a:srgbClr val="000000"/>
                </a:solidFill>
                <a:latin typeface="+mn-ea"/>
              </a:rPr>
              <a:t>比較</a:t>
            </a:r>
            <a:r>
              <a:rPr lang="zh-CN" altLang="en-US" sz="1400" b="1" dirty="0">
                <a:solidFill>
                  <a:srgbClr val="000000"/>
                </a:solidFill>
                <a:latin typeface="+mn-ea"/>
              </a:rPr>
              <a:t>：</a:t>
            </a:r>
            <a:r>
              <a:rPr lang="zh-TW" altLang="en-US" sz="1400" b="1" dirty="0">
                <a:solidFill>
                  <a:srgbClr val="000000"/>
                </a:solidFill>
                <a:latin typeface="+mn-ea"/>
              </a:rPr>
              <a:t>不同的利率情境</a:t>
            </a:r>
            <a:r>
              <a:rPr lang="zh-CN" altLang="en-US" sz="1400" b="1" dirty="0">
                <a:solidFill>
                  <a:srgbClr val="000000"/>
                </a:solidFill>
                <a:latin typeface="+mn-ea"/>
              </a:rPr>
              <a:t>對支付比例的</a:t>
            </a:r>
            <a:r>
              <a:rPr lang="zh-TW" altLang="en-US" sz="1400" b="1" dirty="0">
                <a:solidFill>
                  <a:srgbClr val="000000"/>
                </a:solidFill>
                <a:latin typeface="+mn-ea"/>
              </a:rPr>
              <a:t>影響</a:t>
            </a:r>
            <a:r>
              <a:rPr lang="zh-CN" altLang="en-US" sz="1400" b="1" dirty="0">
                <a:solidFill>
                  <a:srgbClr val="000000"/>
                </a:solidFill>
                <a:latin typeface="+mn-ea"/>
              </a:rPr>
              <a:t>不同</a:t>
            </a:r>
            <a:endParaRPr lang="en-US" altLang="zh-CN" sz="1400" b="1" dirty="0">
              <a:solidFill>
                <a:srgbClr val="000000"/>
              </a:solidFill>
              <a:latin typeface="+mn-ea"/>
            </a:endParaRPr>
          </a:p>
        </p:txBody>
      </p:sp>
      <p:sp>
        <p:nvSpPr>
          <p:cNvPr id="6" name="矩形 5">
            <a:extLst>
              <a:ext uri="{FF2B5EF4-FFF2-40B4-BE49-F238E27FC236}">
                <a16:creationId xmlns:a16="http://schemas.microsoft.com/office/drawing/2014/main" id="{9D3047C0-D4A5-41C8-1BC5-5DE648A0371E}"/>
              </a:ext>
            </a:extLst>
          </p:cNvPr>
          <p:cNvSpPr>
            <a:spLocks noChangeArrowheads="1"/>
          </p:cNvSpPr>
          <p:nvPr/>
        </p:nvSpPr>
        <p:spPr bwMode="auto">
          <a:xfrm>
            <a:off x="6939822" y="3522555"/>
            <a:ext cx="4381014" cy="677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TW" altLang="en-US" sz="1400" b="1" dirty="0">
                <a:solidFill>
                  <a:srgbClr val="000000"/>
                </a:solidFill>
                <a:latin typeface="+mn-ea"/>
              </a:rPr>
              <a:t>性別比較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絕大多數情況下，</a:t>
            </a:r>
            <a:r>
              <a:rPr lang="zh-TW" altLang="en-US" sz="1400" b="1" dirty="0">
                <a:solidFill>
                  <a:srgbClr val="000000"/>
                </a:solidFill>
                <a:latin typeface="+mn-ea"/>
              </a:rPr>
              <a:t>女性可獲得的支付比例低於男性</a:t>
            </a:r>
            <a:endParaRPr lang="en-US" altLang="zh-TW" sz="1400" b="1" dirty="0">
              <a:solidFill>
                <a:srgbClr val="000000"/>
              </a:solidFill>
              <a:latin typeface="+mn-ea"/>
            </a:endParaRPr>
          </a:p>
        </p:txBody>
      </p:sp>
      <p:pic>
        <p:nvPicPr>
          <p:cNvPr id="23" name="图片 22">
            <a:extLst>
              <a:ext uri="{FF2B5EF4-FFF2-40B4-BE49-F238E27FC236}">
                <a16:creationId xmlns:a16="http://schemas.microsoft.com/office/drawing/2014/main" id="{469BFA61-4466-E971-4CBA-BB48EFE04A9F}"/>
              </a:ext>
            </a:extLst>
          </p:cNvPr>
          <p:cNvPicPr>
            <a:picLocks noChangeAspect="1"/>
          </p:cNvPicPr>
          <p:nvPr/>
        </p:nvPicPr>
        <p:blipFill>
          <a:blip r:embed="rId5"/>
          <a:stretch>
            <a:fillRect/>
          </a:stretch>
        </p:blipFill>
        <p:spPr>
          <a:xfrm>
            <a:off x="623017" y="1462318"/>
            <a:ext cx="5899851" cy="4449447"/>
          </a:xfrm>
          <a:prstGeom prst="rect">
            <a:avLst/>
          </a:prstGeom>
        </p:spPr>
      </p:pic>
      <p:sp>
        <p:nvSpPr>
          <p:cNvPr id="24" name="TextBox 23">
            <a:extLst>
              <a:ext uri="{FF2B5EF4-FFF2-40B4-BE49-F238E27FC236}">
                <a16:creationId xmlns:a16="http://schemas.microsoft.com/office/drawing/2014/main" id="{CB5BE67F-6F60-7732-1D70-E50AEA7B8D4F}"/>
              </a:ext>
            </a:extLst>
          </p:cNvPr>
          <p:cNvSpPr txBox="1"/>
          <p:nvPr/>
        </p:nvSpPr>
        <p:spPr>
          <a:xfrm>
            <a:off x="4173360" y="323206"/>
            <a:ext cx="4819266"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支付比例（投保年齡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Tree>
    <p:extLst>
      <p:ext uri="{BB962C8B-B14F-4D97-AF65-F5344CB8AC3E}">
        <p14:creationId xmlns:p14="http://schemas.microsoft.com/office/powerpoint/2010/main" val="3740496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7315200" y="1616329"/>
            <a:ext cx="4526101" cy="44749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818934" y="1546795"/>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79" name="矩形 78">
            <a:extLst>
              <a:ext uri="{FF2B5EF4-FFF2-40B4-BE49-F238E27FC236}">
                <a16:creationId xmlns:a16="http://schemas.microsoft.com/office/drawing/2014/main" id="{41D5C17C-3DD4-F9D8-5541-909EB88726C8}"/>
              </a:ext>
            </a:extLst>
          </p:cNvPr>
          <p:cNvSpPr>
            <a:spLocks noChangeArrowheads="1"/>
          </p:cNvSpPr>
          <p:nvPr/>
        </p:nvSpPr>
        <p:spPr bwMode="auto">
          <a:xfrm>
            <a:off x="7474118" y="2686539"/>
            <a:ext cx="4284000" cy="17447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RM(</a:t>
            </a:r>
            <a:r>
              <a:rPr lang="zh-CN" altLang="en-US" sz="1400" b="1" dirty="0">
                <a:solidFill>
                  <a:srgbClr val="000000"/>
                </a:solidFill>
                <a:latin typeface="+mn-ea"/>
              </a:rPr>
              <a:t>無</a:t>
            </a:r>
            <a:r>
              <a:rPr lang="en-US" altLang="zh-TW" sz="1400" b="1" dirty="0">
                <a:solidFill>
                  <a:srgbClr val="000000"/>
                </a:solidFill>
                <a:latin typeface="+mn-ea"/>
              </a:rPr>
              <a:t>)</a:t>
            </a:r>
            <a:r>
              <a:rPr lang="zh-CN" altLang="en-US" sz="1400" b="1" dirty="0">
                <a:solidFill>
                  <a:srgbClr val="000000"/>
                </a:solidFill>
                <a:latin typeface="+mn-ea"/>
              </a:rPr>
              <a:t>支付比例：</a:t>
            </a:r>
            <a:endParaRPr lang="en-US" altLang="zh-CN" sz="1400" b="1" dirty="0">
              <a:solidFill>
                <a:srgbClr val="000000"/>
              </a:solidFill>
              <a:latin typeface="+mn-ea"/>
            </a:endParaRP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RM</a:t>
            </a:r>
            <a:r>
              <a:rPr lang="zh-TW" altLang="en-US" sz="1200" dirty="0">
                <a:solidFill>
                  <a:srgbClr val="000000"/>
                </a:solidFill>
                <a:latin typeface="+mn-ea"/>
              </a:rPr>
              <a:t>合約持有人可獲得金額爲房産價值</a:t>
            </a:r>
            <a:r>
              <a:rPr lang="en-US" altLang="zh-TW" sz="1200" dirty="0">
                <a:solidFill>
                  <a:srgbClr val="000000"/>
                </a:solidFill>
                <a:latin typeface="+mn-ea"/>
              </a:rPr>
              <a:t>50%-83%</a:t>
            </a:r>
          </a:p>
          <a:p>
            <a:pPr algn="just">
              <a:lnSpc>
                <a:spcPct val="150000"/>
              </a:lnSpc>
            </a:pPr>
            <a:r>
              <a:rPr lang="zh-TW" altLang="en-US" sz="1200" dirty="0">
                <a:solidFill>
                  <a:srgbClr val="000000"/>
                </a:solidFill>
                <a:latin typeface="+mn-ea"/>
              </a:rPr>
              <a:t>自</a:t>
            </a:r>
            <a:r>
              <a:rPr lang="en-US" altLang="zh-TW" sz="1200" dirty="0">
                <a:solidFill>
                  <a:srgbClr val="000000"/>
                </a:solidFill>
                <a:latin typeface="+mn-ea"/>
              </a:rPr>
              <a:t>60</a:t>
            </a:r>
            <a:r>
              <a:rPr lang="zh-TW" altLang="en-US" sz="1200" dirty="0">
                <a:solidFill>
                  <a:srgbClr val="000000"/>
                </a:solidFill>
                <a:latin typeface="+mn-ea"/>
              </a:rPr>
              <a:t>歲開始</a:t>
            </a:r>
            <a:r>
              <a:rPr lang="zh-CN" altLang="en-US" sz="1200" dirty="0">
                <a:solidFill>
                  <a:srgbClr val="000000"/>
                </a:solidFill>
                <a:latin typeface="+mn-ea"/>
              </a:rPr>
              <a:t>，</a:t>
            </a:r>
            <a:r>
              <a:rPr lang="zh-TW" altLang="en-US" sz="1200" dirty="0">
                <a:solidFill>
                  <a:srgbClr val="000000"/>
                </a:solidFill>
                <a:latin typeface="+mn-ea"/>
              </a:rPr>
              <a:t>投保年齡每增加</a:t>
            </a:r>
            <a:r>
              <a:rPr lang="en-US" altLang="zh-TW" sz="1200" dirty="0">
                <a:solidFill>
                  <a:srgbClr val="000000"/>
                </a:solidFill>
                <a:latin typeface="+mn-ea"/>
              </a:rPr>
              <a:t>5</a:t>
            </a:r>
            <a:r>
              <a:rPr lang="zh-TW" altLang="en-US" sz="1200" dirty="0">
                <a:solidFill>
                  <a:srgbClr val="000000"/>
                </a:solidFill>
                <a:latin typeface="+mn-ea"/>
              </a:rPr>
              <a:t>歲，支付比例增加大約</a:t>
            </a:r>
            <a:r>
              <a:rPr lang="en-US" altLang="zh-TW" sz="1200" dirty="0">
                <a:solidFill>
                  <a:srgbClr val="000000"/>
                </a:solidFill>
                <a:latin typeface="+mn-ea"/>
              </a:rPr>
              <a:t>6%</a:t>
            </a:r>
            <a:r>
              <a:rPr lang="zh-TW" altLang="en-US" sz="1200" dirty="0">
                <a:solidFill>
                  <a:srgbClr val="000000"/>
                </a:solidFill>
                <a:latin typeface="+mn-ea"/>
              </a:rPr>
              <a:t>，雖然本文采用台灣人口資料，但總體趨勢與澳洲市場大致相同，即投保年齡每增加</a:t>
            </a:r>
            <a:r>
              <a:rPr lang="en-US" altLang="zh-TW" sz="1200" dirty="0">
                <a:solidFill>
                  <a:srgbClr val="000000"/>
                </a:solidFill>
                <a:latin typeface="+mn-ea"/>
              </a:rPr>
              <a:t>1</a:t>
            </a:r>
            <a:r>
              <a:rPr lang="zh-TW" altLang="en-US" sz="1200" dirty="0">
                <a:solidFill>
                  <a:srgbClr val="000000"/>
                </a:solidFill>
                <a:latin typeface="+mn-ea"/>
              </a:rPr>
              <a:t>歲，支付比例增加</a:t>
            </a:r>
            <a:r>
              <a:rPr lang="en-US" altLang="zh-TW" sz="1200" dirty="0">
                <a:solidFill>
                  <a:srgbClr val="000000"/>
                </a:solidFill>
                <a:latin typeface="+mn-ea"/>
              </a:rPr>
              <a:t>1%</a:t>
            </a:r>
            <a:r>
              <a:rPr lang="zh-CN" altLang="en-US" sz="900" dirty="0">
                <a:solidFill>
                  <a:srgbClr val="000000"/>
                </a:solidFill>
                <a:latin typeface="+mn-ea"/>
              </a:rPr>
              <a:t>（</a:t>
            </a:r>
            <a:r>
              <a:rPr lang="en-US" altLang="zh-CN" sz="900" dirty="0">
                <a:solidFill>
                  <a:srgbClr val="000000"/>
                </a:solidFill>
                <a:latin typeface="+mn-ea"/>
              </a:rPr>
              <a:t>moneysmart.gov.au</a:t>
            </a:r>
            <a:r>
              <a:rPr lang="zh-CN" altLang="en-US" sz="900" dirty="0">
                <a:solidFill>
                  <a:srgbClr val="000000"/>
                </a:solidFill>
                <a:latin typeface="+mn-ea"/>
              </a:rPr>
              <a:t>）</a:t>
            </a:r>
            <a:endParaRPr lang="zh-TW" altLang="en-US" sz="1200" dirty="0">
              <a:solidFill>
                <a:srgbClr val="000000"/>
              </a:solidFill>
              <a:latin typeface="+mn-ea"/>
            </a:endParaRPr>
          </a:p>
        </p:txBody>
      </p:sp>
      <p:sp>
        <p:nvSpPr>
          <p:cNvPr id="80" name="矩形 79">
            <a:extLst>
              <a:ext uri="{FF2B5EF4-FFF2-40B4-BE49-F238E27FC236}">
                <a16:creationId xmlns:a16="http://schemas.microsoft.com/office/drawing/2014/main" id="{E51CD95D-2B05-2B96-90D8-91C12677E9F0}"/>
              </a:ext>
            </a:extLst>
          </p:cNvPr>
          <p:cNvSpPr>
            <a:spLocks noChangeArrowheads="1"/>
          </p:cNvSpPr>
          <p:nvPr/>
        </p:nvSpPr>
        <p:spPr bwMode="auto">
          <a:xfrm>
            <a:off x="7474118" y="4565290"/>
            <a:ext cx="4284000" cy="14677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HR</a:t>
            </a:r>
            <a:r>
              <a:rPr lang="zh-TW" altLang="en-US" sz="1400" b="1" dirty="0">
                <a:solidFill>
                  <a:srgbClr val="000000"/>
                </a:solidFill>
                <a:latin typeface="+mn-ea"/>
              </a:rPr>
              <a:t>支付比例：</a:t>
            </a: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HR</a:t>
            </a:r>
            <a:r>
              <a:rPr lang="zh-TW" altLang="en-US" sz="1200" dirty="0">
                <a:solidFill>
                  <a:srgbClr val="000000"/>
                </a:solidFill>
                <a:latin typeface="+mn-ea"/>
              </a:rPr>
              <a:t>合約持有人可獲得金額爲房産價值</a:t>
            </a:r>
            <a:r>
              <a:rPr lang="en-US" altLang="zh-TW" sz="1200" dirty="0">
                <a:solidFill>
                  <a:srgbClr val="000000"/>
                </a:solidFill>
                <a:latin typeface="+mn-ea"/>
              </a:rPr>
              <a:t>60%-87%</a:t>
            </a:r>
          </a:p>
          <a:p>
            <a:pPr algn="just">
              <a:lnSpc>
                <a:spcPct val="150000"/>
              </a:lnSpc>
            </a:pPr>
            <a:endParaRPr lang="en-US" altLang="zh-CN" sz="1200" dirty="0">
              <a:solidFill>
                <a:srgbClr val="000000"/>
              </a:solidFill>
              <a:latin typeface="+mn-ea"/>
            </a:endParaRPr>
          </a:p>
          <a:p>
            <a:pPr algn="just">
              <a:lnSpc>
                <a:spcPct val="150000"/>
              </a:lnSpc>
            </a:pPr>
            <a:r>
              <a:rPr lang="en-US" altLang="zh-CN" sz="1200" b="1" dirty="0">
                <a:solidFill>
                  <a:srgbClr val="C00000"/>
                </a:solidFill>
                <a:latin typeface="+mn-ea"/>
              </a:rPr>
              <a:t>HR</a:t>
            </a:r>
            <a:r>
              <a:rPr lang="zh-CN" altLang="en-US" sz="1200" b="1" dirty="0">
                <a:solidFill>
                  <a:srgbClr val="C00000"/>
                </a:solidFill>
                <a:latin typeface="+mn-ea"/>
              </a:rPr>
              <a:t>支付比例高於</a:t>
            </a:r>
            <a:r>
              <a:rPr lang="en-US" altLang="zh-CN" sz="1200" b="1" dirty="0">
                <a:solidFill>
                  <a:srgbClr val="C00000"/>
                </a:solidFill>
                <a:latin typeface="+mn-ea"/>
              </a:rPr>
              <a:t>RM</a:t>
            </a:r>
            <a:r>
              <a:rPr lang="zh-CN" altLang="en-US" sz="1200" b="1" dirty="0">
                <a:solidFill>
                  <a:srgbClr val="C00000"/>
                </a:solidFill>
                <a:latin typeface="+mn-ea"/>
              </a:rPr>
              <a:t>，與市場情況相符</a:t>
            </a:r>
            <a:endParaRPr lang="zh-TW" altLang="en-US" sz="1200" b="1" dirty="0">
              <a:solidFill>
                <a:srgbClr val="C00000"/>
              </a:solidFill>
              <a:latin typeface="+mn-ea"/>
            </a:endParaRPr>
          </a:p>
        </p:txBody>
      </p:sp>
      <p:sp>
        <p:nvSpPr>
          <p:cNvPr id="21" name="矩形 20">
            <a:extLst>
              <a:ext uri="{FF2B5EF4-FFF2-40B4-BE49-F238E27FC236}">
                <a16:creationId xmlns:a16="http://schemas.microsoft.com/office/drawing/2014/main" id="{9DCED294-13D7-2E7F-D4E9-0DA599A77519}"/>
              </a:ext>
            </a:extLst>
          </p:cNvPr>
          <p:cNvSpPr>
            <a:spLocks noChangeArrowheads="1"/>
          </p:cNvSpPr>
          <p:nvPr/>
        </p:nvSpPr>
        <p:spPr bwMode="auto">
          <a:xfrm>
            <a:off x="7474117" y="1638785"/>
            <a:ext cx="3709697" cy="913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RM(</a:t>
            </a:r>
            <a:r>
              <a:rPr lang="zh-CN" altLang="en-US" sz="1400" b="1" dirty="0">
                <a:solidFill>
                  <a:srgbClr val="000000"/>
                </a:solidFill>
                <a:latin typeface="+mn-ea"/>
              </a:rPr>
              <a:t>有</a:t>
            </a:r>
            <a:r>
              <a:rPr lang="en-US" altLang="zh-TW" sz="1400" b="1" dirty="0">
                <a:solidFill>
                  <a:srgbClr val="000000"/>
                </a:solidFill>
                <a:latin typeface="+mn-ea"/>
              </a:rPr>
              <a:t>)</a:t>
            </a:r>
            <a:r>
              <a:rPr lang="zh-TW" altLang="en-US" sz="1400" b="1" dirty="0">
                <a:solidFill>
                  <a:srgbClr val="000000"/>
                </a:solidFill>
                <a:latin typeface="+mn-ea"/>
              </a:rPr>
              <a:t>支付比例：</a:t>
            </a: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RM</a:t>
            </a:r>
            <a:r>
              <a:rPr lang="zh-TW" altLang="en-US" sz="1200" dirty="0">
                <a:solidFill>
                  <a:srgbClr val="000000"/>
                </a:solidFill>
                <a:latin typeface="+mn-ea"/>
              </a:rPr>
              <a:t>合約持有人可獲得金額爲房産價值</a:t>
            </a:r>
            <a:r>
              <a:rPr lang="en-US" altLang="zh-TW" sz="1200" dirty="0">
                <a:solidFill>
                  <a:srgbClr val="000000"/>
                </a:solidFill>
                <a:latin typeface="+mn-ea"/>
              </a:rPr>
              <a:t>2%-14%</a:t>
            </a:r>
          </a:p>
        </p:txBody>
      </p:sp>
      <p:pic>
        <p:nvPicPr>
          <p:cNvPr id="24" name="图片 23">
            <a:extLst>
              <a:ext uri="{FF2B5EF4-FFF2-40B4-BE49-F238E27FC236}">
                <a16:creationId xmlns:a16="http://schemas.microsoft.com/office/drawing/2014/main" id="{0B840EB3-8A4C-7145-2D84-2532C01FFCA7}"/>
              </a:ext>
            </a:extLst>
          </p:cNvPr>
          <p:cNvPicPr>
            <a:picLocks noChangeAspect="1"/>
          </p:cNvPicPr>
          <p:nvPr/>
        </p:nvPicPr>
        <p:blipFill>
          <a:blip r:embed="rId5"/>
          <a:stretch>
            <a:fillRect/>
          </a:stretch>
        </p:blipFill>
        <p:spPr>
          <a:xfrm>
            <a:off x="617506" y="1607537"/>
            <a:ext cx="6408906" cy="4199317"/>
          </a:xfrm>
          <a:prstGeom prst="rect">
            <a:avLst/>
          </a:prstGeom>
        </p:spPr>
      </p:pic>
      <p:sp>
        <p:nvSpPr>
          <p:cNvPr id="25" name="TextBox 23">
            <a:extLst>
              <a:ext uri="{FF2B5EF4-FFF2-40B4-BE49-F238E27FC236}">
                <a16:creationId xmlns:a16="http://schemas.microsoft.com/office/drawing/2014/main" id="{3DE6D1B8-BA05-7CED-A5DE-F09BF715AE16}"/>
              </a:ext>
            </a:extLst>
          </p:cNvPr>
          <p:cNvSpPr txBox="1"/>
          <p:nvPr/>
        </p:nvSpPr>
        <p:spPr>
          <a:xfrm>
            <a:off x="4173360" y="323206"/>
            <a:ext cx="539474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支付比例（投保年齡</a:t>
            </a:r>
            <a:r>
              <a:rPr lang="en-US" altLang="zh-CN" sz="2800" dirty="0">
                <a:solidFill>
                  <a:srgbClr val="1F3762"/>
                </a:solidFill>
                <a:cs typeface="+mn-ea"/>
                <a:sym typeface="+mn-lt"/>
              </a:rPr>
              <a:t>60-80</a:t>
            </a:r>
            <a:r>
              <a:rPr lang="zh-CN" altLang="en-US" sz="2800" dirty="0">
                <a:solidFill>
                  <a:srgbClr val="1F3762"/>
                </a:solidFill>
                <a:cs typeface="+mn-ea"/>
                <a:sym typeface="+mn-lt"/>
              </a:rPr>
              <a:t>歲）</a:t>
            </a:r>
          </a:p>
        </p:txBody>
      </p:sp>
      <p:sp>
        <p:nvSpPr>
          <p:cNvPr id="3" name="文本框 2">
            <a:extLst>
              <a:ext uri="{FF2B5EF4-FFF2-40B4-BE49-F238E27FC236}">
                <a16:creationId xmlns:a16="http://schemas.microsoft.com/office/drawing/2014/main" id="{23C0E0B8-6D50-584A-46F3-F89E1FA42221}"/>
              </a:ext>
            </a:extLst>
          </p:cNvPr>
          <p:cNvSpPr txBox="1"/>
          <p:nvPr/>
        </p:nvSpPr>
        <p:spPr>
          <a:xfrm>
            <a:off x="617506" y="5957028"/>
            <a:ext cx="6408906" cy="307777"/>
          </a:xfrm>
          <a:prstGeom prst="rect">
            <a:avLst/>
          </a:prstGeom>
          <a:noFill/>
        </p:spPr>
        <p:txBody>
          <a:bodyPr wrap="square">
            <a:spAutoFit/>
          </a:bodyPr>
          <a:lstStyle/>
          <a:p>
            <a:r>
              <a:rPr lang="zh-CN" altLang="en-US" sz="1400" b="1" dirty="0">
                <a:solidFill>
                  <a:srgbClr val="C00000"/>
                </a:solidFill>
                <a:latin typeface="+mn-ea"/>
              </a:rPr>
              <a:t>市場情況：</a:t>
            </a:r>
            <a:r>
              <a:rPr lang="en-US" altLang="zh-TW" sz="1400" b="1" dirty="0">
                <a:solidFill>
                  <a:srgbClr val="C00000"/>
                </a:solidFill>
                <a:latin typeface="+mn-ea"/>
              </a:rPr>
              <a:t>RM</a:t>
            </a:r>
            <a:r>
              <a:rPr lang="zh-TW" altLang="en-US" sz="1400" b="1" dirty="0">
                <a:solidFill>
                  <a:srgbClr val="C00000"/>
                </a:solidFill>
                <a:latin typeface="+mn-ea"/>
              </a:rPr>
              <a:t>支付比例介於</a:t>
            </a:r>
            <a:r>
              <a:rPr lang="en-US" altLang="zh-TW" sz="1400" b="1" dirty="0">
                <a:solidFill>
                  <a:srgbClr val="C00000"/>
                </a:solidFill>
                <a:latin typeface="+mn-ea"/>
              </a:rPr>
              <a:t>18%~75%</a:t>
            </a:r>
            <a:r>
              <a:rPr lang="zh-TW" altLang="en-US" sz="1400" b="1" dirty="0">
                <a:solidFill>
                  <a:srgbClr val="C00000"/>
                </a:solidFill>
                <a:latin typeface="+mn-ea"/>
              </a:rPr>
              <a:t>，</a:t>
            </a:r>
            <a:r>
              <a:rPr lang="en-US" altLang="zh-TW" sz="1400" b="1" dirty="0">
                <a:solidFill>
                  <a:srgbClr val="C00000"/>
                </a:solidFill>
                <a:latin typeface="+mn-ea"/>
              </a:rPr>
              <a:t>HR</a:t>
            </a:r>
            <a:r>
              <a:rPr lang="zh-TW" altLang="en-US" sz="1400" b="1" dirty="0">
                <a:solidFill>
                  <a:srgbClr val="C00000"/>
                </a:solidFill>
                <a:latin typeface="+mn-ea"/>
              </a:rPr>
              <a:t>支付比例介於</a:t>
            </a:r>
            <a:r>
              <a:rPr lang="en-US" altLang="zh-TW" sz="1400" b="1" dirty="0">
                <a:solidFill>
                  <a:srgbClr val="C00000"/>
                </a:solidFill>
                <a:latin typeface="+mn-ea"/>
              </a:rPr>
              <a:t>30%~78%</a:t>
            </a:r>
            <a:endParaRPr lang="zh-CN" altLang="en-US" sz="1400" dirty="0"/>
          </a:p>
        </p:txBody>
      </p:sp>
    </p:spTree>
    <p:extLst>
      <p:ext uri="{BB962C8B-B14F-4D97-AF65-F5344CB8AC3E}">
        <p14:creationId xmlns:p14="http://schemas.microsoft.com/office/powerpoint/2010/main" val="358810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7315200" y="1616329"/>
            <a:ext cx="4526101" cy="44749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818934" y="1546795"/>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79" name="矩形 78">
            <a:extLst>
              <a:ext uri="{FF2B5EF4-FFF2-40B4-BE49-F238E27FC236}">
                <a16:creationId xmlns:a16="http://schemas.microsoft.com/office/drawing/2014/main" id="{41D5C17C-3DD4-F9D8-5541-909EB88726C8}"/>
              </a:ext>
            </a:extLst>
          </p:cNvPr>
          <p:cNvSpPr>
            <a:spLocks noChangeArrowheads="1"/>
          </p:cNvSpPr>
          <p:nvPr/>
        </p:nvSpPr>
        <p:spPr bwMode="auto">
          <a:xfrm>
            <a:off x="7474118" y="2686539"/>
            <a:ext cx="4284000" cy="17447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RM(</a:t>
            </a:r>
            <a:r>
              <a:rPr lang="zh-CN" altLang="en-US" sz="1400" b="1" dirty="0">
                <a:solidFill>
                  <a:srgbClr val="000000"/>
                </a:solidFill>
                <a:latin typeface="+mn-ea"/>
              </a:rPr>
              <a:t>無</a:t>
            </a:r>
            <a:r>
              <a:rPr lang="en-US" altLang="zh-TW" sz="1400" b="1" dirty="0">
                <a:solidFill>
                  <a:srgbClr val="000000"/>
                </a:solidFill>
                <a:latin typeface="+mn-ea"/>
              </a:rPr>
              <a:t>)</a:t>
            </a:r>
            <a:r>
              <a:rPr lang="zh-CN" altLang="en-US" sz="1400" b="1" dirty="0">
                <a:solidFill>
                  <a:srgbClr val="000000"/>
                </a:solidFill>
                <a:latin typeface="+mn-ea"/>
              </a:rPr>
              <a:t>支付比例：</a:t>
            </a:r>
            <a:endParaRPr lang="en-US" altLang="zh-CN" sz="1400" b="1" dirty="0">
              <a:solidFill>
                <a:srgbClr val="000000"/>
              </a:solidFill>
              <a:latin typeface="+mn-ea"/>
            </a:endParaRP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RM</a:t>
            </a:r>
            <a:r>
              <a:rPr lang="zh-TW" altLang="en-US" sz="1200" dirty="0">
                <a:solidFill>
                  <a:srgbClr val="000000"/>
                </a:solidFill>
                <a:latin typeface="+mn-ea"/>
              </a:rPr>
              <a:t>合約持有人可獲得金額爲房産價值</a:t>
            </a:r>
            <a:r>
              <a:rPr lang="en-US" altLang="zh-TW" sz="1200" dirty="0">
                <a:solidFill>
                  <a:srgbClr val="000000"/>
                </a:solidFill>
                <a:latin typeface="+mn-ea"/>
              </a:rPr>
              <a:t>50%-83%</a:t>
            </a:r>
          </a:p>
          <a:p>
            <a:pPr algn="just">
              <a:lnSpc>
                <a:spcPct val="150000"/>
              </a:lnSpc>
            </a:pPr>
            <a:r>
              <a:rPr lang="zh-TW" altLang="en-US" sz="1200" dirty="0">
                <a:solidFill>
                  <a:srgbClr val="000000"/>
                </a:solidFill>
                <a:latin typeface="+mn-ea"/>
              </a:rPr>
              <a:t>自</a:t>
            </a:r>
            <a:r>
              <a:rPr lang="en-US" altLang="zh-TW" sz="1200" dirty="0">
                <a:solidFill>
                  <a:srgbClr val="000000"/>
                </a:solidFill>
                <a:latin typeface="+mn-ea"/>
              </a:rPr>
              <a:t>60</a:t>
            </a:r>
            <a:r>
              <a:rPr lang="zh-TW" altLang="en-US" sz="1200" dirty="0">
                <a:solidFill>
                  <a:srgbClr val="000000"/>
                </a:solidFill>
                <a:latin typeface="+mn-ea"/>
              </a:rPr>
              <a:t>歲開始</a:t>
            </a:r>
            <a:r>
              <a:rPr lang="zh-CN" altLang="en-US" sz="1200" dirty="0">
                <a:solidFill>
                  <a:srgbClr val="000000"/>
                </a:solidFill>
                <a:latin typeface="+mn-ea"/>
              </a:rPr>
              <a:t>，</a:t>
            </a:r>
            <a:r>
              <a:rPr lang="zh-TW" altLang="en-US" sz="1200" dirty="0">
                <a:solidFill>
                  <a:srgbClr val="000000"/>
                </a:solidFill>
                <a:latin typeface="+mn-ea"/>
              </a:rPr>
              <a:t>投保年齡每增加</a:t>
            </a:r>
            <a:r>
              <a:rPr lang="en-US" altLang="zh-TW" sz="1200" dirty="0">
                <a:solidFill>
                  <a:srgbClr val="000000"/>
                </a:solidFill>
                <a:latin typeface="+mn-ea"/>
              </a:rPr>
              <a:t>5</a:t>
            </a:r>
            <a:r>
              <a:rPr lang="zh-TW" altLang="en-US" sz="1200" dirty="0">
                <a:solidFill>
                  <a:srgbClr val="000000"/>
                </a:solidFill>
                <a:latin typeface="+mn-ea"/>
              </a:rPr>
              <a:t>歲，支付比例增加大約</a:t>
            </a:r>
            <a:r>
              <a:rPr lang="en-US" altLang="zh-TW" sz="1200" dirty="0">
                <a:solidFill>
                  <a:srgbClr val="000000"/>
                </a:solidFill>
                <a:latin typeface="+mn-ea"/>
              </a:rPr>
              <a:t>6%</a:t>
            </a:r>
            <a:r>
              <a:rPr lang="zh-TW" altLang="en-US" sz="1200" dirty="0">
                <a:solidFill>
                  <a:srgbClr val="000000"/>
                </a:solidFill>
                <a:latin typeface="+mn-ea"/>
              </a:rPr>
              <a:t>，雖然本文采用台灣人口資料，但總體趨勢與澳洲市場大致相同，即投保年齡每增加</a:t>
            </a:r>
            <a:r>
              <a:rPr lang="en-US" altLang="zh-TW" sz="1200" dirty="0">
                <a:solidFill>
                  <a:srgbClr val="000000"/>
                </a:solidFill>
                <a:latin typeface="+mn-ea"/>
              </a:rPr>
              <a:t>1</a:t>
            </a:r>
            <a:r>
              <a:rPr lang="zh-TW" altLang="en-US" sz="1200" dirty="0">
                <a:solidFill>
                  <a:srgbClr val="000000"/>
                </a:solidFill>
                <a:latin typeface="+mn-ea"/>
              </a:rPr>
              <a:t>歲，支付比例增加</a:t>
            </a:r>
            <a:r>
              <a:rPr lang="en-US" altLang="zh-TW" sz="1200" dirty="0">
                <a:solidFill>
                  <a:srgbClr val="000000"/>
                </a:solidFill>
                <a:latin typeface="+mn-ea"/>
              </a:rPr>
              <a:t>1%</a:t>
            </a:r>
            <a:r>
              <a:rPr lang="zh-CN" altLang="en-US" sz="900" dirty="0">
                <a:solidFill>
                  <a:srgbClr val="000000"/>
                </a:solidFill>
                <a:latin typeface="+mn-ea"/>
              </a:rPr>
              <a:t>（</a:t>
            </a:r>
            <a:r>
              <a:rPr lang="en-US" altLang="zh-CN" sz="900" dirty="0">
                <a:solidFill>
                  <a:srgbClr val="000000"/>
                </a:solidFill>
                <a:latin typeface="+mn-ea"/>
              </a:rPr>
              <a:t>moneysmart.gov.au</a:t>
            </a:r>
            <a:r>
              <a:rPr lang="zh-CN" altLang="en-US" sz="900" dirty="0">
                <a:solidFill>
                  <a:srgbClr val="000000"/>
                </a:solidFill>
                <a:latin typeface="+mn-ea"/>
              </a:rPr>
              <a:t>）</a:t>
            </a:r>
            <a:endParaRPr lang="zh-TW" altLang="en-US" sz="1200" dirty="0">
              <a:solidFill>
                <a:srgbClr val="000000"/>
              </a:solidFill>
              <a:latin typeface="+mn-ea"/>
            </a:endParaRPr>
          </a:p>
        </p:txBody>
      </p:sp>
      <p:sp>
        <p:nvSpPr>
          <p:cNvPr id="80" name="矩形 79">
            <a:extLst>
              <a:ext uri="{FF2B5EF4-FFF2-40B4-BE49-F238E27FC236}">
                <a16:creationId xmlns:a16="http://schemas.microsoft.com/office/drawing/2014/main" id="{E51CD95D-2B05-2B96-90D8-91C12677E9F0}"/>
              </a:ext>
            </a:extLst>
          </p:cNvPr>
          <p:cNvSpPr>
            <a:spLocks noChangeArrowheads="1"/>
          </p:cNvSpPr>
          <p:nvPr/>
        </p:nvSpPr>
        <p:spPr bwMode="auto">
          <a:xfrm>
            <a:off x="7474118" y="4565290"/>
            <a:ext cx="4284000" cy="14677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HR</a:t>
            </a:r>
            <a:r>
              <a:rPr lang="zh-TW" altLang="en-US" sz="1400" b="1" dirty="0">
                <a:solidFill>
                  <a:srgbClr val="000000"/>
                </a:solidFill>
                <a:latin typeface="+mn-ea"/>
              </a:rPr>
              <a:t>支付比例：</a:t>
            </a: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HR</a:t>
            </a:r>
            <a:r>
              <a:rPr lang="zh-TW" altLang="en-US" sz="1200" dirty="0">
                <a:solidFill>
                  <a:srgbClr val="000000"/>
                </a:solidFill>
                <a:latin typeface="+mn-ea"/>
              </a:rPr>
              <a:t>合約持有人可獲得金額爲房産價值</a:t>
            </a:r>
            <a:r>
              <a:rPr lang="en-US" altLang="zh-TW" sz="1200" dirty="0">
                <a:solidFill>
                  <a:srgbClr val="000000"/>
                </a:solidFill>
                <a:latin typeface="+mn-ea"/>
              </a:rPr>
              <a:t>60%-87%</a:t>
            </a:r>
          </a:p>
          <a:p>
            <a:pPr algn="just">
              <a:lnSpc>
                <a:spcPct val="150000"/>
              </a:lnSpc>
            </a:pPr>
            <a:endParaRPr lang="en-US" altLang="zh-CN" sz="1200" dirty="0">
              <a:solidFill>
                <a:srgbClr val="000000"/>
              </a:solidFill>
              <a:latin typeface="+mn-ea"/>
            </a:endParaRPr>
          </a:p>
          <a:p>
            <a:pPr algn="just">
              <a:lnSpc>
                <a:spcPct val="150000"/>
              </a:lnSpc>
            </a:pPr>
            <a:r>
              <a:rPr lang="en-US" altLang="zh-CN" sz="1200" b="1" dirty="0">
                <a:solidFill>
                  <a:srgbClr val="C00000"/>
                </a:solidFill>
                <a:latin typeface="+mn-ea"/>
              </a:rPr>
              <a:t>HR</a:t>
            </a:r>
            <a:r>
              <a:rPr lang="zh-CN" altLang="en-US" sz="1200" b="1" dirty="0">
                <a:solidFill>
                  <a:srgbClr val="C00000"/>
                </a:solidFill>
                <a:latin typeface="+mn-ea"/>
              </a:rPr>
              <a:t>支付比例高於</a:t>
            </a:r>
            <a:r>
              <a:rPr lang="en-US" altLang="zh-CN" sz="1200" b="1" dirty="0">
                <a:solidFill>
                  <a:srgbClr val="C00000"/>
                </a:solidFill>
                <a:latin typeface="+mn-ea"/>
              </a:rPr>
              <a:t>RM</a:t>
            </a:r>
            <a:r>
              <a:rPr lang="zh-CN" altLang="en-US" sz="1200" b="1" dirty="0">
                <a:solidFill>
                  <a:srgbClr val="C00000"/>
                </a:solidFill>
                <a:latin typeface="+mn-ea"/>
              </a:rPr>
              <a:t>，與市場情況相符</a:t>
            </a:r>
            <a:endParaRPr lang="zh-TW" altLang="en-US" sz="1200" b="1" dirty="0">
              <a:solidFill>
                <a:srgbClr val="C00000"/>
              </a:solidFill>
              <a:latin typeface="+mn-ea"/>
            </a:endParaRPr>
          </a:p>
        </p:txBody>
      </p:sp>
      <p:sp>
        <p:nvSpPr>
          <p:cNvPr id="21" name="矩形 20">
            <a:extLst>
              <a:ext uri="{FF2B5EF4-FFF2-40B4-BE49-F238E27FC236}">
                <a16:creationId xmlns:a16="http://schemas.microsoft.com/office/drawing/2014/main" id="{9DCED294-13D7-2E7F-D4E9-0DA599A77519}"/>
              </a:ext>
            </a:extLst>
          </p:cNvPr>
          <p:cNvSpPr>
            <a:spLocks noChangeArrowheads="1"/>
          </p:cNvSpPr>
          <p:nvPr/>
        </p:nvSpPr>
        <p:spPr bwMode="auto">
          <a:xfrm>
            <a:off x="7474117" y="1638785"/>
            <a:ext cx="3709697" cy="913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TW" sz="1400" b="1" dirty="0">
                <a:solidFill>
                  <a:srgbClr val="000000"/>
                </a:solidFill>
                <a:latin typeface="+mn-ea"/>
              </a:rPr>
              <a:t>RM(</a:t>
            </a:r>
            <a:r>
              <a:rPr lang="zh-CN" altLang="en-US" sz="1400" b="1" dirty="0">
                <a:solidFill>
                  <a:srgbClr val="000000"/>
                </a:solidFill>
                <a:latin typeface="+mn-ea"/>
              </a:rPr>
              <a:t>有</a:t>
            </a:r>
            <a:r>
              <a:rPr lang="en-US" altLang="zh-TW" sz="1400" b="1" dirty="0">
                <a:solidFill>
                  <a:srgbClr val="000000"/>
                </a:solidFill>
                <a:latin typeface="+mn-ea"/>
              </a:rPr>
              <a:t>)</a:t>
            </a:r>
            <a:r>
              <a:rPr lang="zh-TW" altLang="en-US" sz="1400" b="1" dirty="0">
                <a:solidFill>
                  <a:srgbClr val="000000"/>
                </a:solidFill>
                <a:latin typeface="+mn-ea"/>
              </a:rPr>
              <a:t>支付比例：</a:t>
            </a:r>
          </a:p>
          <a:p>
            <a:pPr algn="just">
              <a:lnSpc>
                <a:spcPct val="150000"/>
              </a:lnSpc>
            </a:pPr>
            <a:r>
              <a:rPr lang="zh-TW" altLang="en-US" sz="1200" dirty="0">
                <a:solidFill>
                  <a:srgbClr val="000000"/>
                </a:solidFill>
                <a:latin typeface="+mn-ea"/>
              </a:rPr>
              <a:t>投保年齡介於</a:t>
            </a:r>
            <a:r>
              <a:rPr lang="en-US" altLang="zh-TW" sz="1200" dirty="0">
                <a:solidFill>
                  <a:srgbClr val="000000"/>
                </a:solidFill>
                <a:latin typeface="+mn-ea"/>
              </a:rPr>
              <a:t>60</a:t>
            </a:r>
            <a:r>
              <a:rPr lang="zh-TW" altLang="en-US" sz="1200" dirty="0">
                <a:solidFill>
                  <a:srgbClr val="000000"/>
                </a:solidFill>
                <a:latin typeface="+mn-ea"/>
              </a:rPr>
              <a:t>歲至</a:t>
            </a:r>
            <a:r>
              <a:rPr lang="en-US" altLang="zh-TW" sz="1200" dirty="0">
                <a:solidFill>
                  <a:srgbClr val="000000"/>
                </a:solidFill>
                <a:latin typeface="+mn-ea"/>
              </a:rPr>
              <a:t>80</a:t>
            </a:r>
            <a:r>
              <a:rPr lang="zh-TW" altLang="en-US" sz="1200" dirty="0">
                <a:solidFill>
                  <a:srgbClr val="000000"/>
                </a:solidFill>
                <a:latin typeface="+mn-ea"/>
              </a:rPr>
              <a:t>歲時</a:t>
            </a:r>
            <a:r>
              <a:rPr lang="zh-CN" altLang="en-US" sz="1200" dirty="0">
                <a:solidFill>
                  <a:srgbClr val="000000"/>
                </a:solidFill>
                <a:latin typeface="+mn-ea"/>
              </a:rPr>
              <a:t>，</a:t>
            </a:r>
            <a:r>
              <a:rPr lang="en-US" altLang="zh-TW" sz="1200" dirty="0">
                <a:solidFill>
                  <a:srgbClr val="000000"/>
                </a:solidFill>
                <a:latin typeface="+mn-ea"/>
              </a:rPr>
              <a:t>RM</a:t>
            </a:r>
            <a:r>
              <a:rPr lang="zh-TW" altLang="en-US" sz="1200" dirty="0">
                <a:solidFill>
                  <a:srgbClr val="000000"/>
                </a:solidFill>
                <a:latin typeface="+mn-ea"/>
              </a:rPr>
              <a:t>合約持有人可獲得金額爲房産價值</a:t>
            </a:r>
            <a:r>
              <a:rPr lang="en-US" altLang="zh-TW" sz="1200" dirty="0">
                <a:solidFill>
                  <a:srgbClr val="000000"/>
                </a:solidFill>
                <a:latin typeface="+mn-ea"/>
              </a:rPr>
              <a:t>2%-14%</a:t>
            </a:r>
          </a:p>
        </p:txBody>
      </p:sp>
      <p:pic>
        <p:nvPicPr>
          <p:cNvPr id="24" name="图片 23">
            <a:extLst>
              <a:ext uri="{FF2B5EF4-FFF2-40B4-BE49-F238E27FC236}">
                <a16:creationId xmlns:a16="http://schemas.microsoft.com/office/drawing/2014/main" id="{0B840EB3-8A4C-7145-2D84-2532C01FFCA7}"/>
              </a:ext>
            </a:extLst>
          </p:cNvPr>
          <p:cNvPicPr>
            <a:picLocks noChangeAspect="1"/>
          </p:cNvPicPr>
          <p:nvPr/>
        </p:nvPicPr>
        <p:blipFill>
          <a:blip r:embed="rId5"/>
          <a:stretch>
            <a:fillRect/>
          </a:stretch>
        </p:blipFill>
        <p:spPr>
          <a:xfrm>
            <a:off x="617506" y="1607537"/>
            <a:ext cx="6408906" cy="4199317"/>
          </a:xfrm>
          <a:prstGeom prst="rect">
            <a:avLst/>
          </a:prstGeom>
        </p:spPr>
      </p:pic>
      <p:sp>
        <p:nvSpPr>
          <p:cNvPr id="25" name="TextBox 23">
            <a:extLst>
              <a:ext uri="{FF2B5EF4-FFF2-40B4-BE49-F238E27FC236}">
                <a16:creationId xmlns:a16="http://schemas.microsoft.com/office/drawing/2014/main" id="{3DE6D1B8-BA05-7CED-A5DE-F09BF715AE16}"/>
              </a:ext>
            </a:extLst>
          </p:cNvPr>
          <p:cNvSpPr txBox="1"/>
          <p:nvPr/>
        </p:nvSpPr>
        <p:spPr>
          <a:xfrm>
            <a:off x="4173360" y="323206"/>
            <a:ext cx="539474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支付比例（投保年齡</a:t>
            </a:r>
            <a:r>
              <a:rPr lang="en-US" altLang="zh-CN" sz="2800" dirty="0">
                <a:solidFill>
                  <a:srgbClr val="1F3762"/>
                </a:solidFill>
                <a:cs typeface="+mn-ea"/>
                <a:sym typeface="+mn-lt"/>
              </a:rPr>
              <a:t>60-80</a:t>
            </a:r>
            <a:r>
              <a:rPr lang="zh-CN" altLang="en-US" sz="2800" dirty="0">
                <a:solidFill>
                  <a:srgbClr val="1F3762"/>
                </a:solidFill>
                <a:cs typeface="+mn-ea"/>
                <a:sym typeface="+mn-lt"/>
              </a:rPr>
              <a:t>歲）</a:t>
            </a:r>
          </a:p>
        </p:txBody>
      </p:sp>
      <p:sp>
        <p:nvSpPr>
          <p:cNvPr id="3" name="文本框 2">
            <a:extLst>
              <a:ext uri="{FF2B5EF4-FFF2-40B4-BE49-F238E27FC236}">
                <a16:creationId xmlns:a16="http://schemas.microsoft.com/office/drawing/2014/main" id="{23C0E0B8-6D50-584A-46F3-F89E1FA42221}"/>
              </a:ext>
            </a:extLst>
          </p:cNvPr>
          <p:cNvSpPr txBox="1"/>
          <p:nvPr/>
        </p:nvSpPr>
        <p:spPr>
          <a:xfrm>
            <a:off x="617506" y="5957028"/>
            <a:ext cx="6408906" cy="307777"/>
          </a:xfrm>
          <a:prstGeom prst="rect">
            <a:avLst/>
          </a:prstGeom>
          <a:noFill/>
        </p:spPr>
        <p:txBody>
          <a:bodyPr wrap="square">
            <a:spAutoFit/>
          </a:bodyPr>
          <a:lstStyle/>
          <a:p>
            <a:r>
              <a:rPr lang="zh-CN" altLang="en-US" sz="1400" b="1" dirty="0">
                <a:solidFill>
                  <a:srgbClr val="C00000"/>
                </a:solidFill>
                <a:latin typeface="+mn-ea"/>
              </a:rPr>
              <a:t>市場情況：</a:t>
            </a:r>
            <a:r>
              <a:rPr lang="en-US" altLang="zh-TW" sz="1400" b="1" dirty="0">
                <a:solidFill>
                  <a:srgbClr val="C00000"/>
                </a:solidFill>
                <a:latin typeface="+mn-ea"/>
              </a:rPr>
              <a:t>RM</a:t>
            </a:r>
            <a:r>
              <a:rPr lang="zh-TW" altLang="en-US" sz="1400" b="1" dirty="0">
                <a:solidFill>
                  <a:srgbClr val="C00000"/>
                </a:solidFill>
                <a:latin typeface="+mn-ea"/>
              </a:rPr>
              <a:t>支付比例介於</a:t>
            </a:r>
            <a:r>
              <a:rPr lang="en-US" altLang="zh-TW" sz="1400" b="1" dirty="0">
                <a:solidFill>
                  <a:srgbClr val="C00000"/>
                </a:solidFill>
                <a:latin typeface="+mn-ea"/>
              </a:rPr>
              <a:t>18%~75%</a:t>
            </a:r>
            <a:r>
              <a:rPr lang="zh-TW" altLang="en-US" sz="1400" b="1" dirty="0">
                <a:solidFill>
                  <a:srgbClr val="C00000"/>
                </a:solidFill>
                <a:latin typeface="+mn-ea"/>
              </a:rPr>
              <a:t>，</a:t>
            </a:r>
            <a:r>
              <a:rPr lang="en-US" altLang="zh-TW" sz="1400" b="1" dirty="0">
                <a:solidFill>
                  <a:srgbClr val="C00000"/>
                </a:solidFill>
                <a:latin typeface="+mn-ea"/>
              </a:rPr>
              <a:t>HR</a:t>
            </a:r>
            <a:r>
              <a:rPr lang="zh-TW" altLang="en-US" sz="1400" b="1" dirty="0">
                <a:solidFill>
                  <a:srgbClr val="C00000"/>
                </a:solidFill>
                <a:latin typeface="+mn-ea"/>
              </a:rPr>
              <a:t>支付比例介於</a:t>
            </a:r>
            <a:r>
              <a:rPr lang="en-US" altLang="zh-TW" sz="1400" b="1" dirty="0">
                <a:solidFill>
                  <a:srgbClr val="C00000"/>
                </a:solidFill>
                <a:latin typeface="+mn-ea"/>
              </a:rPr>
              <a:t>30%~78%</a:t>
            </a:r>
            <a:endParaRPr lang="zh-CN" altLang="en-US" sz="1400" dirty="0"/>
          </a:p>
        </p:txBody>
      </p:sp>
      <p:pic>
        <p:nvPicPr>
          <p:cNvPr id="2" name="图片 1">
            <a:extLst>
              <a:ext uri="{FF2B5EF4-FFF2-40B4-BE49-F238E27FC236}">
                <a16:creationId xmlns:a16="http://schemas.microsoft.com/office/drawing/2014/main" id="{C0C4C0CD-A0FE-94A0-BF8D-511DE0D242F5}"/>
              </a:ext>
            </a:extLst>
          </p:cNvPr>
          <p:cNvPicPr>
            <a:picLocks noChangeAspect="1"/>
          </p:cNvPicPr>
          <p:nvPr/>
        </p:nvPicPr>
        <p:blipFill>
          <a:blip r:embed="rId6"/>
          <a:stretch>
            <a:fillRect/>
          </a:stretch>
        </p:blipFill>
        <p:spPr>
          <a:xfrm>
            <a:off x="2713103" y="3048000"/>
            <a:ext cx="4303784" cy="1339314"/>
          </a:xfrm>
          <a:prstGeom prst="rect">
            <a:avLst/>
          </a:prstGeom>
          <a:ln w="28575">
            <a:solidFill>
              <a:srgbClr val="C00000"/>
            </a:solidFill>
          </a:ln>
        </p:spPr>
      </p:pic>
    </p:spTree>
    <p:extLst>
      <p:ext uri="{BB962C8B-B14F-4D97-AF65-F5344CB8AC3E}">
        <p14:creationId xmlns:p14="http://schemas.microsoft.com/office/powerpoint/2010/main" val="315126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604861"/>
            <a:ext cx="4710844" cy="33735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843029"/>
            <a:ext cx="4381013" cy="15139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en-US" altLang="zh-TW" sz="1400" b="1" dirty="0">
                <a:solidFill>
                  <a:srgbClr val="C00000"/>
                </a:solidFill>
                <a:latin typeface="+mn-ea"/>
              </a:rPr>
              <a:t>HR</a:t>
            </a:r>
            <a:r>
              <a:rPr lang="zh-CN" altLang="en-US" sz="1400" b="1" dirty="0">
                <a:solidFill>
                  <a:srgbClr val="C00000"/>
                </a:solidFill>
                <a:latin typeface="+mn-ea"/>
              </a:rPr>
              <a:t>合約風險高于無繼承人</a:t>
            </a:r>
            <a:r>
              <a:rPr lang="en-US" altLang="zh-CN" sz="1400" b="1" dirty="0">
                <a:solidFill>
                  <a:srgbClr val="C00000"/>
                </a:solidFill>
                <a:latin typeface="+mn-ea"/>
              </a:rPr>
              <a:t>RM</a:t>
            </a:r>
            <a:r>
              <a:rPr lang="zh-CN" altLang="en-US" sz="1400" b="1" dirty="0">
                <a:solidFill>
                  <a:srgbClr val="C00000"/>
                </a:solidFill>
                <a:latin typeface="+mn-ea"/>
              </a:rPr>
              <a:t>合約</a:t>
            </a:r>
            <a:r>
              <a:rPr lang="zh-TW" altLang="en-US" sz="1050" dirty="0">
                <a:solidFill>
                  <a:srgbClr val="000000"/>
                </a:solidFill>
                <a:latin typeface="+mn-ea"/>
              </a:rPr>
              <a:t>（藍線在上，紅線在下）</a:t>
            </a:r>
            <a:endParaRPr lang="en-US" altLang="zh-TW" sz="1400" b="1" dirty="0">
              <a:solidFill>
                <a:srgbClr val="C00000"/>
              </a:solidFill>
              <a:latin typeface="+mn-ea"/>
            </a:endParaRPr>
          </a:p>
          <a:p>
            <a:pPr algn="just">
              <a:lnSpc>
                <a:spcPct val="150000"/>
              </a:lnSpc>
            </a:pPr>
            <a:r>
              <a:rPr lang="zh-TW" altLang="en-US" sz="1200" dirty="0">
                <a:solidFill>
                  <a:srgbClr val="000000"/>
                </a:solidFill>
                <a:latin typeface="+mn-ea"/>
              </a:rPr>
              <a:t>由於</a:t>
            </a:r>
            <a:r>
              <a:rPr lang="en-US" altLang="zh-TW" sz="1200" dirty="0">
                <a:solidFill>
                  <a:srgbClr val="000000"/>
                </a:solidFill>
                <a:latin typeface="+mn-ea"/>
              </a:rPr>
              <a:t>HR</a:t>
            </a:r>
            <a:r>
              <a:rPr lang="zh-TW" altLang="en-US" sz="1200" dirty="0">
                <a:solidFill>
                  <a:srgbClr val="000000"/>
                </a:solidFill>
                <a:latin typeface="+mn-ea"/>
              </a:rPr>
              <a:t>支付比例高於</a:t>
            </a:r>
            <a:r>
              <a:rPr lang="en-US" altLang="zh-TW" sz="1200" dirty="0">
                <a:solidFill>
                  <a:srgbClr val="000000"/>
                </a:solidFill>
                <a:latin typeface="+mn-ea"/>
              </a:rPr>
              <a:t>RM</a:t>
            </a:r>
            <a:r>
              <a:rPr lang="zh-TW" altLang="en-US" sz="1200" dirty="0">
                <a:solidFill>
                  <a:srgbClr val="000000"/>
                </a:solidFill>
                <a:latin typeface="+mn-ea"/>
              </a:rPr>
              <a:t> ，在同樣的結算年齡，累積成本金額（</a:t>
            </a:r>
            <a:r>
              <a:rPr lang="en-US" altLang="zh-TW" sz="1200" dirty="0">
                <a:solidFill>
                  <a:srgbClr val="000000"/>
                </a:solidFill>
                <a:latin typeface="+mn-ea"/>
              </a:rPr>
              <a:t>HR</a:t>
            </a:r>
            <a:r>
              <a:rPr lang="zh-TW" altLang="en-US" sz="1200" dirty="0">
                <a:solidFill>
                  <a:srgbClr val="000000"/>
                </a:solidFill>
                <a:latin typeface="+mn-ea"/>
              </a:rPr>
              <a:t>）高于累積貸款金額（</a:t>
            </a:r>
            <a:r>
              <a:rPr lang="en-US" altLang="zh-TW" sz="1200" dirty="0">
                <a:solidFill>
                  <a:srgbClr val="000000"/>
                </a:solidFill>
                <a:latin typeface="+mn-ea"/>
              </a:rPr>
              <a:t>RM</a:t>
            </a:r>
            <a:r>
              <a:rPr lang="zh-TW" altLang="en-US" sz="1200" dirty="0">
                <a:solidFill>
                  <a:srgbClr val="000000"/>
                </a:solidFill>
                <a:latin typeface="+mn-ea"/>
              </a:rPr>
              <a:t>），供應商發生損失的金額會更大，風險更高。</a:t>
            </a: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aphicFrame>
        <p:nvGraphicFramePr>
          <p:cNvPr id="2" name="图表 1">
            <a:extLst>
              <a:ext uri="{FF2B5EF4-FFF2-40B4-BE49-F238E27FC236}">
                <a16:creationId xmlns:a16="http://schemas.microsoft.com/office/drawing/2014/main" id="{DB375552-0E55-B85C-F1B0-D6EA430B0473}"/>
              </a:ext>
            </a:extLst>
          </p:cNvPr>
          <p:cNvGraphicFramePr/>
          <p:nvPr>
            <p:extLst>
              <p:ext uri="{D42A27DB-BD31-4B8C-83A1-F6EECF244321}">
                <p14:modId xmlns:p14="http://schemas.microsoft.com/office/powerpoint/2010/main" val="2000402777"/>
              </p:ext>
            </p:extLst>
          </p:nvPr>
        </p:nvGraphicFramePr>
        <p:xfrm>
          <a:off x="769959" y="1233718"/>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图表 2">
            <a:extLst>
              <a:ext uri="{FF2B5EF4-FFF2-40B4-BE49-F238E27FC236}">
                <a16:creationId xmlns:a16="http://schemas.microsoft.com/office/drawing/2014/main" id="{E885E922-8EB7-4C5A-AA4E-15CB0F64C82A}"/>
              </a:ext>
            </a:extLst>
          </p:cNvPr>
          <p:cNvGraphicFramePr/>
          <p:nvPr>
            <p:extLst>
              <p:ext uri="{D42A27DB-BD31-4B8C-83A1-F6EECF244321}">
                <p14:modId xmlns:p14="http://schemas.microsoft.com/office/powerpoint/2010/main" val="3891388192"/>
              </p:ext>
            </p:extLst>
          </p:nvPr>
        </p:nvGraphicFramePr>
        <p:xfrm>
          <a:off x="769959" y="3781559"/>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4" name="矩形 3">
            <a:extLst>
              <a:ext uri="{FF2B5EF4-FFF2-40B4-BE49-F238E27FC236}">
                <a16:creationId xmlns:a16="http://schemas.microsoft.com/office/drawing/2014/main" id="{61AF13D5-C190-A179-D187-5BB8C91EAD31}"/>
              </a:ext>
            </a:extLst>
          </p:cNvPr>
          <p:cNvSpPr>
            <a:spLocks noChangeArrowheads="1"/>
          </p:cNvSpPr>
          <p:nvPr/>
        </p:nvSpPr>
        <p:spPr bwMode="auto">
          <a:xfrm>
            <a:off x="6829485" y="3672481"/>
            <a:ext cx="4381013" cy="1190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無長照時，同一合約下，性別</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男性的風險高于女性（實綫在上，虛綫在下），由于男性支付比例高于女性，因此在同樣的結算年齡，累積貸款金額和累積成本金額較高，供應商發生損失的金額會更大，風險更高。</a:t>
            </a:r>
          </a:p>
        </p:txBody>
      </p:sp>
      <p:sp>
        <p:nvSpPr>
          <p:cNvPr id="5" name="TextBox 23">
            <a:extLst>
              <a:ext uri="{FF2B5EF4-FFF2-40B4-BE49-F238E27FC236}">
                <a16:creationId xmlns:a16="http://schemas.microsoft.com/office/drawing/2014/main" id="{F0A7667F-A09A-8E01-3E1D-09A7ADA21EC1}"/>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7" name="矩形 6">
            <a:extLst>
              <a:ext uri="{FF2B5EF4-FFF2-40B4-BE49-F238E27FC236}">
                <a16:creationId xmlns:a16="http://schemas.microsoft.com/office/drawing/2014/main" id="{03AAC949-EC0E-F0C6-75F7-A813D1A1D841}"/>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Tree>
    <p:extLst>
      <p:ext uri="{BB962C8B-B14F-4D97-AF65-F5344CB8AC3E}">
        <p14:creationId xmlns:p14="http://schemas.microsoft.com/office/powerpoint/2010/main" val="330996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A612-87E6-3897-875A-388F8A489B02}"/>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1691F7B0-5003-30B4-9A76-903F602C1078}"/>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8E2F816C-2B5A-57C2-6521-CF7B6DDAD86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EAC8C302-AECB-CE31-BEAC-6BFC2F54C3F4}"/>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1B309443-FD40-79C0-0FA0-059686EE65BB}"/>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AC443C5-A83D-D630-DDB7-5290F9B13713}"/>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BEBF8ADC-E1CD-D877-0AAF-FE7C3612D5A9}"/>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08D8EDD7-A3AB-E067-21AE-F4F0535B866A}"/>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A33B139B-EA69-F9FA-4A83-C39F93C3A423}"/>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5B80C0DE-66EC-2963-962C-9F99002E19AD}"/>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6B62F49-D356-F3EF-71CC-52B22EDFE23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D644086-A643-BF6F-9663-F446B9F5066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3FE7D1BD-D725-4EEF-A521-1FAB107D459D}"/>
              </a:ext>
            </a:extLst>
          </p:cNvPr>
          <p:cNvSpPr txBox="1"/>
          <p:nvPr/>
        </p:nvSpPr>
        <p:spPr>
          <a:xfrm>
            <a:off x="4173360" y="323206"/>
            <a:ext cx="1922640"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研究背景</a:t>
            </a:r>
          </a:p>
        </p:txBody>
      </p:sp>
      <p:sp>
        <p:nvSpPr>
          <p:cNvPr id="3" name="矩形 1">
            <a:extLst>
              <a:ext uri="{FF2B5EF4-FFF2-40B4-BE49-F238E27FC236}">
                <a16:creationId xmlns:a16="http://schemas.microsoft.com/office/drawing/2014/main" id="{9C56CF25-5904-45FE-BE02-AB5AB76329A5}"/>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grpSp>
        <p:nvGrpSpPr>
          <p:cNvPr id="4" name="组合 3">
            <a:extLst>
              <a:ext uri="{FF2B5EF4-FFF2-40B4-BE49-F238E27FC236}">
                <a16:creationId xmlns:a16="http://schemas.microsoft.com/office/drawing/2014/main" id="{6E01E141-5184-54EB-A6E8-F399EF1CD0D4}"/>
              </a:ext>
            </a:extLst>
          </p:cNvPr>
          <p:cNvGrpSpPr/>
          <p:nvPr/>
        </p:nvGrpSpPr>
        <p:grpSpPr>
          <a:xfrm>
            <a:off x="1378012" y="1317113"/>
            <a:ext cx="10080001" cy="1408604"/>
            <a:chOff x="2954338" y="1279908"/>
            <a:chExt cx="8152474" cy="1326003"/>
          </a:xfrm>
        </p:grpSpPr>
        <p:sp>
          <p:nvSpPr>
            <p:cNvPr id="5" name="矩形 4">
              <a:extLst>
                <a:ext uri="{FF2B5EF4-FFF2-40B4-BE49-F238E27FC236}">
                  <a16:creationId xmlns:a16="http://schemas.microsoft.com/office/drawing/2014/main" id="{F5F65718-F697-A665-6A87-2C7C454ACF6B}"/>
                </a:ext>
              </a:extLst>
            </p:cNvPr>
            <p:cNvSpPr>
              <a:spLocks noChangeArrowheads="1"/>
            </p:cNvSpPr>
            <p:nvPr/>
          </p:nvSpPr>
          <p:spPr bwMode="auto">
            <a:xfrm>
              <a:off x="2954338" y="1802397"/>
              <a:ext cx="8152474" cy="8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TW" altLang="en-US" sz="2000" dirty="0">
                  <a:solidFill>
                    <a:srgbClr val="1F3762"/>
                  </a:solidFill>
                  <a:cs typeface="+mn-ea"/>
                  <a:sym typeface="+mn-lt"/>
                </a:rPr>
                <a:t>隨著壽命的延長和生活水平的提高</a:t>
              </a:r>
              <a:r>
                <a:rPr lang="zh-CN" altLang="en-US" sz="2000" dirty="0">
                  <a:solidFill>
                    <a:srgbClr val="1F3762"/>
                  </a:solidFill>
                  <a:cs typeface="+mn-ea"/>
                  <a:sym typeface="+mn-lt"/>
                </a:rPr>
                <a:t>，</a:t>
              </a:r>
              <a:r>
                <a:rPr lang="zh-TW" altLang="en-US" sz="2000" dirty="0">
                  <a:solidFill>
                    <a:srgbClr val="1F3762"/>
                  </a:solidFill>
                  <a:cs typeface="+mn-ea"/>
                  <a:sym typeface="+mn-lt"/>
                </a:rPr>
                <a:t>人口高齡化已是全球共同面臨的重大議題。</a:t>
              </a:r>
              <a:endParaRPr lang="en-US" altLang="zh-TW" sz="2000" dirty="0">
                <a:solidFill>
                  <a:srgbClr val="1F3762"/>
                </a:solidFill>
                <a:cs typeface="+mn-ea"/>
                <a:sym typeface="+mn-lt"/>
              </a:endParaRPr>
            </a:p>
            <a:p>
              <a:pPr>
                <a:lnSpc>
                  <a:spcPct val="130000"/>
                </a:lnSpc>
              </a:pPr>
              <a:r>
                <a:rPr lang="zh-TW" altLang="en-US" sz="2000" dirty="0">
                  <a:solidFill>
                    <a:srgbClr val="1F3762"/>
                  </a:solidFill>
                  <a:cs typeface="+mn-ea"/>
                  <a:sym typeface="+mn-lt"/>
                </a:rPr>
                <a:t>各國政府開始提倡</a:t>
              </a:r>
              <a:r>
                <a:rPr lang="en-US" altLang="zh-CN" sz="2000" dirty="0">
                  <a:solidFill>
                    <a:srgbClr val="C00000"/>
                  </a:solidFill>
                  <a:cs typeface="+mn-ea"/>
                  <a:sym typeface="+mn-lt"/>
                </a:rPr>
                <a:t>【</a:t>
              </a:r>
              <a:r>
                <a:rPr lang="zh-TW" altLang="en-US" sz="2000" dirty="0">
                  <a:solidFill>
                    <a:srgbClr val="C00000"/>
                  </a:solidFill>
                  <a:cs typeface="+mn-ea"/>
                  <a:sym typeface="+mn-lt"/>
                </a:rPr>
                <a:t>以房養老</a:t>
              </a:r>
              <a:r>
                <a:rPr lang="en-US" altLang="zh-CN" sz="2000" dirty="0">
                  <a:solidFill>
                    <a:srgbClr val="C00000"/>
                  </a:solidFill>
                  <a:cs typeface="+mn-ea"/>
                  <a:sym typeface="+mn-lt"/>
                </a:rPr>
                <a:t>】</a:t>
              </a:r>
              <a:r>
                <a:rPr lang="zh-TW" altLang="en-US" sz="2000" dirty="0">
                  <a:solidFill>
                    <a:srgbClr val="1F3762"/>
                  </a:solidFill>
                  <a:cs typeface="+mn-ea"/>
                  <a:sym typeface="+mn-lt"/>
                </a:rPr>
                <a:t>的概念來解决老年需求。</a:t>
              </a:r>
              <a:endParaRPr lang="en-US" altLang="zh-TW" sz="2000" dirty="0">
                <a:solidFill>
                  <a:srgbClr val="1F3762"/>
                </a:solidFill>
                <a:cs typeface="+mn-ea"/>
                <a:sym typeface="+mn-lt"/>
              </a:endParaRPr>
            </a:p>
          </p:txBody>
        </p:sp>
        <p:sp>
          <p:nvSpPr>
            <p:cNvPr id="6" name="矩形 5">
              <a:extLst>
                <a:ext uri="{FF2B5EF4-FFF2-40B4-BE49-F238E27FC236}">
                  <a16:creationId xmlns:a16="http://schemas.microsoft.com/office/drawing/2014/main" id="{43614184-5E1A-36D7-1F3E-F8FBC28AECED}"/>
                </a:ext>
              </a:extLst>
            </p:cNvPr>
            <p:cNvSpPr/>
            <p:nvPr/>
          </p:nvSpPr>
          <p:spPr>
            <a:xfrm>
              <a:off x="2963100" y="1279908"/>
              <a:ext cx="1310993" cy="492538"/>
            </a:xfrm>
            <a:prstGeom prst="rect">
              <a:avLst/>
            </a:prstGeom>
          </p:spPr>
          <p:txBody>
            <a:bodyPr wrap="none">
              <a:spAutoFit/>
            </a:bodyPr>
            <a:lstStyle/>
            <a:p>
              <a:r>
                <a:rPr lang="zh-CN" altLang="en-US" sz="2800" b="1" dirty="0">
                  <a:solidFill>
                    <a:srgbClr val="1F3762"/>
                  </a:solidFill>
                  <a:cs typeface="+mn-ea"/>
                  <a:sym typeface="+mn-lt"/>
                </a:rPr>
                <a:t>研究背景</a:t>
              </a:r>
            </a:p>
          </p:txBody>
        </p:sp>
      </p:grpSp>
      <p:graphicFrame>
        <p:nvGraphicFramePr>
          <p:cNvPr id="27" name="表格 26">
            <a:extLst>
              <a:ext uri="{FF2B5EF4-FFF2-40B4-BE49-F238E27FC236}">
                <a16:creationId xmlns:a16="http://schemas.microsoft.com/office/drawing/2014/main" id="{35326CC3-E55E-28C0-320A-BB49BE7FF552}"/>
              </a:ext>
            </a:extLst>
          </p:cNvPr>
          <p:cNvGraphicFramePr>
            <a:graphicFrameLocks noGrp="1"/>
          </p:cNvGraphicFramePr>
          <p:nvPr>
            <p:extLst>
              <p:ext uri="{D42A27DB-BD31-4B8C-83A1-F6EECF244321}">
                <p14:modId xmlns:p14="http://schemas.microsoft.com/office/powerpoint/2010/main" val="143091282"/>
              </p:ext>
            </p:extLst>
          </p:nvPr>
        </p:nvGraphicFramePr>
        <p:xfrm>
          <a:off x="1465227" y="2927246"/>
          <a:ext cx="8986578" cy="3239638"/>
        </p:xfrm>
        <a:graphic>
          <a:graphicData uri="http://schemas.openxmlformats.org/drawingml/2006/table">
            <a:tbl>
              <a:tblPr>
                <a:tableStyleId>{5C22544A-7EE6-4342-B048-85BDC9FD1C3A}</a:tableStyleId>
              </a:tblPr>
              <a:tblGrid>
                <a:gridCol w="1427754">
                  <a:extLst>
                    <a:ext uri="{9D8B030D-6E8A-4147-A177-3AD203B41FA5}">
                      <a16:colId xmlns:a16="http://schemas.microsoft.com/office/drawing/2014/main" val="2484762356"/>
                    </a:ext>
                  </a:extLst>
                </a:gridCol>
                <a:gridCol w="4688851">
                  <a:extLst>
                    <a:ext uri="{9D8B030D-6E8A-4147-A177-3AD203B41FA5}">
                      <a16:colId xmlns:a16="http://schemas.microsoft.com/office/drawing/2014/main" val="3434649412"/>
                    </a:ext>
                  </a:extLst>
                </a:gridCol>
                <a:gridCol w="2869973">
                  <a:extLst>
                    <a:ext uri="{9D8B030D-6E8A-4147-A177-3AD203B41FA5}">
                      <a16:colId xmlns:a16="http://schemas.microsoft.com/office/drawing/2014/main" val="1083295088"/>
                    </a:ext>
                  </a:extLst>
                </a:gridCol>
              </a:tblGrid>
              <a:tr h="631218">
                <a:tc>
                  <a:txBody>
                    <a:bodyPr/>
                    <a:lstStyle/>
                    <a:p>
                      <a:pPr algn="ctr" fontAlgn="b"/>
                      <a:r>
                        <a:rPr lang="zh-CN" altLang="en-US" sz="1600" b="1" i="0" u="none" strike="noStrike" dirty="0">
                          <a:solidFill>
                            <a:schemeClr val="bg1"/>
                          </a:solidFill>
                          <a:effectLst/>
                          <a:latin typeface="+mn-ea"/>
                          <a:ea typeface="+mn-ea"/>
                        </a:rPr>
                        <a:t>主要類別</a:t>
                      </a:r>
                    </a:p>
                  </a:txBody>
                  <a:tcPr marL="9525" marR="9525" marT="9525" marB="0" anchor="ctr">
                    <a:solidFill>
                      <a:srgbClr val="1F3762"/>
                    </a:solidFill>
                  </a:tcPr>
                </a:tc>
                <a:tc>
                  <a:txBody>
                    <a:bodyPr/>
                    <a:lstStyle/>
                    <a:p>
                      <a:pPr algn="ctr" fontAlgn="b"/>
                      <a:r>
                        <a:rPr lang="zh-TW" altLang="en-US" sz="1600" b="1" u="none" strike="noStrike" dirty="0">
                          <a:solidFill>
                            <a:schemeClr val="bg1"/>
                          </a:solidFill>
                          <a:effectLst/>
                        </a:rPr>
                        <a:t>反向抵押貸款</a:t>
                      </a:r>
                      <a:endParaRPr lang="en-US" altLang="zh-TW" sz="1600" b="1" u="none" strike="noStrike" dirty="0">
                        <a:solidFill>
                          <a:schemeClr val="bg1"/>
                        </a:solidFill>
                        <a:effectLst/>
                      </a:endParaRPr>
                    </a:p>
                    <a:p>
                      <a:pPr algn="ctr" fontAlgn="b"/>
                      <a:r>
                        <a:rPr lang="zh-TW" altLang="en-US" sz="1600" b="1" u="none" strike="noStrike" dirty="0">
                          <a:solidFill>
                            <a:schemeClr val="bg1"/>
                          </a:solidFill>
                          <a:effectLst/>
                        </a:rPr>
                        <a:t>（</a:t>
                      </a:r>
                      <a:r>
                        <a:rPr lang="en-US" altLang="zh-TW" sz="1600" b="1" u="none" strike="noStrike" dirty="0">
                          <a:solidFill>
                            <a:schemeClr val="bg1"/>
                          </a:solidFill>
                          <a:effectLst/>
                        </a:rPr>
                        <a:t>Reverse Mortgage</a:t>
                      </a:r>
                      <a:r>
                        <a:rPr lang="zh-TW" altLang="en-US" sz="1600" b="1" u="none" strike="noStrike" dirty="0">
                          <a:solidFill>
                            <a:schemeClr val="bg1"/>
                          </a:solidFill>
                          <a:effectLst/>
                        </a:rPr>
                        <a:t>，</a:t>
                      </a:r>
                      <a:r>
                        <a:rPr lang="en-US" altLang="zh-TW" sz="1600" b="1" u="none" strike="noStrike" dirty="0">
                          <a:solidFill>
                            <a:schemeClr val="bg1"/>
                          </a:solidFill>
                          <a:effectLst/>
                        </a:rPr>
                        <a:t>RM</a:t>
                      </a:r>
                      <a:r>
                        <a:rPr lang="zh-TW" altLang="en-US" sz="1600" b="1" u="none" strike="noStrike" dirty="0">
                          <a:solidFill>
                            <a:schemeClr val="bg1"/>
                          </a:solidFill>
                          <a:effectLst/>
                        </a:rPr>
                        <a:t>）</a:t>
                      </a:r>
                      <a:endParaRPr lang="zh-TW" alt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tc>
                  <a:txBody>
                    <a:bodyPr/>
                    <a:lstStyle/>
                    <a:p>
                      <a:pPr algn="ctr" fontAlgn="b"/>
                      <a:r>
                        <a:rPr lang="zh-TW" altLang="en-US" sz="1600" b="1" u="none" strike="noStrike" dirty="0">
                          <a:solidFill>
                            <a:schemeClr val="bg1"/>
                          </a:solidFill>
                          <a:effectLst/>
                        </a:rPr>
                        <a:t>房屋逆轉計劃</a:t>
                      </a:r>
                      <a:endParaRPr lang="en-US" altLang="zh-TW" sz="1600" b="1" u="none" strike="noStrike" dirty="0">
                        <a:solidFill>
                          <a:schemeClr val="bg1"/>
                        </a:solidFill>
                        <a:effectLst/>
                      </a:endParaRPr>
                    </a:p>
                    <a:p>
                      <a:pPr algn="ctr" fontAlgn="b"/>
                      <a:r>
                        <a:rPr lang="zh-TW" altLang="en-US" sz="1600" b="1" u="none" strike="noStrike" dirty="0">
                          <a:solidFill>
                            <a:schemeClr val="bg1"/>
                          </a:solidFill>
                          <a:effectLst/>
                        </a:rPr>
                        <a:t>（</a:t>
                      </a:r>
                      <a:r>
                        <a:rPr lang="en-US" altLang="zh-TW" sz="1600" b="1" u="none" strike="noStrike" dirty="0">
                          <a:solidFill>
                            <a:schemeClr val="bg1"/>
                          </a:solidFill>
                          <a:effectLst/>
                        </a:rPr>
                        <a:t>Home Reversion</a:t>
                      </a:r>
                      <a:r>
                        <a:rPr lang="zh-TW" altLang="en-US" sz="1600" b="1" u="none" strike="noStrike" dirty="0">
                          <a:solidFill>
                            <a:schemeClr val="bg1"/>
                          </a:solidFill>
                          <a:effectLst/>
                        </a:rPr>
                        <a:t>，</a:t>
                      </a:r>
                      <a:r>
                        <a:rPr lang="en-US" altLang="zh-TW" sz="1600" b="1" u="none" strike="noStrike" dirty="0">
                          <a:solidFill>
                            <a:schemeClr val="bg1"/>
                          </a:solidFill>
                          <a:effectLst/>
                        </a:rPr>
                        <a:t>HR</a:t>
                      </a:r>
                      <a:r>
                        <a:rPr lang="zh-TW" altLang="en-US" sz="1600" b="1" u="none" strike="noStrike" dirty="0">
                          <a:solidFill>
                            <a:schemeClr val="bg1"/>
                          </a:solidFill>
                          <a:effectLst/>
                        </a:rPr>
                        <a:t>）</a:t>
                      </a:r>
                      <a:endParaRPr lang="zh-TW" altLang="en-US" sz="1600" b="1" i="0" u="none" strike="noStrike" dirty="0">
                        <a:solidFill>
                          <a:schemeClr val="bg1"/>
                        </a:solidFill>
                        <a:effectLst/>
                        <a:latin typeface="等线" panose="02010600030101010101" pitchFamily="2" charset="-122"/>
                        <a:ea typeface="等线" panose="02010600030101010101" pitchFamily="2" charset="-122"/>
                      </a:endParaRPr>
                    </a:p>
                  </a:txBody>
                  <a:tcPr marL="9525" marR="9525" marT="9525" marB="0" anchor="ctr">
                    <a:solidFill>
                      <a:srgbClr val="1F3762"/>
                    </a:solidFill>
                  </a:tcPr>
                </a:tc>
                <a:extLst>
                  <a:ext uri="{0D108BD9-81ED-4DB2-BD59-A6C34878D82A}">
                    <a16:rowId xmlns:a16="http://schemas.microsoft.com/office/drawing/2014/main" val="3628385982"/>
                  </a:ext>
                </a:extLst>
              </a:tr>
              <a:tr h="416513">
                <a:tc>
                  <a:txBody>
                    <a:bodyPr/>
                    <a:lstStyle/>
                    <a:p>
                      <a:pPr algn="ctr" fontAlgn="b"/>
                      <a:r>
                        <a:rPr lang="zh-CN" altLang="en-US" sz="1600" u="none" strike="noStrike" dirty="0">
                          <a:effectLst/>
                        </a:rPr>
                        <a:t>形式</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a:txBody>
                    <a:bodyPr/>
                    <a:lstStyle/>
                    <a:p>
                      <a:pPr algn="ctr" fontAlgn="b"/>
                      <a:r>
                        <a:rPr lang="zh-CN" altLang="en-US" sz="1400" u="none" strike="noStrike" dirty="0">
                          <a:effectLst/>
                        </a:rPr>
                        <a:t>抵押</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tc>
                  <a:txBody>
                    <a:bodyPr/>
                    <a:lstStyle/>
                    <a:p>
                      <a:pPr algn="ctr" fontAlgn="b"/>
                      <a:r>
                        <a:rPr lang="zh-CN" altLang="en-US" sz="1400" u="none" strike="noStrike" dirty="0">
                          <a:effectLst/>
                        </a:rPr>
                        <a:t>售後租回（部分或全部出售）</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extLst>
                  <a:ext uri="{0D108BD9-81ED-4DB2-BD59-A6C34878D82A}">
                    <a16:rowId xmlns:a16="http://schemas.microsoft.com/office/drawing/2014/main" val="2921534528"/>
                  </a:ext>
                </a:extLst>
              </a:tr>
              <a:tr h="374818">
                <a:tc>
                  <a:txBody>
                    <a:bodyPr/>
                    <a:lstStyle/>
                    <a:p>
                      <a:pPr algn="ctr" fontAlgn="b"/>
                      <a:r>
                        <a:rPr lang="zh-CN" altLang="en-US" sz="1600" u="none" strike="noStrike" dirty="0">
                          <a:effectLst/>
                        </a:rPr>
                        <a:t>居住權</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a:txBody>
                    <a:bodyPr/>
                    <a:lstStyle/>
                    <a:p>
                      <a:pPr algn="ctr" fontAlgn="b"/>
                      <a:r>
                        <a:rPr lang="zh-CN" altLang="en-US" sz="1400" u="none" strike="noStrike" dirty="0">
                          <a:effectLst/>
                        </a:rPr>
                        <a:t>保留</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u="none" strike="noStrike" kern="1200" dirty="0">
                          <a:solidFill>
                            <a:schemeClr val="dk1"/>
                          </a:solidFill>
                          <a:effectLst/>
                          <a:latin typeface="+mn-lt"/>
                          <a:ea typeface="+mn-ea"/>
                          <a:cs typeface="+mn-cs"/>
                        </a:rPr>
                        <a:t>保留</a:t>
                      </a:r>
                    </a:p>
                  </a:txBody>
                  <a:tcPr marL="9525" marR="9525" marT="9525" marB="0" anchor="ctr">
                    <a:solidFill>
                      <a:schemeClr val="bg1">
                        <a:lumMod val="95000"/>
                      </a:schemeClr>
                    </a:solidFill>
                  </a:tcPr>
                </a:tc>
                <a:extLst>
                  <a:ext uri="{0D108BD9-81ED-4DB2-BD59-A6C34878D82A}">
                    <a16:rowId xmlns:a16="http://schemas.microsoft.com/office/drawing/2014/main" val="276399778"/>
                  </a:ext>
                </a:extLst>
              </a:tr>
              <a:tr h="374818">
                <a:tc>
                  <a:txBody>
                    <a:bodyPr/>
                    <a:lstStyle/>
                    <a:p>
                      <a:pPr algn="ctr" fontAlgn="b"/>
                      <a:r>
                        <a:rPr lang="zh-CN" altLang="en-US" sz="1600" u="none" strike="noStrike" dirty="0">
                          <a:effectLst/>
                        </a:rPr>
                        <a:t>所有權</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a:txBody>
                    <a:bodyPr/>
                    <a:lstStyle/>
                    <a:p>
                      <a:pPr algn="ctr" fontAlgn="b"/>
                      <a:r>
                        <a:rPr lang="zh-CN" altLang="en-US" sz="1400" u="none" strike="noStrike" dirty="0">
                          <a:effectLst/>
                        </a:rPr>
                        <a:t>保留</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tc>
                  <a:txBody>
                    <a:bodyPr/>
                    <a:lstStyle/>
                    <a:p>
                      <a:pPr algn="ctr" fontAlgn="b"/>
                      <a:r>
                        <a:rPr lang="zh-CN" altLang="en-US" sz="1400" u="none" strike="noStrike" dirty="0">
                          <a:effectLst/>
                        </a:rPr>
                        <a:t>失去</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extLst>
                  <a:ext uri="{0D108BD9-81ED-4DB2-BD59-A6C34878D82A}">
                    <a16:rowId xmlns:a16="http://schemas.microsoft.com/office/drawing/2014/main" val="21771051"/>
                  </a:ext>
                </a:extLst>
              </a:tr>
              <a:tr h="374818">
                <a:tc>
                  <a:txBody>
                    <a:bodyPr/>
                    <a:lstStyle/>
                    <a:p>
                      <a:pPr algn="ctr" fontAlgn="b"/>
                      <a:r>
                        <a:rPr lang="zh-TW" altLang="en-US" sz="1600" u="none" strike="noStrike" dirty="0">
                          <a:effectLst/>
                        </a:rPr>
                        <a:t>合約結束條件</a:t>
                      </a:r>
                      <a:endParaRPr lang="zh-TW"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gridSpan="2">
                  <a:txBody>
                    <a:bodyPr/>
                    <a:lstStyle/>
                    <a:p>
                      <a:pPr algn="ctr" fontAlgn="b"/>
                      <a:r>
                        <a:rPr lang="zh-TW" altLang="en-US" sz="1400" u="none" strike="noStrike" dirty="0">
                          <a:effectLst/>
                        </a:rPr>
                        <a:t>轉入長照機構、永久搬出或去世</a:t>
                      </a:r>
                      <a:endParaRPr lang="zh-TW"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tc hMerge="1">
                  <a:txBody>
                    <a:bodyPr/>
                    <a:lstStyle/>
                    <a:p>
                      <a:pPr algn="ctr" fontAlgn="b"/>
                      <a:endParaRPr lang="zh-TW"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579026488"/>
                  </a:ext>
                </a:extLst>
              </a:tr>
              <a:tr h="1067453">
                <a:tc>
                  <a:txBody>
                    <a:bodyPr/>
                    <a:lstStyle/>
                    <a:p>
                      <a:pPr algn="ctr" fontAlgn="b"/>
                      <a:r>
                        <a:rPr lang="zh-CN" altLang="en-US" sz="1600" u="none" strike="noStrike" dirty="0">
                          <a:effectLst/>
                        </a:rPr>
                        <a:t>合約結束</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85000"/>
                      </a:schemeClr>
                    </a:solidFill>
                  </a:tcPr>
                </a:tc>
                <a:tc>
                  <a:txBody>
                    <a:bodyPr/>
                    <a:lstStyle/>
                    <a:p>
                      <a:pPr algn="l" fontAlgn="b">
                        <a:lnSpc>
                          <a:spcPct val="150000"/>
                        </a:lnSpc>
                      </a:pPr>
                      <a:r>
                        <a:rPr lang="zh-TW" altLang="en-US" sz="1400" u="none" strike="noStrike" dirty="0">
                          <a:effectLst/>
                        </a:rPr>
                        <a:t>償還抵押貸款的本金及複利利息最常見方式是出售房屋</a:t>
                      </a:r>
                      <a:r>
                        <a:rPr lang="zh-CN" altLang="en-US" sz="1400" u="none" strike="noStrike" dirty="0">
                          <a:effectLst/>
                        </a:rPr>
                        <a:t>，為避免房價不足償還貸款，</a:t>
                      </a:r>
                      <a:r>
                        <a:rPr lang="en-US" altLang="zh-TW" sz="1400" u="none" strike="noStrike" dirty="0">
                          <a:effectLst/>
                        </a:rPr>
                        <a:t>【</a:t>
                      </a:r>
                      <a:r>
                        <a:rPr lang="zh-TW" altLang="en-US" sz="1400" u="none" strike="noStrike" dirty="0">
                          <a:effectLst/>
                        </a:rPr>
                        <a:t>抵押保險</a:t>
                      </a:r>
                      <a:r>
                        <a:rPr lang="en-US" altLang="zh-TW" sz="1400" u="none" strike="noStrike" dirty="0">
                          <a:effectLst/>
                        </a:rPr>
                        <a:t>】</a:t>
                      </a:r>
                      <a:r>
                        <a:rPr lang="zh-TW" altLang="en-US" sz="1400" u="none" strike="noStrike" dirty="0">
                          <a:effectLst/>
                        </a:rPr>
                        <a:t>提供</a:t>
                      </a:r>
                      <a:r>
                        <a:rPr lang="en-US" altLang="zh-TW" sz="1400" u="none" strike="noStrike" dirty="0">
                          <a:effectLst/>
                        </a:rPr>
                        <a:t>【</a:t>
                      </a:r>
                      <a:r>
                        <a:rPr lang="zh-TW" altLang="en-US" sz="1400" u="none" strike="noStrike" dirty="0">
                          <a:effectLst/>
                        </a:rPr>
                        <a:t>無負資産擔保</a:t>
                      </a:r>
                      <a:r>
                        <a:rPr lang="en-US" altLang="zh-TW" sz="1400" u="none" strike="noStrike" dirty="0">
                          <a:effectLst/>
                        </a:rPr>
                        <a:t>】</a:t>
                      </a:r>
                      <a:r>
                        <a:rPr lang="zh-TW" altLang="en-US" sz="1400" u="none" strike="noStrike" dirty="0">
                          <a:effectLst/>
                        </a:rPr>
                        <a:t>，未償還貸款將由抵押保險支付</a:t>
                      </a:r>
                      <a:endParaRPr lang="en-US" altLang="zh-TW"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tc>
                  <a:txBody>
                    <a:bodyPr/>
                    <a:lstStyle/>
                    <a:p>
                      <a:pPr algn="l" fontAlgn="b">
                        <a:lnSpc>
                          <a:spcPct val="150000"/>
                        </a:lnSpc>
                      </a:pPr>
                      <a:r>
                        <a:rPr lang="zh-TW" altLang="en-US" sz="1400" u="none" strike="noStrike" dirty="0">
                          <a:effectLst/>
                        </a:rPr>
                        <a:t>房産將被出售，出售所得根據房主和金融機構的所有權比例進行分配</a:t>
                      </a:r>
                      <a:endParaRPr lang="en-US" altLang="zh-TW"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solidFill>
                      <a:schemeClr val="bg1">
                        <a:lumMod val="95000"/>
                      </a:schemeClr>
                    </a:solidFill>
                  </a:tcPr>
                </a:tc>
                <a:extLst>
                  <a:ext uri="{0D108BD9-81ED-4DB2-BD59-A6C34878D82A}">
                    <a16:rowId xmlns:a16="http://schemas.microsoft.com/office/drawing/2014/main" val="2804730092"/>
                  </a:ext>
                </a:extLst>
              </a:tr>
            </a:tbl>
          </a:graphicData>
        </a:graphic>
      </p:graphicFrame>
    </p:spTree>
    <p:extLst>
      <p:ext uri="{BB962C8B-B14F-4D97-AF65-F5344CB8AC3E}">
        <p14:creationId xmlns:p14="http://schemas.microsoft.com/office/powerpoint/2010/main" val="4138286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604861"/>
            <a:ext cx="4710844" cy="3550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738254"/>
            <a:ext cx="4381013" cy="677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en-US" altLang="zh-TW" sz="1400" b="1" dirty="0">
                <a:solidFill>
                  <a:srgbClr val="C00000"/>
                </a:solidFill>
                <a:latin typeface="+mn-ea"/>
              </a:rPr>
              <a:t>HR</a:t>
            </a:r>
            <a:r>
              <a:rPr lang="zh-CN" altLang="en-US" sz="1400" b="1" dirty="0">
                <a:solidFill>
                  <a:srgbClr val="C00000"/>
                </a:solidFill>
                <a:latin typeface="+mn-ea"/>
              </a:rPr>
              <a:t>合約風險高于無繼承人</a:t>
            </a:r>
            <a:r>
              <a:rPr lang="en-US" altLang="zh-CN" sz="1400" b="1" dirty="0">
                <a:solidFill>
                  <a:srgbClr val="C00000"/>
                </a:solidFill>
                <a:latin typeface="+mn-ea"/>
              </a:rPr>
              <a:t>RM</a:t>
            </a:r>
            <a:r>
              <a:rPr lang="zh-CN" altLang="en-US" sz="1400" b="1" dirty="0">
                <a:solidFill>
                  <a:srgbClr val="C00000"/>
                </a:solidFill>
                <a:latin typeface="+mn-ea"/>
              </a:rPr>
              <a:t>合約</a:t>
            </a:r>
            <a:r>
              <a:rPr lang="zh-TW" altLang="en-US" sz="1100" dirty="0">
                <a:solidFill>
                  <a:srgbClr val="000000"/>
                </a:solidFill>
                <a:latin typeface="+mn-ea"/>
              </a:rPr>
              <a:t>（灰上，黑下）</a:t>
            </a:r>
            <a:endParaRPr lang="en-US" altLang="zh-TW" sz="1400" b="1" dirty="0">
              <a:solidFill>
                <a:srgbClr val="C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4" name="矩形 3">
            <a:extLst>
              <a:ext uri="{FF2B5EF4-FFF2-40B4-BE49-F238E27FC236}">
                <a16:creationId xmlns:a16="http://schemas.microsoft.com/office/drawing/2014/main" id="{61AF13D5-C190-A179-D187-5BB8C91EAD31}"/>
              </a:ext>
            </a:extLst>
          </p:cNvPr>
          <p:cNvSpPr>
            <a:spLocks noChangeArrowheads="1"/>
          </p:cNvSpPr>
          <p:nvPr/>
        </p:nvSpPr>
        <p:spPr bwMode="auto">
          <a:xfrm>
            <a:off x="6829485" y="2748556"/>
            <a:ext cx="4381013" cy="2298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有長照時，同一合約下，性別</a:t>
            </a:r>
            <a:r>
              <a:rPr lang="zh-TW" altLang="en-US" sz="1400" b="1" dirty="0">
                <a:solidFill>
                  <a:srgbClr val="000000"/>
                </a:solidFill>
                <a:latin typeface="+mn-ea"/>
              </a:rPr>
              <a:t>比較</a:t>
            </a:r>
            <a:r>
              <a:rPr lang="zh-CN" altLang="en-US" sz="1000" dirty="0">
                <a:solidFill>
                  <a:srgbClr val="000000"/>
                </a:solidFill>
                <a:latin typeface="+mn-ea"/>
              </a:rPr>
              <a:t>（實線和虛線交點）</a:t>
            </a:r>
            <a:r>
              <a:rPr lang="zh-CN" altLang="en-US" sz="1400" b="1" dirty="0">
                <a:solidFill>
                  <a:srgbClr val="000000"/>
                </a:solidFill>
                <a:latin typeface="+mn-ea"/>
              </a:rPr>
              <a:t>：</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由于男性支付比例高于女性，當合約結算年齡較小時：</a:t>
            </a:r>
            <a:endParaRPr lang="en-US" altLang="zh-TW" sz="1200" dirty="0">
              <a:solidFill>
                <a:srgbClr val="000000"/>
              </a:solidFill>
              <a:latin typeface="+mn-ea"/>
            </a:endParaRPr>
          </a:p>
          <a:p>
            <a:pPr algn="just">
              <a:lnSpc>
                <a:spcPct val="150000"/>
              </a:lnSpc>
            </a:pPr>
            <a:r>
              <a:rPr lang="zh-CN" altLang="en-US" sz="1200" dirty="0">
                <a:solidFill>
                  <a:srgbClr val="000000"/>
                </a:solidFill>
                <a:latin typeface="+mn-ea"/>
              </a:rPr>
              <a:t>累積金額：男性</a:t>
            </a:r>
            <a:r>
              <a:rPr lang="en-US" altLang="zh-CN" sz="1200" dirty="0">
                <a:solidFill>
                  <a:srgbClr val="000000"/>
                </a:solidFill>
                <a:latin typeface="+mn-ea"/>
              </a:rPr>
              <a:t>&gt;</a:t>
            </a:r>
            <a:r>
              <a:rPr lang="zh-TW" altLang="en-US" sz="1200" dirty="0">
                <a:solidFill>
                  <a:srgbClr val="000000"/>
                </a:solidFill>
                <a:latin typeface="+mn-ea"/>
              </a:rPr>
              <a:t>女性，</a:t>
            </a:r>
            <a:r>
              <a:rPr lang="zh-CN" altLang="en-US" sz="1200" b="1" dirty="0">
                <a:solidFill>
                  <a:srgbClr val="000000"/>
                </a:solidFill>
                <a:latin typeface="+mn-ea"/>
              </a:rPr>
              <a:t>未來</a:t>
            </a:r>
            <a:r>
              <a:rPr lang="zh-TW" altLang="en-US" sz="1200" b="1" dirty="0">
                <a:solidFill>
                  <a:srgbClr val="000000"/>
                </a:solidFill>
                <a:latin typeface="+mn-ea"/>
              </a:rPr>
              <a:t>長照費用</a:t>
            </a:r>
            <a:r>
              <a:rPr lang="zh-CN" altLang="en-US" sz="1200" b="1" dirty="0">
                <a:solidFill>
                  <a:srgbClr val="000000"/>
                </a:solidFill>
                <a:latin typeface="+mn-ea"/>
              </a:rPr>
              <a:t>期望折現值：</a:t>
            </a:r>
            <a:r>
              <a:rPr lang="zh-TW" altLang="en-US" sz="1200" b="1" dirty="0">
                <a:solidFill>
                  <a:srgbClr val="000000"/>
                </a:solidFill>
                <a:latin typeface="+mn-ea"/>
              </a:rPr>
              <a:t>男性</a:t>
            </a:r>
            <a:r>
              <a:rPr lang="en-US" altLang="zh-TW" sz="1200" b="1" dirty="0">
                <a:solidFill>
                  <a:srgbClr val="000000"/>
                </a:solidFill>
                <a:latin typeface="+mn-ea"/>
              </a:rPr>
              <a:t>&lt;</a:t>
            </a:r>
            <a:r>
              <a:rPr lang="zh-TW" altLang="en-US" sz="1200" b="1" dirty="0">
                <a:solidFill>
                  <a:srgbClr val="000000"/>
                </a:solidFill>
                <a:latin typeface="+mn-ea"/>
              </a:rPr>
              <a:t>女性</a:t>
            </a:r>
            <a:r>
              <a:rPr lang="zh-TW" altLang="en-US" sz="1200" dirty="0">
                <a:solidFill>
                  <a:srgbClr val="000000"/>
                </a:solidFill>
                <a:latin typeface="+mn-ea"/>
              </a:rPr>
              <a:t>，綜合導致對供應商而言男性的風險</a:t>
            </a:r>
            <a:r>
              <a:rPr lang="zh-TW" altLang="en-US" sz="1200" b="1" dirty="0">
                <a:solidFill>
                  <a:srgbClr val="000000"/>
                </a:solidFill>
                <a:latin typeface="+mn-ea"/>
              </a:rPr>
              <a:t>低于</a:t>
            </a:r>
            <a:r>
              <a:rPr lang="zh-TW" altLang="en-US" sz="1200" dirty="0">
                <a:solidFill>
                  <a:srgbClr val="000000"/>
                </a:solidFill>
                <a:latin typeface="+mn-ea"/>
              </a:rPr>
              <a:t>女性（虛綫在上，實綫在下）</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當合約結算年齡較大時</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累積金額：男性</a:t>
            </a:r>
            <a:r>
              <a:rPr lang="en-US" altLang="zh-CN" sz="1200" dirty="0">
                <a:solidFill>
                  <a:srgbClr val="000000"/>
                </a:solidFill>
                <a:latin typeface="+mn-ea"/>
              </a:rPr>
              <a:t>&gt;</a:t>
            </a:r>
            <a:r>
              <a:rPr lang="zh-TW" altLang="en-US" sz="1200" dirty="0">
                <a:solidFill>
                  <a:srgbClr val="000000"/>
                </a:solidFill>
                <a:latin typeface="+mn-ea"/>
              </a:rPr>
              <a:t>女性，</a:t>
            </a:r>
            <a:r>
              <a:rPr lang="zh-CN" altLang="en-US" sz="1200" b="1" dirty="0">
                <a:solidFill>
                  <a:srgbClr val="000000"/>
                </a:solidFill>
                <a:latin typeface="+mn-ea"/>
              </a:rPr>
              <a:t>未來</a:t>
            </a:r>
            <a:r>
              <a:rPr lang="zh-TW" altLang="en-US" sz="1200" b="1" dirty="0">
                <a:solidFill>
                  <a:srgbClr val="000000"/>
                </a:solidFill>
                <a:latin typeface="+mn-ea"/>
              </a:rPr>
              <a:t>長照費用</a:t>
            </a:r>
            <a:r>
              <a:rPr lang="zh-CN" altLang="en-US" sz="1200" b="1" dirty="0">
                <a:solidFill>
                  <a:srgbClr val="000000"/>
                </a:solidFill>
                <a:latin typeface="+mn-ea"/>
              </a:rPr>
              <a:t>期望折現值：</a:t>
            </a:r>
            <a:r>
              <a:rPr lang="zh-TW" altLang="en-US" sz="1200" b="1" dirty="0">
                <a:solidFill>
                  <a:srgbClr val="000000"/>
                </a:solidFill>
                <a:latin typeface="+mn-ea"/>
              </a:rPr>
              <a:t>男性</a:t>
            </a:r>
            <a:r>
              <a:rPr lang="en-US" altLang="zh-TW" sz="1200" b="1" dirty="0">
                <a:solidFill>
                  <a:srgbClr val="000000"/>
                </a:solidFill>
                <a:latin typeface="+mn-ea"/>
              </a:rPr>
              <a:t>&gt;</a:t>
            </a:r>
            <a:r>
              <a:rPr lang="zh-TW" altLang="en-US" sz="1200" b="1" dirty="0">
                <a:solidFill>
                  <a:srgbClr val="000000"/>
                </a:solidFill>
                <a:latin typeface="+mn-ea"/>
              </a:rPr>
              <a:t>女性</a:t>
            </a:r>
            <a:r>
              <a:rPr lang="zh-CN" altLang="en-US" sz="1200" b="1" dirty="0">
                <a:solidFill>
                  <a:srgbClr val="000000"/>
                </a:solidFill>
                <a:latin typeface="+mn-ea"/>
              </a:rPr>
              <a:t>，</a:t>
            </a:r>
            <a:r>
              <a:rPr lang="zh-TW" altLang="en-US" sz="1200" b="1" dirty="0">
                <a:solidFill>
                  <a:srgbClr val="000000"/>
                </a:solidFill>
                <a:latin typeface="+mn-ea"/>
              </a:rPr>
              <a:t>風險情況反轉</a:t>
            </a:r>
            <a:r>
              <a:rPr lang="zh-TW" altLang="en-US" sz="1200" dirty="0">
                <a:solidFill>
                  <a:srgbClr val="000000"/>
                </a:solidFill>
                <a:latin typeface="+mn-ea"/>
              </a:rPr>
              <a:t>，導致男性的風險高于女性（虛</a:t>
            </a:r>
            <a:r>
              <a:rPr lang="zh-CN" altLang="en-US" sz="1200" dirty="0">
                <a:solidFill>
                  <a:srgbClr val="000000"/>
                </a:solidFill>
                <a:latin typeface="+mn-ea"/>
              </a:rPr>
              <a:t>下</a:t>
            </a:r>
            <a:r>
              <a:rPr lang="zh-TW" altLang="en-US" sz="1200" dirty="0">
                <a:solidFill>
                  <a:srgbClr val="000000"/>
                </a:solidFill>
                <a:latin typeface="+mn-ea"/>
              </a:rPr>
              <a:t>，實</a:t>
            </a:r>
            <a:r>
              <a:rPr lang="zh-CN" altLang="en-US" sz="1200" dirty="0">
                <a:solidFill>
                  <a:srgbClr val="000000"/>
                </a:solidFill>
                <a:latin typeface="+mn-ea"/>
              </a:rPr>
              <a:t>上</a:t>
            </a:r>
            <a:r>
              <a:rPr lang="zh-TW" altLang="en-US" sz="1200" dirty="0">
                <a:solidFill>
                  <a:srgbClr val="000000"/>
                </a:solidFill>
                <a:latin typeface="+mn-ea"/>
              </a:rPr>
              <a:t>）</a:t>
            </a:r>
            <a:endParaRPr lang="en-US" altLang="zh-TW" sz="1200" dirty="0">
              <a:solidFill>
                <a:srgbClr val="000000"/>
              </a:solidFill>
              <a:latin typeface="+mn-ea"/>
            </a:endParaRPr>
          </a:p>
        </p:txBody>
      </p:sp>
      <p:graphicFrame>
        <p:nvGraphicFramePr>
          <p:cNvPr id="5" name="图表 4">
            <a:extLst>
              <a:ext uri="{FF2B5EF4-FFF2-40B4-BE49-F238E27FC236}">
                <a16:creationId xmlns:a16="http://schemas.microsoft.com/office/drawing/2014/main" id="{F264E6F6-CFFB-9BE2-A581-5DC4E922B01B}"/>
              </a:ext>
            </a:extLst>
          </p:cNvPr>
          <p:cNvGraphicFramePr/>
          <p:nvPr>
            <p:extLst>
              <p:ext uri="{D42A27DB-BD31-4B8C-83A1-F6EECF244321}">
                <p14:modId xmlns:p14="http://schemas.microsoft.com/office/powerpoint/2010/main" val="1284499938"/>
              </p:ext>
            </p:extLst>
          </p:nvPr>
        </p:nvGraphicFramePr>
        <p:xfrm>
          <a:off x="769959" y="1223524"/>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图表 5">
            <a:extLst>
              <a:ext uri="{FF2B5EF4-FFF2-40B4-BE49-F238E27FC236}">
                <a16:creationId xmlns:a16="http://schemas.microsoft.com/office/drawing/2014/main" id="{F63D355D-68B2-4944-BE5C-4BD0105D61D6}"/>
              </a:ext>
            </a:extLst>
          </p:cNvPr>
          <p:cNvGraphicFramePr/>
          <p:nvPr>
            <p:extLst>
              <p:ext uri="{D42A27DB-BD31-4B8C-83A1-F6EECF244321}">
                <p14:modId xmlns:p14="http://schemas.microsoft.com/office/powerpoint/2010/main" val="3659241637"/>
              </p:ext>
            </p:extLst>
          </p:nvPr>
        </p:nvGraphicFramePr>
        <p:xfrm>
          <a:off x="769959" y="3816028"/>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23">
            <a:extLst>
              <a:ext uri="{FF2B5EF4-FFF2-40B4-BE49-F238E27FC236}">
                <a16:creationId xmlns:a16="http://schemas.microsoft.com/office/drawing/2014/main" id="{28FB8FD1-ADCE-F3A9-5D6C-EDE7576953F0}"/>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23" name="矩形 22">
            <a:extLst>
              <a:ext uri="{FF2B5EF4-FFF2-40B4-BE49-F238E27FC236}">
                <a16:creationId xmlns:a16="http://schemas.microsoft.com/office/drawing/2014/main" id="{FDC687A9-56D5-96BA-8781-CEDD286651C5}"/>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C24E5292-F6F3-BCD4-1D07-CCAC5D68BE1E}"/>
                  </a:ext>
                </a:extLst>
              </p:cNvPr>
              <p:cNvSpPr txBox="1"/>
              <p:nvPr/>
            </p:nvSpPr>
            <p:spPr>
              <a:xfrm>
                <a:off x="6668823" y="5274829"/>
                <a:ext cx="4541675" cy="790601"/>
              </a:xfrm>
              <a:prstGeom prst="rect">
                <a:avLst/>
              </a:prstGeom>
              <a:noFill/>
            </p:spPr>
            <p:txBody>
              <a:bodyPr wrap="square">
                <a:spAutoFit/>
              </a:bodyPr>
              <a:lstStyle/>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𝑃𝑟𝑜𝑓𝑖𝑡</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𝑅𝑀</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𝐿</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𝑃𝑟𝑜𝑓𝑖𝑡</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𝐻𝑅</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24" name="文本框 23">
                <a:extLst>
                  <a:ext uri="{FF2B5EF4-FFF2-40B4-BE49-F238E27FC236}">
                    <a16:creationId xmlns:a16="http://schemas.microsoft.com/office/drawing/2014/main" id="{C24E5292-F6F3-BCD4-1D07-CCAC5D68BE1E}"/>
                  </a:ext>
                </a:extLst>
              </p:cNvPr>
              <p:cNvSpPr txBox="1">
                <a:spLocks noRot="1" noChangeAspect="1" noMove="1" noResize="1" noEditPoints="1" noAdjustHandles="1" noChangeArrowheads="1" noChangeShapeType="1" noTextEdit="1"/>
              </p:cNvSpPr>
              <p:nvPr/>
            </p:nvSpPr>
            <p:spPr>
              <a:xfrm>
                <a:off x="6668823" y="5274829"/>
                <a:ext cx="4541675" cy="790601"/>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9554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graphicFrame>
        <p:nvGraphicFramePr>
          <p:cNvPr id="5" name="图表 4">
            <a:extLst>
              <a:ext uri="{FF2B5EF4-FFF2-40B4-BE49-F238E27FC236}">
                <a16:creationId xmlns:a16="http://schemas.microsoft.com/office/drawing/2014/main" id="{F264E6F6-CFFB-9BE2-A581-5DC4E922B01B}"/>
              </a:ext>
            </a:extLst>
          </p:cNvPr>
          <p:cNvGraphicFramePr/>
          <p:nvPr>
            <p:extLst>
              <p:ext uri="{D42A27DB-BD31-4B8C-83A1-F6EECF244321}">
                <p14:modId xmlns:p14="http://schemas.microsoft.com/office/powerpoint/2010/main" val="2625495439"/>
              </p:ext>
            </p:extLst>
          </p:nvPr>
        </p:nvGraphicFramePr>
        <p:xfrm>
          <a:off x="769959" y="1223524"/>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图表 5">
            <a:extLst>
              <a:ext uri="{FF2B5EF4-FFF2-40B4-BE49-F238E27FC236}">
                <a16:creationId xmlns:a16="http://schemas.microsoft.com/office/drawing/2014/main" id="{F63D355D-68B2-4944-BE5C-4BD0105D61D6}"/>
              </a:ext>
            </a:extLst>
          </p:cNvPr>
          <p:cNvGraphicFramePr/>
          <p:nvPr/>
        </p:nvGraphicFramePr>
        <p:xfrm>
          <a:off x="769959" y="3816028"/>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23">
            <a:extLst>
              <a:ext uri="{FF2B5EF4-FFF2-40B4-BE49-F238E27FC236}">
                <a16:creationId xmlns:a16="http://schemas.microsoft.com/office/drawing/2014/main" id="{28FB8FD1-ADCE-F3A9-5D6C-EDE7576953F0}"/>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23" name="矩形 22">
            <a:extLst>
              <a:ext uri="{FF2B5EF4-FFF2-40B4-BE49-F238E27FC236}">
                <a16:creationId xmlns:a16="http://schemas.microsoft.com/office/drawing/2014/main" id="{FDC687A9-56D5-96BA-8781-CEDD286651C5}"/>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graphicFrame>
        <p:nvGraphicFramePr>
          <p:cNvPr id="7" name="图表 6">
            <a:extLst>
              <a:ext uri="{FF2B5EF4-FFF2-40B4-BE49-F238E27FC236}">
                <a16:creationId xmlns:a16="http://schemas.microsoft.com/office/drawing/2014/main" id="{E3307602-E7CC-7AFB-1188-924374A6631F}"/>
              </a:ext>
            </a:extLst>
          </p:cNvPr>
          <p:cNvGraphicFramePr/>
          <p:nvPr>
            <p:extLst>
              <p:ext uri="{D42A27DB-BD31-4B8C-83A1-F6EECF244321}">
                <p14:modId xmlns:p14="http://schemas.microsoft.com/office/powerpoint/2010/main" val="2434283903"/>
              </p:ext>
            </p:extLst>
          </p:nvPr>
        </p:nvGraphicFramePr>
        <p:xfrm>
          <a:off x="769959" y="3828929"/>
          <a:ext cx="5399405" cy="2519680"/>
        </p:xfrm>
        <a:graphic>
          <a:graphicData uri="http://schemas.openxmlformats.org/drawingml/2006/chart">
            <c:chart xmlns:c="http://schemas.openxmlformats.org/drawingml/2006/chart" xmlns:r="http://schemas.openxmlformats.org/officeDocument/2006/relationships" r:id="rId8"/>
          </a:graphicData>
        </a:graphic>
      </p:graphicFrame>
      <p:sp>
        <p:nvSpPr>
          <p:cNvPr id="2" name="矩形 1">
            <a:extLst>
              <a:ext uri="{FF2B5EF4-FFF2-40B4-BE49-F238E27FC236}">
                <a16:creationId xmlns:a16="http://schemas.microsoft.com/office/drawing/2014/main" id="{CC1C627A-DD38-8242-7340-D136C66C5952}"/>
              </a:ext>
            </a:extLst>
          </p:cNvPr>
          <p:cNvSpPr/>
          <p:nvPr/>
        </p:nvSpPr>
        <p:spPr>
          <a:xfrm>
            <a:off x="6664570" y="1604861"/>
            <a:ext cx="4710844" cy="3550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3" name="矩形 2">
            <a:extLst>
              <a:ext uri="{FF2B5EF4-FFF2-40B4-BE49-F238E27FC236}">
                <a16:creationId xmlns:a16="http://schemas.microsoft.com/office/drawing/2014/main" id="{F89D1798-2C99-A766-8518-A03B315E9BE5}"/>
              </a:ext>
            </a:extLst>
          </p:cNvPr>
          <p:cNvSpPr>
            <a:spLocks noChangeArrowheads="1"/>
          </p:cNvSpPr>
          <p:nvPr/>
        </p:nvSpPr>
        <p:spPr bwMode="auto">
          <a:xfrm>
            <a:off x="6796947" y="1738254"/>
            <a:ext cx="4381013" cy="6774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en-US" altLang="zh-TW" sz="1400" b="1" dirty="0">
                <a:solidFill>
                  <a:srgbClr val="C00000"/>
                </a:solidFill>
                <a:latin typeface="+mn-ea"/>
              </a:rPr>
              <a:t>HR</a:t>
            </a:r>
            <a:r>
              <a:rPr lang="zh-CN" altLang="en-US" sz="1400" b="1" dirty="0">
                <a:solidFill>
                  <a:srgbClr val="C00000"/>
                </a:solidFill>
                <a:latin typeface="+mn-ea"/>
              </a:rPr>
              <a:t>合約風險高于無繼承人</a:t>
            </a:r>
            <a:r>
              <a:rPr lang="en-US" altLang="zh-CN" sz="1400" b="1" dirty="0">
                <a:solidFill>
                  <a:srgbClr val="C00000"/>
                </a:solidFill>
                <a:latin typeface="+mn-ea"/>
              </a:rPr>
              <a:t>RM</a:t>
            </a:r>
            <a:r>
              <a:rPr lang="zh-CN" altLang="en-US" sz="1400" b="1" dirty="0">
                <a:solidFill>
                  <a:srgbClr val="C00000"/>
                </a:solidFill>
                <a:latin typeface="+mn-ea"/>
              </a:rPr>
              <a:t>合約</a:t>
            </a:r>
            <a:r>
              <a:rPr lang="zh-TW" altLang="en-US" sz="1100" dirty="0">
                <a:solidFill>
                  <a:srgbClr val="000000"/>
                </a:solidFill>
                <a:latin typeface="+mn-ea"/>
              </a:rPr>
              <a:t>（灰上，黑下）</a:t>
            </a:r>
            <a:endParaRPr lang="en-US" altLang="zh-TW" sz="1400" b="1" dirty="0">
              <a:solidFill>
                <a:srgbClr val="C00000"/>
              </a:solidFill>
              <a:latin typeface="+mn-ea"/>
            </a:endParaRPr>
          </a:p>
        </p:txBody>
      </p:sp>
      <p:grpSp>
        <p:nvGrpSpPr>
          <p:cNvPr id="20" name="组合 19">
            <a:extLst>
              <a:ext uri="{FF2B5EF4-FFF2-40B4-BE49-F238E27FC236}">
                <a16:creationId xmlns:a16="http://schemas.microsoft.com/office/drawing/2014/main" id="{D577B8A1-31FC-EC10-125E-58D1DF12ACC6}"/>
              </a:ext>
            </a:extLst>
          </p:cNvPr>
          <p:cNvGrpSpPr/>
          <p:nvPr/>
        </p:nvGrpSpPr>
        <p:grpSpPr>
          <a:xfrm>
            <a:off x="10353046" y="1535327"/>
            <a:ext cx="1068995" cy="1300888"/>
            <a:chOff x="9356795" y="3192042"/>
            <a:chExt cx="1425324" cy="1482656"/>
          </a:xfrm>
        </p:grpSpPr>
        <p:sp>
          <p:nvSpPr>
            <p:cNvPr id="21" name="任意多边形 11">
              <a:extLst>
                <a:ext uri="{FF2B5EF4-FFF2-40B4-BE49-F238E27FC236}">
                  <a16:creationId xmlns:a16="http://schemas.microsoft.com/office/drawing/2014/main" id="{6E3C41C4-E654-972B-922C-78CCCEE1668E}"/>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22" name="任意多边形 13">
              <a:extLst>
                <a:ext uri="{FF2B5EF4-FFF2-40B4-BE49-F238E27FC236}">
                  <a16:creationId xmlns:a16="http://schemas.microsoft.com/office/drawing/2014/main" id="{7B3E1125-01A9-01E4-1D69-1EDBEFCC614A}"/>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4" name="任意多边形 16">
              <a:extLst>
                <a:ext uri="{FF2B5EF4-FFF2-40B4-BE49-F238E27FC236}">
                  <a16:creationId xmlns:a16="http://schemas.microsoft.com/office/drawing/2014/main" id="{345A8AAB-B5B7-B397-7BB0-E3E74A6199FE}"/>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26" name="矩形 25">
            <a:extLst>
              <a:ext uri="{FF2B5EF4-FFF2-40B4-BE49-F238E27FC236}">
                <a16:creationId xmlns:a16="http://schemas.microsoft.com/office/drawing/2014/main" id="{3468B935-A059-A2D8-DEA3-1952F99133F1}"/>
              </a:ext>
            </a:extLst>
          </p:cNvPr>
          <p:cNvSpPr>
            <a:spLocks noChangeArrowheads="1"/>
          </p:cNvSpPr>
          <p:nvPr/>
        </p:nvSpPr>
        <p:spPr bwMode="auto">
          <a:xfrm>
            <a:off x="6829485" y="2748556"/>
            <a:ext cx="4381013" cy="2298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有長照時，同一合約下，性別</a:t>
            </a:r>
            <a:r>
              <a:rPr lang="zh-TW" altLang="en-US" sz="1400" b="1" dirty="0">
                <a:solidFill>
                  <a:srgbClr val="000000"/>
                </a:solidFill>
                <a:latin typeface="+mn-ea"/>
              </a:rPr>
              <a:t>比較</a:t>
            </a:r>
            <a:r>
              <a:rPr lang="zh-CN" altLang="en-US" sz="1000" dirty="0">
                <a:solidFill>
                  <a:srgbClr val="000000"/>
                </a:solidFill>
                <a:latin typeface="+mn-ea"/>
              </a:rPr>
              <a:t>（實線和虛線交點）</a:t>
            </a:r>
            <a:r>
              <a:rPr lang="zh-CN" altLang="en-US" sz="1400" b="1" dirty="0">
                <a:solidFill>
                  <a:srgbClr val="000000"/>
                </a:solidFill>
                <a:latin typeface="+mn-ea"/>
              </a:rPr>
              <a:t>：</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由于男性支付比例高于女性，當合約結算年齡較小時：</a:t>
            </a:r>
            <a:endParaRPr lang="en-US" altLang="zh-TW" sz="1200" dirty="0">
              <a:solidFill>
                <a:srgbClr val="000000"/>
              </a:solidFill>
              <a:latin typeface="+mn-ea"/>
            </a:endParaRPr>
          </a:p>
          <a:p>
            <a:pPr algn="just">
              <a:lnSpc>
                <a:spcPct val="150000"/>
              </a:lnSpc>
            </a:pPr>
            <a:r>
              <a:rPr lang="zh-CN" altLang="en-US" sz="1200" dirty="0">
                <a:solidFill>
                  <a:srgbClr val="000000"/>
                </a:solidFill>
                <a:latin typeface="+mn-ea"/>
              </a:rPr>
              <a:t>累積金額：男性</a:t>
            </a:r>
            <a:r>
              <a:rPr lang="en-US" altLang="zh-CN" sz="1200" dirty="0">
                <a:solidFill>
                  <a:srgbClr val="000000"/>
                </a:solidFill>
                <a:latin typeface="+mn-ea"/>
              </a:rPr>
              <a:t>&gt;</a:t>
            </a:r>
            <a:r>
              <a:rPr lang="zh-TW" altLang="en-US" sz="1200" dirty="0">
                <a:solidFill>
                  <a:srgbClr val="000000"/>
                </a:solidFill>
                <a:latin typeface="+mn-ea"/>
              </a:rPr>
              <a:t>女性，</a:t>
            </a:r>
            <a:r>
              <a:rPr lang="zh-CN" altLang="en-US" sz="1200" b="1" dirty="0">
                <a:solidFill>
                  <a:srgbClr val="000000"/>
                </a:solidFill>
                <a:latin typeface="+mn-ea"/>
              </a:rPr>
              <a:t>未來</a:t>
            </a:r>
            <a:r>
              <a:rPr lang="zh-TW" altLang="en-US" sz="1200" b="1" dirty="0">
                <a:solidFill>
                  <a:srgbClr val="000000"/>
                </a:solidFill>
                <a:latin typeface="+mn-ea"/>
              </a:rPr>
              <a:t>長照費用</a:t>
            </a:r>
            <a:r>
              <a:rPr lang="zh-CN" altLang="en-US" sz="1200" b="1" dirty="0">
                <a:solidFill>
                  <a:srgbClr val="000000"/>
                </a:solidFill>
                <a:latin typeface="+mn-ea"/>
              </a:rPr>
              <a:t>期望折現值：</a:t>
            </a:r>
            <a:r>
              <a:rPr lang="zh-TW" altLang="en-US" sz="1200" b="1" dirty="0">
                <a:solidFill>
                  <a:srgbClr val="000000"/>
                </a:solidFill>
                <a:latin typeface="+mn-ea"/>
              </a:rPr>
              <a:t>男性</a:t>
            </a:r>
            <a:r>
              <a:rPr lang="en-US" altLang="zh-TW" sz="1200" b="1" dirty="0">
                <a:solidFill>
                  <a:srgbClr val="000000"/>
                </a:solidFill>
                <a:latin typeface="+mn-ea"/>
              </a:rPr>
              <a:t>&lt;</a:t>
            </a:r>
            <a:r>
              <a:rPr lang="zh-TW" altLang="en-US" sz="1200" b="1" dirty="0">
                <a:solidFill>
                  <a:srgbClr val="000000"/>
                </a:solidFill>
                <a:latin typeface="+mn-ea"/>
              </a:rPr>
              <a:t>女性</a:t>
            </a:r>
            <a:r>
              <a:rPr lang="zh-TW" altLang="en-US" sz="1200" dirty="0">
                <a:solidFill>
                  <a:srgbClr val="000000"/>
                </a:solidFill>
                <a:latin typeface="+mn-ea"/>
              </a:rPr>
              <a:t>，綜合導致對供應商而言男性的風險</a:t>
            </a:r>
            <a:r>
              <a:rPr lang="zh-TW" altLang="en-US" sz="1200" b="1" dirty="0">
                <a:solidFill>
                  <a:srgbClr val="000000"/>
                </a:solidFill>
                <a:latin typeface="+mn-ea"/>
              </a:rPr>
              <a:t>低于</a:t>
            </a:r>
            <a:r>
              <a:rPr lang="zh-TW" altLang="en-US" sz="1200" dirty="0">
                <a:solidFill>
                  <a:srgbClr val="000000"/>
                </a:solidFill>
                <a:latin typeface="+mn-ea"/>
              </a:rPr>
              <a:t>女性（虛綫在上，實綫在下）</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當合約結算年齡較大時</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累積金額：男性</a:t>
            </a:r>
            <a:r>
              <a:rPr lang="en-US" altLang="zh-CN" sz="1200" dirty="0">
                <a:solidFill>
                  <a:srgbClr val="000000"/>
                </a:solidFill>
                <a:latin typeface="+mn-ea"/>
              </a:rPr>
              <a:t>&gt;</a:t>
            </a:r>
            <a:r>
              <a:rPr lang="zh-TW" altLang="en-US" sz="1200" dirty="0">
                <a:solidFill>
                  <a:srgbClr val="000000"/>
                </a:solidFill>
                <a:latin typeface="+mn-ea"/>
              </a:rPr>
              <a:t>女性，</a:t>
            </a:r>
            <a:r>
              <a:rPr lang="zh-CN" altLang="en-US" sz="1200" b="1" dirty="0">
                <a:solidFill>
                  <a:srgbClr val="000000"/>
                </a:solidFill>
                <a:latin typeface="+mn-ea"/>
              </a:rPr>
              <a:t>未來</a:t>
            </a:r>
            <a:r>
              <a:rPr lang="zh-TW" altLang="en-US" sz="1200" b="1" dirty="0">
                <a:solidFill>
                  <a:srgbClr val="000000"/>
                </a:solidFill>
                <a:latin typeface="+mn-ea"/>
              </a:rPr>
              <a:t>長照費用</a:t>
            </a:r>
            <a:r>
              <a:rPr lang="zh-CN" altLang="en-US" sz="1200" b="1" dirty="0">
                <a:solidFill>
                  <a:srgbClr val="000000"/>
                </a:solidFill>
                <a:latin typeface="+mn-ea"/>
              </a:rPr>
              <a:t>期望折現值：</a:t>
            </a:r>
            <a:r>
              <a:rPr lang="zh-TW" altLang="en-US" sz="1200" b="1" dirty="0">
                <a:solidFill>
                  <a:srgbClr val="000000"/>
                </a:solidFill>
                <a:latin typeface="+mn-ea"/>
              </a:rPr>
              <a:t>男性</a:t>
            </a:r>
            <a:r>
              <a:rPr lang="en-US" altLang="zh-TW" sz="1200" b="1" dirty="0">
                <a:solidFill>
                  <a:srgbClr val="000000"/>
                </a:solidFill>
                <a:latin typeface="+mn-ea"/>
              </a:rPr>
              <a:t>&gt;</a:t>
            </a:r>
            <a:r>
              <a:rPr lang="zh-TW" altLang="en-US" sz="1200" b="1" dirty="0">
                <a:solidFill>
                  <a:srgbClr val="000000"/>
                </a:solidFill>
                <a:latin typeface="+mn-ea"/>
              </a:rPr>
              <a:t>女性</a:t>
            </a:r>
            <a:r>
              <a:rPr lang="zh-CN" altLang="en-US" sz="1200" b="1" dirty="0">
                <a:solidFill>
                  <a:srgbClr val="000000"/>
                </a:solidFill>
                <a:latin typeface="+mn-ea"/>
              </a:rPr>
              <a:t>，</a:t>
            </a:r>
            <a:r>
              <a:rPr lang="zh-TW" altLang="en-US" sz="1200" b="1" dirty="0">
                <a:solidFill>
                  <a:srgbClr val="000000"/>
                </a:solidFill>
                <a:latin typeface="+mn-ea"/>
              </a:rPr>
              <a:t>風險情況反轉</a:t>
            </a:r>
            <a:r>
              <a:rPr lang="zh-TW" altLang="en-US" sz="1200" dirty="0">
                <a:solidFill>
                  <a:srgbClr val="000000"/>
                </a:solidFill>
                <a:latin typeface="+mn-ea"/>
              </a:rPr>
              <a:t>，導致男性的風險高于女性（虛</a:t>
            </a:r>
            <a:r>
              <a:rPr lang="zh-CN" altLang="en-US" sz="1200" dirty="0">
                <a:solidFill>
                  <a:srgbClr val="000000"/>
                </a:solidFill>
                <a:latin typeface="+mn-ea"/>
              </a:rPr>
              <a:t>下</a:t>
            </a:r>
            <a:r>
              <a:rPr lang="zh-TW" altLang="en-US" sz="1200" dirty="0">
                <a:solidFill>
                  <a:srgbClr val="000000"/>
                </a:solidFill>
                <a:latin typeface="+mn-ea"/>
              </a:rPr>
              <a:t>，實</a:t>
            </a:r>
            <a:r>
              <a:rPr lang="zh-CN" altLang="en-US" sz="1200" dirty="0">
                <a:solidFill>
                  <a:srgbClr val="000000"/>
                </a:solidFill>
                <a:latin typeface="+mn-ea"/>
              </a:rPr>
              <a:t>上</a:t>
            </a:r>
            <a:r>
              <a:rPr lang="zh-TW" altLang="en-US" sz="1200" dirty="0">
                <a:solidFill>
                  <a:srgbClr val="000000"/>
                </a:solidFill>
                <a:latin typeface="+mn-ea"/>
              </a:rPr>
              <a:t>）</a:t>
            </a:r>
            <a:endParaRPr lang="en-US" altLang="zh-TW" sz="1200" dirty="0">
              <a:solidFill>
                <a:srgbClr val="000000"/>
              </a:solidFill>
              <a:latin typeface="+mn-ea"/>
            </a:endParaRPr>
          </a:p>
        </p:txBody>
      </p:sp>
      <mc:AlternateContent xmlns:mc="http://schemas.openxmlformats.org/markup-compatibility/2006">
        <mc:Choice xmlns:a14="http://schemas.microsoft.com/office/drawing/2010/main" Requires="a14">
          <p:sp>
            <p:nvSpPr>
              <p:cNvPr id="35" name="文本框 34">
                <a:extLst>
                  <a:ext uri="{FF2B5EF4-FFF2-40B4-BE49-F238E27FC236}">
                    <a16:creationId xmlns:a16="http://schemas.microsoft.com/office/drawing/2014/main" id="{69E1F23A-1832-B14C-34DE-DA8D91E29E2F}"/>
                  </a:ext>
                </a:extLst>
              </p:cNvPr>
              <p:cNvSpPr txBox="1"/>
              <p:nvPr/>
            </p:nvSpPr>
            <p:spPr>
              <a:xfrm>
                <a:off x="6668823" y="5274829"/>
                <a:ext cx="4541675" cy="790601"/>
              </a:xfrm>
              <a:prstGeom prst="rect">
                <a:avLst/>
              </a:prstGeom>
              <a:noFill/>
            </p:spPr>
            <p:txBody>
              <a:bodyPr wrap="square">
                <a:spAutoFit/>
              </a:bodyPr>
              <a:lstStyle/>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𝑃𝑟𝑜𝑓𝑖𝑡</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𝑅𝑀</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𝐿</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50000"/>
                  </a:lnSpc>
                </a:pPr>
                <a14:m>
                  <m:oMathPara xmlns:m="http://schemas.openxmlformats.org/officeDocument/2006/math">
                    <m:oMathParaPr>
                      <m:jc m:val="centerGroup"/>
                    </m:oMathParaPr>
                    <m:oMath xmlns:m="http://schemas.openxmlformats.org/officeDocument/2006/math">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𝑃𝑟𝑜𝑓𝑖𝑡</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𝐻𝑅</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𝐻</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𝐶</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𝑛</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𝑖</m:t>
                          </m:r>
                          <m:r>
                            <a:rPr lang="en-US" altLang="zh-CN" sz="1400"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𝑗</m:t>
                          </m:r>
                        </m:sub>
                      </m:s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1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𝐴</m:t>
                          </m:r>
                        </m:e>
                        <m:sub>
                          <m:r>
                            <a:rPr lang="en-US" altLang="zh-CN" sz="1400" i="1" kern="100">
                              <a:effectLst/>
                              <a:latin typeface="Cambria Math" panose="02040503050406030204" pitchFamily="18" charset="0"/>
                              <a:ea typeface="楷体" panose="02010609060101010101" pitchFamily="49" charset="-122"/>
                              <a:cs typeface="Times New Roman" panose="02020603050405020304" pitchFamily="18" charset="0"/>
                            </a:rPr>
                            <m:t>𝑡</m:t>
                          </m:r>
                        </m:sub>
                      </m:sSub>
                    </m:oMath>
                  </m:oMathPara>
                </a14:m>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35" name="文本框 34">
                <a:extLst>
                  <a:ext uri="{FF2B5EF4-FFF2-40B4-BE49-F238E27FC236}">
                    <a16:creationId xmlns:a16="http://schemas.microsoft.com/office/drawing/2014/main" id="{69E1F23A-1832-B14C-34DE-DA8D91E29E2F}"/>
                  </a:ext>
                </a:extLst>
              </p:cNvPr>
              <p:cNvSpPr txBox="1">
                <a:spLocks noRot="1" noChangeAspect="1" noMove="1" noResize="1" noEditPoints="1" noAdjustHandles="1" noChangeArrowheads="1" noChangeShapeType="1" noTextEdit="1"/>
              </p:cNvSpPr>
              <p:nvPr/>
            </p:nvSpPr>
            <p:spPr>
              <a:xfrm>
                <a:off x="6668823" y="5274829"/>
                <a:ext cx="4541675" cy="790601"/>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64883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442934"/>
            <a:ext cx="4710844" cy="50299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630770"/>
            <a:ext cx="4381013" cy="45147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同一合約下，有無長照風險情况</a:t>
            </a:r>
            <a:r>
              <a:rPr lang="zh-TW" altLang="en-US" sz="1400" b="1" dirty="0">
                <a:solidFill>
                  <a:srgbClr val="000000"/>
                </a:solidFill>
                <a:latin typeface="+mn-ea"/>
              </a:rPr>
              <a:t>比較</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CN" altLang="en-US" sz="1200" dirty="0">
                <a:solidFill>
                  <a:srgbClr val="000000"/>
                </a:solidFill>
                <a:latin typeface="+mn-ea"/>
              </a:rPr>
              <a:t>通常情況下：</a:t>
            </a:r>
            <a:endParaRPr lang="en-US" altLang="zh-CN" sz="1200" dirty="0">
              <a:solidFill>
                <a:srgbClr val="000000"/>
              </a:solidFill>
              <a:latin typeface="+mn-ea"/>
            </a:endParaRPr>
          </a:p>
          <a:p>
            <a:pPr algn="just">
              <a:lnSpc>
                <a:spcPct val="150000"/>
              </a:lnSpc>
            </a:pPr>
            <a:r>
              <a:rPr lang="zh-TW" altLang="en-US" sz="1200" dirty="0">
                <a:solidFill>
                  <a:srgbClr val="000000"/>
                </a:solidFill>
                <a:latin typeface="+mn-ea"/>
              </a:rPr>
              <a:t>有長照風險高于無長照</a:t>
            </a:r>
            <a:r>
              <a:rPr lang="zh-TW" altLang="en-US" sz="1050" dirty="0">
                <a:solidFill>
                  <a:srgbClr val="000000"/>
                </a:solidFill>
                <a:latin typeface="+mn-ea"/>
              </a:rPr>
              <a:t>（藍線在上，灰線在下；紅線在上，黑線在下）</a:t>
            </a:r>
            <a:endParaRPr lang="en-US" altLang="zh-TW" sz="1050" dirty="0">
              <a:solidFill>
                <a:srgbClr val="000000"/>
              </a:solidFill>
              <a:latin typeface="+mn-ea"/>
            </a:endParaRPr>
          </a:p>
          <a:p>
            <a:pPr algn="just">
              <a:lnSpc>
                <a:spcPct val="150000"/>
              </a:lnSpc>
            </a:pPr>
            <a:r>
              <a:rPr lang="zh-TW" altLang="en-US" sz="1200" dirty="0">
                <a:solidFill>
                  <a:srgbClr val="000000"/>
                </a:solidFill>
                <a:latin typeface="+mn-ea"/>
              </a:rPr>
              <a:t>當結算年齡</a:t>
            </a:r>
            <a:r>
              <a:rPr lang="zh-CN" altLang="en-US" sz="1200" dirty="0">
                <a:solidFill>
                  <a:srgbClr val="000000"/>
                </a:solidFill>
                <a:latin typeface="+mn-ea"/>
              </a:rPr>
              <a:t>極</a:t>
            </a:r>
            <a:r>
              <a:rPr lang="zh-TW" altLang="en-US" sz="1200" dirty="0">
                <a:solidFill>
                  <a:srgbClr val="000000"/>
                </a:solidFill>
                <a:latin typeface="+mn-ea"/>
              </a:rPr>
              <a:t>大時</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TW" altLang="en-US" sz="1200" dirty="0">
                <a:solidFill>
                  <a:srgbClr val="000000"/>
                </a:solidFill>
                <a:latin typeface="+mn-ea"/>
              </a:rPr>
              <a:t>有長照風險低于無長照</a:t>
            </a:r>
            <a:r>
              <a:rPr lang="zh-TW" altLang="en-US" sz="1050" dirty="0">
                <a:solidFill>
                  <a:srgbClr val="000000"/>
                </a:solidFill>
                <a:latin typeface="+mn-ea"/>
              </a:rPr>
              <a:t>（藍線在下，灰線在上；紅線在下，黑線在上）</a:t>
            </a:r>
            <a:endParaRPr lang="zh-TW" altLang="en-US" sz="1200" dirty="0">
              <a:solidFill>
                <a:srgbClr val="000000"/>
              </a:solidFill>
              <a:latin typeface="+mn-ea"/>
            </a:endParaRPr>
          </a:p>
          <a:p>
            <a:pPr algn="just">
              <a:lnSpc>
                <a:spcPct val="150000"/>
              </a:lnSpc>
            </a:pP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由於</a:t>
            </a:r>
            <a:r>
              <a:rPr lang="zh-TW" altLang="en-US" sz="1200" b="1" dirty="0">
                <a:solidFill>
                  <a:srgbClr val="000000"/>
                </a:solidFill>
                <a:latin typeface="+mn-ea"/>
              </a:rPr>
              <a:t>有長照支付比例低于無長照支付比例</a:t>
            </a:r>
            <a:r>
              <a:rPr lang="zh-TW" altLang="en-US" sz="1200" dirty="0">
                <a:solidFill>
                  <a:srgbClr val="000000"/>
                </a:solidFill>
                <a:latin typeface="+mn-ea"/>
              </a:rPr>
              <a:t>，在同一結算年齡，累積</a:t>
            </a:r>
            <a:r>
              <a:rPr lang="zh-CN" altLang="en-US" sz="1200" dirty="0">
                <a:solidFill>
                  <a:srgbClr val="000000"/>
                </a:solidFill>
                <a:latin typeface="+mn-ea"/>
              </a:rPr>
              <a:t>金額：</a:t>
            </a:r>
            <a:r>
              <a:rPr lang="zh-TW" altLang="en-US" sz="1200" dirty="0">
                <a:solidFill>
                  <a:srgbClr val="000000"/>
                </a:solidFill>
                <a:latin typeface="+mn-ea"/>
              </a:rPr>
              <a:t>有長照 </a:t>
            </a:r>
            <a:r>
              <a:rPr lang="en-US" altLang="zh-TW" sz="1200" dirty="0">
                <a:solidFill>
                  <a:srgbClr val="000000"/>
                </a:solidFill>
                <a:latin typeface="+mn-ea"/>
              </a:rPr>
              <a:t>&lt; </a:t>
            </a:r>
            <a:r>
              <a:rPr lang="zh-TW" altLang="en-US" sz="1200" dirty="0">
                <a:solidFill>
                  <a:srgbClr val="000000"/>
                </a:solidFill>
                <a:latin typeface="+mn-ea"/>
              </a:rPr>
              <a:t>無長照。</a:t>
            </a:r>
            <a:endParaRPr lang="en-US" altLang="zh-TW" sz="1200" dirty="0">
              <a:solidFill>
                <a:srgbClr val="000000"/>
              </a:solidFill>
              <a:latin typeface="+mn-ea"/>
            </a:endParaRPr>
          </a:p>
          <a:p>
            <a:pPr algn="just">
              <a:lnSpc>
                <a:spcPct val="150000"/>
              </a:lnSpc>
            </a:pPr>
            <a:r>
              <a:rPr lang="zh-CN" altLang="en-US" sz="1200" dirty="0">
                <a:solidFill>
                  <a:srgbClr val="000000"/>
                </a:solidFill>
                <a:latin typeface="+mn-ea"/>
              </a:rPr>
              <a:t>有長照累積金額</a:t>
            </a:r>
            <a:r>
              <a:rPr lang="en-US" altLang="zh-CN" sz="1200" dirty="0">
                <a:solidFill>
                  <a:srgbClr val="000000"/>
                </a:solidFill>
                <a:latin typeface="+mn-ea"/>
              </a:rPr>
              <a:t>+</a:t>
            </a:r>
            <a:r>
              <a:rPr lang="zh-CN" altLang="en-US" sz="1200" dirty="0">
                <a:solidFill>
                  <a:srgbClr val="000000"/>
                </a:solidFill>
                <a:latin typeface="+mn-ea"/>
              </a:rPr>
              <a:t>未來長照費用 </a:t>
            </a:r>
            <a:r>
              <a:rPr lang="en-US" altLang="zh-CN" sz="1200" dirty="0">
                <a:solidFill>
                  <a:srgbClr val="000000"/>
                </a:solidFill>
                <a:latin typeface="+mn-ea"/>
              </a:rPr>
              <a:t>&gt; </a:t>
            </a:r>
            <a:r>
              <a:rPr lang="zh-CN" altLang="en-US" sz="1200" dirty="0">
                <a:solidFill>
                  <a:srgbClr val="000000"/>
                </a:solidFill>
                <a:latin typeface="+mn-ea"/>
              </a:rPr>
              <a:t>無長照累積金額</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導致</a:t>
            </a:r>
            <a:r>
              <a:rPr lang="zh-TW" altLang="en-US" sz="1200" dirty="0">
                <a:solidFill>
                  <a:srgbClr val="000000"/>
                </a:solidFill>
                <a:latin typeface="+mn-ea"/>
              </a:rPr>
              <a:t>有長照的風險高于無長照。</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隨著結算年齡增加，未來長照費用</a:t>
            </a:r>
            <a:r>
              <a:rPr lang="zh-CN" altLang="en-US" sz="1200" dirty="0">
                <a:solidFill>
                  <a:srgbClr val="000000"/>
                </a:solidFill>
                <a:latin typeface="+mn-ea"/>
              </a:rPr>
              <a:t>期望折現值</a:t>
            </a:r>
            <a:r>
              <a:rPr lang="zh-TW" altLang="en-US" sz="1200" dirty="0">
                <a:solidFill>
                  <a:srgbClr val="000000"/>
                </a:solidFill>
                <a:latin typeface="+mn-ea"/>
              </a:rPr>
              <a:t>相應减少（剩餘餘命减少），使</a:t>
            </a:r>
            <a:r>
              <a:rPr lang="zh-CN" altLang="en-US" sz="1200" dirty="0">
                <a:solidFill>
                  <a:srgbClr val="000000"/>
                </a:solidFill>
                <a:latin typeface="+mn-ea"/>
              </a:rPr>
              <a:t>有長照累積金額</a:t>
            </a:r>
            <a:r>
              <a:rPr lang="en-US" altLang="zh-CN" sz="1200" dirty="0">
                <a:solidFill>
                  <a:srgbClr val="000000"/>
                </a:solidFill>
                <a:latin typeface="+mn-ea"/>
              </a:rPr>
              <a:t>+</a:t>
            </a:r>
            <a:r>
              <a:rPr lang="zh-CN" altLang="en-US" sz="1200" dirty="0">
                <a:solidFill>
                  <a:srgbClr val="000000"/>
                </a:solidFill>
                <a:latin typeface="+mn-ea"/>
              </a:rPr>
              <a:t>未來長照費用 </a:t>
            </a:r>
            <a:r>
              <a:rPr lang="en-US" altLang="zh-CN" sz="1200" dirty="0">
                <a:solidFill>
                  <a:srgbClr val="000000"/>
                </a:solidFill>
                <a:latin typeface="+mn-ea"/>
              </a:rPr>
              <a:t>&lt; </a:t>
            </a:r>
            <a:r>
              <a:rPr lang="zh-CN" altLang="en-US" sz="1200" dirty="0">
                <a:solidFill>
                  <a:srgbClr val="000000"/>
                </a:solidFill>
                <a:latin typeface="+mn-ea"/>
              </a:rPr>
              <a:t>無長照累積金額</a:t>
            </a:r>
            <a:r>
              <a:rPr lang="zh-TW" altLang="en-US" sz="1200" dirty="0">
                <a:solidFill>
                  <a:srgbClr val="000000"/>
                </a:solidFill>
                <a:latin typeface="+mn-ea"/>
              </a:rPr>
              <a:t>，有長照的風險低于無長照。 </a:t>
            </a:r>
            <a:endParaRPr lang="en-US" altLang="zh-TW" sz="1200" dirty="0">
              <a:solidFill>
                <a:srgbClr val="000000"/>
              </a:solidFill>
              <a:latin typeface="+mn-ea"/>
            </a:endParaRPr>
          </a:p>
          <a:p>
            <a:pPr algn="just">
              <a:lnSpc>
                <a:spcPct val="150000"/>
              </a:lnSpc>
            </a:pPr>
            <a:endParaRPr lang="en-US" altLang="zh-CN" sz="1200" b="1" dirty="0">
              <a:solidFill>
                <a:srgbClr val="C00000"/>
              </a:solidFill>
              <a:latin typeface="+mn-ea"/>
            </a:endParaRPr>
          </a:p>
          <a:p>
            <a:pPr algn="just">
              <a:lnSpc>
                <a:spcPct val="150000"/>
              </a:lnSpc>
            </a:pPr>
            <a:r>
              <a:rPr lang="zh-CN" altLang="en-US" sz="1200" b="1" dirty="0">
                <a:solidFill>
                  <a:srgbClr val="C00000"/>
                </a:solidFill>
                <a:latin typeface="+mn-ea"/>
              </a:rPr>
              <a:t>通常情况下，有長照風險較高，同時現實中需與長照機構配合，由此說明市場上含長照保險的合約較少的原因</a:t>
            </a:r>
            <a:endParaRPr lang="zh-TW" altLang="en-US" sz="1200" b="1" dirty="0">
              <a:solidFill>
                <a:srgbClr val="C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373402"/>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aphicFrame>
        <p:nvGraphicFramePr>
          <p:cNvPr id="2" name="图表 1">
            <a:extLst>
              <a:ext uri="{FF2B5EF4-FFF2-40B4-BE49-F238E27FC236}">
                <a16:creationId xmlns:a16="http://schemas.microsoft.com/office/drawing/2014/main" id="{34DAE0A5-72DF-576A-1D42-BA97DAC25B97}"/>
              </a:ext>
            </a:extLst>
          </p:cNvPr>
          <p:cNvGraphicFramePr/>
          <p:nvPr>
            <p:extLst>
              <p:ext uri="{D42A27DB-BD31-4B8C-83A1-F6EECF244321}">
                <p14:modId xmlns:p14="http://schemas.microsoft.com/office/powerpoint/2010/main" val="2179377870"/>
              </p:ext>
            </p:extLst>
          </p:nvPr>
        </p:nvGraphicFramePr>
        <p:xfrm>
          <a:off x="769959" y="1254760"/>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图表 2">
            <a:extLst>
              <a:ext uri="{FF2B5EF4-FFF2-40B4-BE49-F238E27FC236}">
                <a16:creationId xmlns:a16="http://schemas.microsoft.com/office/drawing/2014/main" id="{CDCDDD66-F63D-D37A-AB0D-335D9920DBB9}"/>
              </a:ext>
            </a:extLst>
          </p:cNvPr>
          <p:cNvGraphicFramePr/>
          <p:nvPr>
            <p:extLst>
              <p:ext uri="{D42A27DB-BD31-4B8C-83A1-F6EECF244321}">
                <p14:modId xmlns:p14="http://schemas.microsoft.com/office/powerpoint/2010/main" val="1443009351"/>
              </p:ext>
            </p:extLst>
          </p:nvPr>
        </p:nvGraphicFramePr>
        <p:xfrm>
          <a:off x="769959" y="3865412"/>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23">
            <a:extLst>
              <a:ext uri="{FF2B5EF4-FFF2-40B4-BE49-F238E27FC236}">
                <a16:creationId xmlns:a16="http://schemas.microsoft.com/office/drawing/2014/main" id="{6605B635-2D62-96CE-C397-0EB402CBAF47}"/>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20" name="矩形 19">
            <a:extLst>
              <a:ext uri="{FF2B5EF4-FFF2-40B4-BE49-F238E27FC236}">
                <a16:creationId xmlns:a16="http://schemas.microsoft.com/office/drawing/2014/main" id="{451DAD60-7EC1-81CD-63F9-6ACACCA78849}"/>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Tree>
    <p:extLst>
      <p:ext uri="{BB962C8B-B14F-4D97-AF65-F5344CB8AC3E}">
        <p14:creationId xmlns:p14="http://schemas.microsoft.com/office/powerpoint/2010/main" val="2733863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604860"/>
            <a:ext cx="4710844" cy="4748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843029"/>
            <a:ext cx="4381013" cy="44224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TW" altLang="en-US" sz="1400" b="1" dirty="0">
                <a:solidFill>
                  <a:srgbClr val="000000"/>
                </a:solidFill>
                <a:latin typeface="+mn-ea"/>
              </a:rPr>
              <a:t>同一合約下</a:t>
            </a:r>
            <a:r>
              <a:rPr lang="zh-CN" altLang="en-US" sz="1400" b="1" dirty="0">
                <a:solidFill>
                  <a:srgbClr val="000000"/>
                </a:solidFill>
                <a:latin typeface="+mn-ea"/>
              </a:rPr>
              <a:t>，</a:t>
            </a:r>
            <a:r>
              <a:rPr lang="zh-TW" altLang="en-US" sz="1400" b="1" dirty="0">
                <a:solidFill>
                  <a:srgbClr val="000000"/>
                </a:solidFill>
                <a:latin typeface="+mn-ea"/>
              </a:rPr>
              <a:t>不同結算方式風險情況對比</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TW" altLang="en-US" sz="1400" b="1" dirty="0">
                <a:solidFill>
                  <a:srgbClr val="000000"/>
                </a:solidFill>
                <a:latin typeface="+mn-ea"/>
              </a:rPr>
              <a:t>在結算年齡較小時</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TW" altLang="en-US" sz="1400" b="1" dirty="0">
                <a:solidFill>
                  <a:srgbClr val="000000"/>
                </a:solidFill>
                <a:latin typeface="+mn-ea"/>
              </a:rPr>
              <a:t>年金型合約風險小于一次性支付；</a:t>
            </a:r>
            <a:endParaRPr lang="en-US" altLang="zh-TW" sz="1400" b="1" dirty="0">
              <a:solidFill>
                <a:srgbClr val="000000"/>
              </a:solidFill>
              <a:latin typeface="+mn-ea"/>
            </a:endParaRPr>
          </a:p>
          <a:p>
            <a:pPr algn="just">
              <a:lnSpc>
                <a:spcPct val="150000"/>
              </a:lnSpc>
            </a:pPr>
            <a:r>
              <a:rPr lang="zh-TW" altLang="en-US" sz="1400" b="1" dirty="0">
                <a:solidFill>
                  <a:srgbClr val="000000"/>
                </a:solidFill>
                <a:latin typeface="+mn-ea"/>
              </a:rPr>
              <a:t>在結算年齡較大時</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TW" altLang="en-US" sz="1400" b="1" dirty="0">
                <a:solidFill>
                  <a:srgbClr val="000000"/>
                </a:solidFill>
                <a:latin typeface="+mn-ea"/>
              </a:rPr>
              <a:t>年金型合約風險</a:t>
            </a:r>
            <a:r>
              <a:rPr lang="zh-TW" altLang="en-US" sz="1400" b="1" dirty="0">
                <a:solidFill>
                  <a:srgbClr val="C00000"/>
                </a:solidFill>
                <a:latin typeface="+mn-ea"/>
              </a:rPr>
              <a:t>可能</a:t>
            </a:r>
            <a:r>
              <a:rPr lang="zh-TW" altLang="en-US" sz="1400" b="1" dirty="0">
                <a:solidFill>
                  <a:srgbClr val="000000"/>
                </a:solidFill>
                <a:latin typeface="+mn-ea"/>
              </a:rPr>
              <a:t>大於一次性支付</a:t>
            </a:r>
            <a:r>
              <a:rPr lang="en-US" altLang="zh-TW" sz="1050" dirty="0">
                <a:solidFill>
                  <a:srgbClr val="000000"/>
                </a:solidFill>
                <a:latin typeface="+mn-ea"/>
              </a:rPr>
              <a:t>(</a:t>
            </a:r>
            <a:r>
              <a:rPr lang="zh-CN" altLang="en-US" sz="1050" dirty="0">
                <a:solidFill>
                  <a:srgbClr val="000000"/>
                </a:solidFill>
                <a:latin typeface="+mn-ea"/>
              </a:rPr>
              <a:t>藍色和紅色出現交點）</a:t>
            </a:r>
            <a:endParaRPr lang="en-US" altLang="zh-TW" sz="1400" dirty="0">
              <a:solidFill>
                <a:srgbClr val="000000"/>
              </a:solidFill>
              <a:latin typeface="+mn-ea"/>
            </a:endParaRPr>
          </a:p>
          <a:p>
            <a:pPr algn="just">
              <a:lnSpc>
                <a:spcPct val="150000"/>
              </a:lnSpc>
            </a:pP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結算年齡較小時</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TW" altLang="en-US" sz="1200" dirty="0">
                <a:solidFill>
                  <a:srgbClr val="000000"/>
                </a:solidFill>
                <a:latin typeface="+mn-ea"/>
              </a:rPr>
              <a:t>合約持續時間較短，年金型累積金額小于一次性支付，因此年金型合約的供應商風險較小。</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當結算年齡較大時</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TW" altLang="en-US" sz="1200" dirty="0">
                <a:solidFill>
                  <a:srgbClr val="000000"/>
                </a:solidFill>
                <a:latin typeface="+mn-ea"/>
              </a:rPr>
              <a:t>年金會不斷累積和複利到累積金額，使之超過一次性支付，導致年金型合約的供應商風險增加。</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兩種支付方式對供應商而言均有長壽風險，但年金型合約造成的長壽風險更高，即</a:t>
            </a:r>
            <a:r>
              <a:rPr lang="zh-TW" altLang="en-US" sz="1200" b="1" dirty="0">
                <a:solidFill>
                  <a:srgbClr val="000000"/>
                </a:solidFill>
                <a:latin typeface="+mn-ea"/>
              </a:rPr>
              <a:t>長壽風險導致供應商在年金型支付合約的長天期比一次性支付合約的曝險增加更多</a:t>
            </a:r>
            <a:r>
              <a:rPr lang="zh-TW" altLang="en-US" sz="1200" dirty="0">
                <a:solidFill>
                  <a:srgbClr val="000000"/>
                </a:solidFill>
                <a:latin typeface="+mn-ea"/>
              </a:rPr>
              <a:t>。</a:t>
            </a:r>
            <a:endParaRPr lang="en-US" altLang="zh-TW" sz="1200" dirty="0">
              <a:solidFill>
                <a:srgbClr val="0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aphicFrame>
        <p:nvGraphicFramePr>
          <p:cNvPr id="4" name="图表 3">
            <a:extLst>
              <a:ext uri="{FF2B5EF4-FFF2-40B4-BE49-F238E27FC236}">
                <a16:creationId xmlns:a16="http://schemas.microsoft.com/office/drawing/2014/main" id="{62AC19BE-BF78-49BD-BF2D-366E33B8F108}"/>
              </a:ext>
            </a:extLst>
          </p:cNvPr>
          <p:cNvGraphicFramePr/>
          <p:nvPr>
            <p:extLst>
              <p:ext uri="{D42A27DB-BD31-4B8C-83A1-F6EECF244321}">
                <p14:modId xmlns:p14="http://schemas.microsoft.com/office/powerpoint/2010/main" val="4106611344"/>
              </p:ext>
            </p:extLst>
          </p:nvPr>
        </p:nvGraphicFramePr>
        <p:xfrm>
          <a:off x="769959" y="1230710"/>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图表 4">
            <a:extLst>
              <a:ext uri="{FF2B5EF4-FFF2-40B4-BE49-F238E27FC236}">
                <a16:creationId xmlns:a16="http://schemas.microsoft.com/office/drawing/2014/main" id="{055E99FA-BEA6-4654-96C2-5E0B8223BB6D}"/>
              </a:ext>
            </a:extLst>
          </p:cNvPr>
          <p:cNvGraphicFramePr/>
          <p:nvPr>
            <p:extLst>
              <p:ext uri="{D42A27DB-BD31-4B8C-83A1-F6EECF244321}">
                <p14:modId xmlns:p14="http://schemas.microsoft.com/office/powerpoint/2010/main" val="1230063102"/>
              </p:ext>
            </p:extLst>
          </p:nvPr>
        </p:nvGraphicFramePr>
        <p:xfrm>
          <a:off x="769959" y="3782543"/>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23">
            <a:extLst>
              <a:ext uri="{FF2B5EF4-FFF2-40B4-BE49-F238E27FC236}">
                <a16:creationId xmlns:a16="http://schemas.microsoft.com/office/drawing/2014/main" id="{999E2CF8-EF33-76DC-26EB-8A44494FE875}"/>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7" name="矩形 6">
            <a:extLst>
              <a:ext uri="{FF2B5EF4-FFF2-40B4-BE49-F238E27FC236}">
                <a16:creationId xmlns:a16="http://schemas.microsoft.com/office/drawing/2014/main" id="{684FF285-73B1-9FAB-E37E-7B44F9561002}"/>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Tree>
    <p:extLst>
      <p:ext uri="{BB962C8B-B14F-4D97-AF65-F5344CB8AC3E}">
        <p14:creationId xmlns:p14="http://schemas.microsoft.com/office/powerpoint/2010/main" val="55397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604861"/>
            <a:ext cx="4710844" cy="40997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843029"/>
            <a:ext cx="4381013" cy="36837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市場上，</a:t>
            </a:r>
            <a:r>
              <a:rPr lang="en-US" altLang="zh-CN" sz="1400" b="1" dirty="0">
                <a:solidFill>
                  <a:srgbClr val="000000"/>
                </a:solidFill>
                <a:latin typeface="+mn-ea"/>
              </a:rPr>
              <a:t>RM</a:t>
            </a:r>
            <a:r>
              <a:rPr lang="zh-CN" altLang="en-US" sz="1400" b="1" dirty="0">
                <a:solidFill>
                  <a:srgbClr val="000000"/>
                </a:solidFill>
                <a:latin typeface="+mn-ea"/>
              </a:rPr>
              <a:t>合約中，一次性支付爲主流。</a:t>
            </a:r>
            <a:endParaRPr lang="en-US" altLang="zh-CN" sz="1400" b="1" dirty="0">
              <a:solidFill>
                <a:srgbClr val="000000"/>
              </a:solidFill>
              <a:latin typeface="+mn-ea"/>
            </a:endParaRPr>
          </a:p>
          <a:p>
            <a:pPr algn="just">
              <a:lnSpc>
                <a:spcPct val="150000"/>
              </a:lnSpc>
            </a:pPr>
            <a:r>
              <a:rPr lang="zh-CN" altLang="en-US" sz="1200" dirty="0">
                <a:solidFill>
                  <a:srgbClr val="000000"/>
                </a:solidFill>
                <a:latin typeface="+mn-ea"/>
              </a:rPr>
              <a:t>原因</a:t>
            </a:r>
            <a:r>
              <a:rPr lang="en-US" altLang="zh-CN" sz="1200" dirty="0">
                <a:solidFill>
                  <a:srgbClr val="000000"/>
                </a:solidFill>
                <a:latin typeface="+mn-ea"/>
              </a:rPr>
              <a:t>1</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對供應商而言，</a:t>
            </a:r>
            <a:r>
              <a:rPr lang="zh-CN" altLang="en-US" sz="1200" dirty="0">
                <a:solidFill>
                  <a:srgbClr val="C00000"/>
                </a:solidFill>
                <a:latin typeface="+mn-ea"/>
              </a:rPr>
              <a:t>當合約持續當較長的階段，年金型合約的風險更高，因此供應商傾向于一次性支付的方式（减少長壽風險）</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原因</a:t>
            </a:r>
            <a:r>
              <a:rPr lang="en-US" altLang="zh-CN" sz="1200" dirty="0">
                <a:solidFill>
                  <a:srgbClr val="000000"/>
                </a:solidFill>
                <a:latin typeface="+mn-ea"/>
              </a:rPr>
              <a:t>2</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對合約持有人而言，</a:t>
            </a:r>
            <a:r>
              <a:rPr lang="zh-TW" altLang="en-US" sz="1200" dirty="0">
                <a:solidFill>
                  <a:srgbClr val="000000"/>
                </a:solidFill>
                <a:latin typeface="+mn-ea"/>
              </a:rPr>
              <a:t>在無繼承人的情况下，站在合約持有人的角度，對于年金型合約，真實壽命相對預期壽命越長，能拿到的年金越多，越划算；</a:t>
            </a:r>
            <a:r>
              <a:rPr lang="zh-TW" altLang="en-US" sz="1200" dirty="0">
                <a:solidFill>
                  <a:srgbClr val="C00000"/>
                </a:solidFill>
                <a:latin typeface="+mn-ea"/>
              </a:rPr>
              <a:t>真實壽命越短，越不划算</a:t>
            </a:r>
            <a:r>
              <a:rPr lang="zh-TW" altLang="en-US" sz="1200" dirty="0">
                <a:solidFill>
                  <a:srgbClr val="000000"/>
                </a:solidFill>
                <a:latin typeface="+mn-ea"/>
              </a:rPr>
              <a:t>。</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但對於</a:t>
            </a:r>
            <a:r>
              <a:rPr lang="zh-TW" altLang="en-US" sz="1200" dirty="0">
                <a:solidFill>
                  <a:srgbClr val="C00000"/>
                </a:solidFill>
                <a:latin typeface="+mn-ea"/>
              </a:rPr>
              <a:t>一次性支付的合約，真實壽命越長</a:t>
            </a:r>
            <a:r>
              <a:rPr lang="zh-CN" altLang="en-US" sz="1200" dirty="0">
                <a:solidFill>
                  <a:srgbClr val="C00000"/>
                </a:solidFill>
                <a:latin typeface="+mn-ea"/>
              </a:rPr>
              <a:t>並</a:t>
            </a:r>
            <a:r>
              <a:rPr lang="zh-TW" altLang="en-US" sz="1200" dirty="0">
                <a:solidFill>
                  <a:srgbClr val="C00000"/>
                </a:solidFill>
                <a:latin typeface="+mn-ea"/>
              </a:rPr>
              <a:t>不能增加合約持有人的收入</a:t>
            </a:r>
            <a:r>
              <a:rPr lang="zh-TW" altLang="en-US" sz="1200" dirty="0">
                <a:solidFill>
                  <a:srgbClr val="000000"/>
                </a:solidFill>
                <a:latin typeface="+mn-ea"/>
              </a:rPr>
              <a:t>。</a:t>
            </a:r>
            <a:endParaRPr lang="en-US" altLang="zh-TW" sz="1200" dirty="0">
              <a:solidFill>
                <a:srgbClr val="000000"/>
              </a:solidFill>
              <a:latin typeface="+mn-ea"/>
            </a:endParaRPr>
          </a:p>
          <a:p>
            <a:pPr algn="just">
              <a:lnSpc>
                <a:spcPct val="150000"/>
              </a:lnSpc>
            </a:pPr>
            <a:r>
              <a:rPr lang="zh-TW" altLang="en-US" sz="1200" dirty="0">
                <a:solidFill>
                  <a:srgbClr val="000000"/>
                </a:solidFill>
                <a:latin typeface="+mn-ea"/>
              </a:rPr>
              <a:t>在</a:t>
            </a:r>
            <a:r>
              <a:rPr lang="zh-TW" altLang="en-US" sz="1200" dirty="0">
                <a:solidFill>
                  <a:srgbClr val="C00000"/>
                </a:solidFill>
                <a:latin typeface="+mn-ea"/>
              </a:rPr>
              <a:t>合約持有人無法决定何時進入長照或死亡的情况下</a:t>
            </a:r>
            <a:r>
              <a:rPr lang="zh-TW" altLang="en-US" sz="1200" dirty="0">
                <a:solidFill>
                  <a:srgbClr val="000000"/>
                </a:solidFill>
                <a:latin typeface="+mn-ea"/>
              </a:rPr>
              <a:t>，合約持有人傾向于一次性支付，這也說明在部分市場上，一次性支付占比較高的原因</a:t>
            </a: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aphicFrame>
        <p:nvGraphicFramePr>
          <p:cNvPr id="4" name="图表 3">
            <a:extLst>
              <a:ext uri="{FF2B5EF4-FFF2-40B4-BE49-F238E27FC236}">
                <a16:creationId xmlns:a16="http://schemas.microsoft.com/office/drawing/2014/main" id="{62AC19BE-BF78-49BD-BF2D-366E33B8F108}"/>
              </a:ext>
            </a:extLst>
          </p:cNvPr>
          <p:cNvGraphicFramePr/>
          <p:nvPr>
            <p:extLst>
              <p:ext uri="{D42A27DB-BD31-4B8C-83A1-F6EECF244321}">
                <p14:modId xmlns:p14="http://schemas.microsoft.com/office/powerpoint/2010/main" val="3635198025"/>
              </p:ext>
            </p:extLst>
          </p:nvPr>
        </p:nvGraphicFramePr>
        <p:xfrm>
          <a:off x="769959" y="1240235"/>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图表 4">
            <a:extLst>
              <a:ext uri="{FF2B5EF4-FFF2-40B4-BE49-F238E27FC236}">
                <a16:creationId xmlns:a16="http://schemas.microsoft.com/office/drawing/2014/main" id="{055E99FA-BEA6-4654-96C2-5E0B8223BB6D}"/>
              </a:ext>
            </a:extLst>
          </p:cNvPr>
          <p:cNvGraphicFramePr/>
          <p:nvPr>
            <p:extLst>
              <p:ext uri="{D42A27DB-BD31-4B8C-83A1-F6EECF244321}">
                <p14:modId xmlns:p14="http://schemas.microsoft.com/office/powerpoint/2010/main" val="2576264635"/>
              </p:ext>
            </p:extLst>
          </p:nvPr>
        </p:nvGraphicFramePr>
        <p:xfrm>
          <a:off x="769959" y="3830168"/>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23">
            <a:extLst>
              <a:ext uri="{FF2B5EF4-FFF2-40B4-BE49-F238E27FC236}">
                <a16:creationId xmlns:a16="http://schemas.microsoft.com/office/drawing/2014/main" id="{999E2CF8-EF33-76DC-26EB-8A44494FE875}"/>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sp>
        <p:nvSpPr>
          <p:cNvPr id="2" name="矩形 1">
            <a:extLst>
              <a:ext uri="{FF2B5EF4-FFF2-40B4-BE49-F238E27FC236}">
                <a16:creationId xmlns:a16="http://schemas.microsoft.com/office/drawing/2014/main" id="{1E842A7D-1C5E-3C02-904A-724C9ECE7263}"/>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Tree>
    <p:extLst>
      <p:ext uri="{BB962C8B-B14F-4D97-AF65-F5344CB8AC3E}">
        <p14:creationId xmlns:p14="http://schemas.microsoft.com/office/powerpoint/2010/main" val="4118972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604860"/>
            <a:ext cx="4710844" cy="3717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1843029"/>
            <a:ext cx="4381013" cy="26219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TW" altLang="en-US" sz="1400" b="1" dirty="0">
                <a:solidFill>
                  <a:srgbClr val="000000"/>
                </a:solidFill>
                <a:latin typeface="+mn-ea"/>
              </a:rPr>
              <a:t>同一合約下</a:t>
            </a:r>
            <a:r>
              <a:rPr lang="zh-CN" altLang="en-US" sz="1400" b="1" dirty="0">
                <a:solidFill>
                  <a:srgbClr val="000000"/>
                </a:solidFill>
                <a:latin typeface="+mn-ea"/>
              </a:rPr>
              <a:t>，</a:t>
            </a:r>
            <a:r>
              <a:rPr lang="zh-TW" altLang="en-US" sz="1400" b="1" dirty="0">
                <a:solidFill>
                  <a:srgbClr val="000000"/>
                </a:solidFill>
                <a:latin typeface="+mn-ea"/>
              </a:rPr>
              <a:t>不同結算年齡風險情況對比</a:t>
            </a:r>
            <a:r>
              <a:rPr lang="zh-CN" altLang="en-US" sz="1400" b="1" dirty="0">
                <a:solidFill>
                  <a:srgbClr val="000000"/>
                </a:solidFill>
                <a:latin typeface="+mn-ea"/>
              </a:rPr>
              <a:t>：</a:t>
            </a:r>
            <a:endParaRPr lang="en-US" altLang="zh-CN" sz="1400" b="1" dirty="0">
              <a:solidFill>
                <a:srgbClr val="000000"/>
              </a:solidFill>
              <a:latin typeface="+mn-ea"/>
            </a:endParaRPr>
          </a:p>
          <a:p>
            <a:pPr algn="just">
              <a:lnSpc>
                <a:spcPct val="150000"/>
              </a:lnSpc>
            </a:pPr>
            <a:r>
              <a:rPr lang="zh-TW" altLang="en-US" sz="1400" b="1" dirty="0">
                <a:solidFill>
                  <a:srgbClr val="000000"/>
                </a:solidFill>
                <a:latin typeface="+mn-ea"/>
              </a:rPr>
              <a:t>隨著結算年齡增加，供應商風險增加</a:t>
            </a:r>
            <a:endParaRPr lang="en-US" altLang="zh-TW" sz="1400" b="1" dirty="0">
              <a:solidFill>
                <a:srgbClr val="000000"/>
              </a:solidFill>
              <a:latin typeface="+mn-ea"/>
            </a:endParaRPr>
          </a:p>
          <a:p>
            <a:pPr algn="just">
              <a:lnSpc>
                <a:spcPct val="150000"/>
              </a:lnSpc>
            </a:pPr>
            <a:r>
              <a:rPr lang="zh-CN" altLang="en-US" sz="1200" dirty="0">
                <a:solidFill>
                  <a:srgbClr val="000000"/>
                </a:solidFill>
                <a:latin typeface="+mn-ea"/>
              </a:rPr>
              <a:t>原因</a:t>
            </a:r>
            <a:r>
              <a:rPr lang="en-US" altLang="zh-CN" sz="1200" dirty="0">
                <a:solidFill>
                  <a:srgbClr val="000000"/>
                </a:solidFill>
                <a:latin typeface="+mn-ea"/>
              </a:rPr>
              <a:t>1</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在本模型中，</a:t>
            </a:r>
            <a:r>
              <a:rPr lang="en-US" altLang="zh-TW" sz="1200" dirty="0" err="1">
                <a:solidFill>
                  <a:srgbClr val="000000"/>
                </a:solidFill>
                <a:latin typeface="+mn-ea"/>
              </a:rPr>
              <a:t>VaR</a:t>
            </a:r>
            <a:r>
              <a:rPr lang="zh-TW" altLang="en-US" sz="1200" dirty="0">
                <a:solidFill>
                  <a:srgbClr val="000000"/>
                </a:solidFill>
                <a:latin typeface="+mn-ea"/>
              </a:rPr>
              <a:t>表示在該結算年齡的值</a:t>
            </a:r>
            <a:r>
              <a:rPr lang="zh-CN" altLang="en-US" sz="1200" dirty="0">
                <a:solidFill>
                  <a:srgbClr val="000000"/>
                </a:solidFill>
                <a:latin typeface="+mn-ea"/>
              </a:rPr>
              <a:t>，</a:t>
            </a:r>
            <a:r>
              <a:rPr lang="zh-TW" altLang="en-US" sz="1200" dirty="0">
                <a:solidFill>
                  <a:srgbClr val="000000"/>
                </a:solidFill>
                <a:latin typeface="+mn-ea"/>
              </a:rPr>
              <a:t>未考慮將其</a:t>
            </a:r>
            <a:r>
              <a:rPr lang="zh-TW" altLang="en-US" sz="1200" dirty="0">
                <a:solidFill>
                  <a:srgbClr val="C00000"/>
                </a:solidFill>
                <a:latin typeface="+mn-ea"/>
              </a:rPr>
              <a:t>折現</a:t>
            </a:r>
            <a:r>
              <a:rPr lang="zh-TW" altLang="en-US" sz="1200" dirty="0">
                <a:solidFill>
                  <a:srgbClr val="000000"/>
                </a:solidFill>
                <a:latin typeface="+mn-ea"/>
              </a:rPr>
              <a:t>到同一個起始點，各年齡間存在折現比率的差异</a:t>
            </a:r>
            <a:r>
              <a:rPr lang="zh-CN" altLang="en-US" sz="1200" dirty="0">
                <a:solidFill>
                  <a:srgbClr val="000000"/>
                </a:solidFill>
                <a:latin typeface="+mn-ea"/>
              </a:rPr>
              <a:t>。</a:t>
            </a:r>
            <a:endParaRPr lang="en-US" altLang="zh-TW" sz="1200" dirty="0">
              <a:solidFill>
                <a:srgbClr val="000000"/>
              </a:solidFill>
              <a:latin typeface="+mn-ea"/>
            </a:endParaRPr>
          </a:p>
          <a:p>
            <a:pPr algn="just">
              <a:lnSpc>
                <a:spcPct val="150000"/>
              </a:lnSpc>
            </a:pPr>
            <a:r>
              <a:rPr lang="zh-CN" altLang="en-US" sz="1200" dirty="0">
                <a:solidFill>
                  <a:srgbClr val="000000"/>
                </a:solidFill>
                <a:latin typeface="+mn-ea"/>
              </a:rPr>
              <a:t>原因</a:t>
            </a:r>
            <a:r>
              <a:rPr lang="en-US" altLang="zh-CN" sz="1200" dirty="0">
                <a:solidFill>
                  <a:srgbClr val="000000"/>
                </a:solidFill>
                <a:latin typeface="+mn-ea"/>
              </a:rPr>
              <a:t>2</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TW" altLang="en-US" sz="1200" dirty="0">
                <a:solidFill>
                  <a:srgbClr val="000000"/>
                </a:solidFill>
                <a:latin typeface="+mn-ea"/>
              </a:rPr>
              <a:t>合約在</a:t>
            </a:r>
            <a:r>
              <a:rPr lang="zh-TW" altLang="en-US" sz="1200" dirty="0">
                <a:solidFill>
                  <a:srgbClr val="C00000"/>
                </a:solidFill>
                <a:latin typeface="+mn-ea"/>
              </a:rPr>
              <a:t>各年齡結算的機率是不相同的</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由于本模型將</a:t>
            </a:r>
            <a:r>
              <a:rPr lang="en-US" altLang="zh-CN" sz="1200" dirty="0">
                <a:solidFill>
                  <a:srgbClr val="000000"/>
                </a:solidFill>
                <a:latin typeface="+mn-ea"/>
              </a:rPr>
              <a:t>100</a:t>
            </a:r>
            <a:r>
              <a:rPr lang="zh-CN" altLang="en-US" sz="1200" dirty="0">
                <a:solidFill>
                  <a:srgbClr val="000000"/>
                </a:solidFill>
                <a:latin typeface="+mn-ea"/>
              </a:rPr>
              <a:t>歲設為最大存活年齡，因此在</a:t>
            </a:r>
            <a:r>
              <a:rPr lang="en-US" altLang="zh-CN" sz="1200" dirty="0">
                <a:solidFill>
                  <a:srgbClr val="000000"/>
                </a:solidFill>
                <a:latin typeface="+mn-ea"/>
              </a:rPr>
              <a:t>100</a:t>
            </a:r>
            <a:r>
              <a:rPr lang="zh-CN" altLang="en-US" sz="1200" dirty="0">
                <a:solidFill>
                  <a:srgbClr val="000000"/>
                </a:solidFill>
                <a:latin typeface="+mn-ea"/>
              </a:rPr>
              <a:t>歲時的結算機率會突增。資料未修勻且有缺失造成結算機率非單調性波動。</a:t>
            </a:r>
            <a:endParaRPr lang="en-US" altLang="zh-TW" sz="1100" dirty="0">
              <a:solidFill>
                <a:srgbClr val="0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535327"/>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graphicFrame>
        <p:nvGraphicFramePr>
          <p:cNvPr id="2" name="图表 1">
            <a:extLst>
              <a:ext uri="{FF2B5EF4-FFF2-40B4-BE49-F238E27FC236}">
                <a16:creationId xmlns:a16="http://schemas.microsoft.com/office/drawing/2014/main" id="{3A4C67FE-1E83-E3AD-57BA-892B1342D85C}"/>
              </a:ext>
            </a:extLst>
          </p:cNvPr>
          <p:cNvGraphicFramePr/>
          <p:nvPr>
            <p:extLst>
              <p:ext uri="{D42A27DB-BD31-4B8C-83A1-F6EECF244321}">
                <p14:modId xmlns:p14="http://schemas.microsoft.com/office/powerpoint/2010/main" val="3999483089"/>
              </p:ext>
            </p:extLst>
          </p:nvPr>
        </p:nvGraphicFramePr>
        <p:xfrm>
          <a:off x="769959" y="3949110"/>
          <a:ext cx="5399405" cy="251968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3">
            <a:extLst>
              <a:ext uri="{FF2B5EF4-FFF2-40B4-BE49-F238E27FC236}">
                <a16:creationId xmlns:a16="http://schemas.microsoft.com/office/drawing/2014/main" id="{ACE44E56-9314-3582-981E-5DCFC51E91DB}"/>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graphicFrame>
        <p:nvGraphicFramePr>
          <p:cNvPr id="6" name="图表 5">
            <a:extLst>
              <a:ext uri="{FF2B5EF4-FFF2-40B4-BE49-F238E27FC236}">
                <a16:creationId xmlns:a16="http://schemas.microsoft.com/office/drawing/2014/main" id="{718EEFB0-F3CD-C6ED-CBC5-48319DD8140A}"/>
              </a:ext>
            </a:extLst>
          </p:cNvPr>
          <p:cNvGraphicFramePr/>
          <p:nvPr>
            <p:extLst>
              <p:ext uri="{D42A27DB-BD31-4B8C-83A1-F6EECF244321}">
                <p14:modId xmlns:p14="http://schemas.microsoft.com/office/powerpoint/2010/main" val="4217482713"/>
              </p:ext>
            </p:extLst>
          </p:nvPr>
        </p:nvGraphicFramePr>
        <p:xfrm>
          <a:off x="769959" y="1309918"/>
          <a:ext cx="5399405" cy="2519680"/>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28D52A7-FD9C-78D6-BA34-8FAD7B4E74BC}"/>
                  </a:ext>
                </a:extLst>
              </p:cNvPr>
              <p:cNvSpPr txBox="1"/>
              <p:nvPr/>
            </p:nvSpPr>
            <p:spPr>
              <a:xfrm>
                <a:off x="7443204" y="4607507"/>
                <a:ext cx="3088497" cy="3282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zh-CN" sz="14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zh-CN" sz="1400" i="1">
                              <a:effectLst/>
                              <a:latin typeface="Cambria Math" panose="02040503050406030204" pitchFamily="18" charset="0"/>
                              <a:ea typeface="微软雅黑" panose="020B0503020204020204" pitchFamily="34" charset="-122"/>
                              <a:cs typeface="Times New Roman" panose="02020603050405020304" pitchFamily="18" charset="0"/>
                            </a:rPr>
                            <m:t>∑</m:t>
                          </m:r>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𝑃</m:t>
                          </m:r>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𝑡𝑒𝑟𝑚𝑖𝑛𝑎𝑡𝑖𝑜𝑛</m:t>
                          </m:r>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m:t>
                          </m:r>
                        </m:e>
                        <m:sub>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𝑡</m:t>
                          </m:r>
                        </m:sub>
                        <m:sup/>
                      </m:sSubSup>
                      <m:r>
                        <a:rPr lang="en-US" altLang="zh-CN" sz="1400" i="1">
                          <a:effectLst/>
                          <a:latin typeface="Cambria Math" panose="02040503050406030204" pitchFamily="18" charset="0"/>
                          <a:ea typeface="楷体" panose="02010609060101010101" pitchFamily="49" charset="-122"/>
                          <a:cs typeface="Times New Roman" panose="02020603050405020304" pitchFamily="18" charset="0"/>
                        </a:rPr>
                        <m:t>=1</m:t>
                      </m:r>
                    </m:oMath>
                  </m:oMathPara>
                </a14:m>
                <a:endParaRPr lang="zh-CN" altLang="en-US" sz="1400" dirty="0"/>
              </a:p>
            </p:txBody>
          </p:sp>
        </mc:Choice>
        <mc:Fallback xmlns="">
          <p:sp>
            <p:nvSpPr>
              <p:cNvPr id="8" name="文本框 7">
                <a:extLst>
                  <a:ext uri="{FF2B5EF4-FFF2-40B4-BE49-F238E27FC236}">
                    <a16:creationId xmlns:a16="http://schemas.microsoft.com/office/drawing/2014/main" id="{628D52A7-FD9C-78D6-BA34-8FAD7B4E74BC}"/>
                  </a:ext>
                </a:extLst>
              </p:cNvPr>
              <p:cNvSpPr txBox="1">
                <a:spLocks noRot="1" noChangeAspect="1" noMove="1" noResize="1" noEditPoints="1" noAdjustHandles="1" noChangeArrowheads="1" noChangeShapeType="1" noTextEdit="1"/>
              </p:cNvSpPr>
              <p:nvPr/>
            </p:nvSpPr>
            <p:spPr>
              <a:xfrm>
                <a:off x="7443204" y="4607507"/>
                <a:ext cx="3088497" cy="328295"/>
              </a:xfrm>
              <a:prstGeom prst="rect">
                <a:avLst/>
              </a:prstGeom>
              <a:blipFill>
                <a:blip r:embed="rId8"/>
                <a:stretch>
                  <a:fillRect b="-7407"/>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80350FF1-0BC7-B867-C263-A16E6DE5E1AB}"/>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Tree>
    <p:extLst>
      <p:ext uri="{BB962C8B-B14F-4D97-AF65-F5344CB8AC3E}">
        <p14:creationId xmlns:p14="http://schemas.microsoft.com/office/powerpoint/2010/main" val="1124741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32" name="Rectangle 10">
            <a:extLst>
              <a:ext uri="{FF2B5EF4-FFF2-40B4-BE49-F238E27FC236}">
                <a16:creationId xmlns:a16="http://schemas.microsoft.com/office/drawing/2014/main" id="{49EAA2AC-324E-5E46-BC39-AF8C5A06454A}"/>
              </a:ext>
            </a:extLst>
          </p:cNvPr>
          <p:cNvSpPr>
            <a:spLocks noChangeArrowheads="1"/>
          </p:cNvSpPr>
          <p:nvPr/>
        </p:nvSpPr>
        <p:spPr bwMode="auto">
          <a:xfrm>
            <a:off x="3190875" y="2314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000" b="0" i="0" u="none" strike="noStrike" cap="none" normalizeH="0" baseline="0" dirty="0">
                <a:ln>
                  <a:noFill/>
                </a:ln>
                <a:solidFill>
                  <a:schemeClr val="tx1"/>
                </a:solidFill>
                <a:effectLst/>
                <a:latin typeface="Arial" panose="020B0604020202020204" pitchFamily="34" charset="0"/>
              </a:rPr>
            </a:br>
            <a:endParaRPr kumimoji="0" lang="zh-CN" altLang="zh-CN" sz="1000" b="0" i="0" u="none" strike="noStrike" cap="none" normalizeH="0" baseline="0" dirty="0">
              <a:ln>
                <a:noFill/>
              </a:ln>
              <a:solidFill>
                <a:schemeClr val="tx1"/>
              </a:solidFill>
              <a:effectLst/>
              <a:latin typeface="Arial" panose="020B0604020202020204" pitchFamily="34" charset="0"/>
            </a:endParaRPr>
          </a:p>
        </p:txBody>
      </p:sp>
      <p:sp>
        <p:nvSpPr>
          <p:cNvPr id="61" name="矩形 60">
            <a:extLst>
              <a:ext uri="{FF2B5EF4-FFF2-40B4-BE49-F238E27FC236}">
                <a16:creationId xmlns:a16="http://schemas.microsoft.com/office/drawing/2014/main" id="{8C4F9960-321C-E41D-1E74-84AE20F3B9C0}"/>
              </a:ext>
            </a:extLst>
          </p:cNvPr>
          <p:cNvSpPr/>
          <p:nvPr/>
        </p:nvSpPr>
        <p:spPr>
          <a:xfrm>
            <a:off x="6664570" y="1761878"/>
            <a:ext cx="4710844" cy="31791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sp>
        <p:nvSpPr>
          <p:cNvPr id="62" name="矩形 61">
            <a:extLst>
              <a:ext uri="{FF2B5EF4-FFF2-40B4-BE49-F238E27FC236}">
                <a16:creationId xmlns:a16="http://schemas.microsoft.com/office/drawing/2014/main" id="{2003896F-7FDF-A7B3-9063-495EE1A5FD0D}"/>
              </a:ext>
            </a:extLst>
          </p:cNvPr>
          <p:cNvSpPr>
            <a:spLocks noChangeArrowheads="1"/>
          </p:cNvSpPr>
          <p:nvPr/>
        </p:nvSpPr>
        <p:spPr bwMode="auto">
          <a:xfrm>
            <a:off x="6796947" y="2000046"/>
            <a:ext cx="4381013" cy="959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產品</a:t>
            </a:r>
            <a:r>
              <a:rPr lang="zh-TW" altLang="en-US" sz="1400" b="1" dirty="0">
                <a:solidFill>
                  <a:srgbClr val="000000"/>
                </a:solidFill>
                <a:latin typeface="+mn-ea"/>
              </a:rPr>
              <a:t>比較</a:t>
            </a:r>
            <a:r>
              <a:rPr lang="zh-CN" altLang="en-US" sz="1400" b="1" dirty="0">
                <a:solidFill>
                  <a:srgbClr val="000000"/>
                </a:solidFill>
                <a:latin typeface="+mn-ea"/>
              </a:rPr>
              <a:t>（無長照或有長照）：</a:t>
            </a:r>
            <a:endParaRPr lang="en-US" altLang="zh-CN" sz="1400" b="1" dirty="0">
              <a:solidFill>
                <a:srgbClr val="000000"/>
              </a:solidFill>
              <a:latin typeface="+mn-ea"/>
            </a:endParaRPr>
          </a:p>
          <a:p>
            <a:pPr algn="just">
              <a:lnSpc>
                <a:spcPct val="150000"/>
              </a:lnSpc>
            </a:pPr>
            <a:r>
              <a:rPr lang="zh-CN" altLang="en-US" sz="1400" b="1" dirty="0">
                <a:solidFill>
                  <a:srgbClr val="C00000"/>
                </a:solidFill>
                <a:latin typeface="+mn-ea"/>
              </a:rPr>
              <a:t>無繼承人</a:t>
            </a:r>
            <a:r>
              <a:rPr lang="en-US" altLang="zh-CN" sz="1400" b="1" dirty="0">
                <a:solidFill>
                  <a:srgbClr val="C00000"/>
                </a:solidFill>
                <a:latin typeface="+mn-ea"/>
              </a:rPr>
              <a:t>RM</a:t>
            </a:r>
            <a:r>
              <a:rPr lang="zh-CN" altLang="en-US" sz="1400" b="1" dirty="0">
                <a:solidFill>
                  <a:srgbClr val="C00000"/>
                </a:solidFill>
                <a:latin typeface="+mn-ea"/>
              </a:rPr>
              <a:t>合約高于有繼承人的</a:t>
            </a:r>
            <a:r>
              <a:rPr lang="en-US" altLang="zh-CN" sz="1400" b="1" dirty="0">
                <a:solidFill>
                  <a:srgbClr val="C00000"/>
                </a:solidFill>
                <a:latin typeface="+mn-ea"/>
              </a:rPr>
              <a:t>RM</a:t>
            </a:r>
            <a:r>
              <a:rPr lang="zh-CN" altLang="en-US" sz="1400" b="1" dirty="0">
                <a:solidFill>
                  <a:srgbClr val="C00000"/>
                </a:solidFill>
                <a:latin typeface="+mn-ea"/>
              </a:rPr>
              <a:t>合約</a:t>
            </a:r>
            <a:r>
              <a:rPr lang="zh-TW" altLang="en-US" sz="600" dirty="0">
                <a:solidFill>
                  <a:srgbClr val="000000"/>
                </a:solidFill>
                <a:latin typeface="+mn-ea"/>
              </a:rPr>
              <a:t>（藍上紅下</a:t>
            </a:r>
            <a:r>
              <a:rPr lang="zh-CN" altLang="en-US" sz="600" dirty="0">
                <a:solidFill>
                  <a:srgbClr val="000000"/>
                </a:solidFill>
                <a:latin typeface="+mn-ea"/>
              </a:rPr>
              <a:t>，</a:t>
            </a:r>
            <a:r>
              <a:rPr lang="zh-TW" altLang="en-US" sz="600" dirty="0">
                <a:solidFill>
                  <a:srgbClr val="000000"/>
                </a:solidFill>
                <a:latin typeface="+mn-ea"/>
              </a:rPr>
              <a:t>灰上黑下</a:t>
            </a:r>
            <a:r>
              <a:rPr lang="zh-CN" altLang="en-US" sz="600" dirty="0">
                <a:solidFill>
                  <a:srgbClr val="000000"/>
                </a:solidFill>
                <a:latin typeface="+mn-ea"/>
              </a:rPr>
              <a:t>）</a:t>
            </a:r>
            <a:endParaRPr lang="en-US" altLang="zh-CN" sz="1400" b="1" dirty="0">
              <a:solidFill>
                <a:srgbClr val="C00000"/>
              </a:solidFill>
              <a:latin typeface="+mn-ea"/>
            </a:endParaRPr>
          </a:p>
          <a:p>
            <a:pPr algn="just">
              <a:lnSpc>
                <a:spcPct val="150000"/>
              </a:lnSpc>
            </a:pPr>
            <a:r>
              <a:rPr lang="zh-CN" altLang="en-US" sz="1200" dirty="0">
                <a:solidFill>
                  <a:srgbClr val="000000"/>
                </a:solidFill>
                <a:latin typeface="+mn-ea"/>
              </a:rPr>
              <a:t>無繼承人</a:t>
            </a:r>
            <a:r>
              <a:rPr lang="en-US" altLang="zh-CN" sz="1200" dirty="0">
                <a:solidFill>
                  <a:srgbClr val="000000"/>
                </a:solidFill>
                <a:latin typeface="+mn-ea"/>
              </a:rPr>
              <a:t>RM</a:t>
            </a:r>
            <a:r>
              <a:rPr lang="zh-CN" altLang="en-US" sz="1200" dirty="0">
                <a:solidFill>
                  <a:srgbClr val="000000"/>
                </a:solidFill>
                <a:latin typeface="+mn-ea"/>
              </a:rPr>
              <a:t>合約支付比例高于有繼承的</a:t>
            </a:r>
            <a:r>
              <a:rPr lang="en-US" altLang="zh-CN" sz="1200" dirty="0">
                <a:solidFill>
                  <a:srgbClr val="000000"/>
                </a:solidFill>
                <a:latin typeface="+mn-ea"/>
              </a:rPr>
              <a:t>RM</a:t>
            </a:r>
            <a:r>
              <a:rPr lang="zh-CN" altLang="en-US" sz="1200" dirty="0">
                <a:solidFill>
                  <a:srgbClr val="000000"/>
                </a:solidFill>
                <a:latin typeface="+mn-ea"/>
              </a:rPr>
              <a:t>合約</a:t>
            </a:r>
            <a:endParaRPr lang="zh-TW" altLang="en-US" sz="1200" dirty="0">
              <a:solidFill>
                <a:srgbClr val="000000"/>
              </a:solidFill>
              <a:latin typeface="+mn-ea"/>
            </a:endParaRPr>
          </a:p>
        </p:txBody>
      </p:sp>
      <p:grpSp>
        <p:nvGrpSpPr>
          <p:cNvPr id="63" name="组合 62">
            <a:extLst>
              <a:ext uri="{FF2B5EF4-FFF2-40B4-BE49-F238E27FC236}">
                <a16:creationId xmlns:a16="http://schemas.microsoft.com/office/drawing/2014/main" id="{8DBD0717-DFC5-F4CA-D41F-0B46872957F7}"/>
              </a:ext>
            </a:extLst>
          </p:cNvPr>
          <p:cNvGrpSpPr/>
          <p:nvPr/>
        </p:nvGrpSpPr>
        <p:grpSpPr>
          <a:xfrm>
            <a:off x="10353046" y="1692344"/>
            <a:ext cx="1068995" cy="1300888"/>
            <a:chOff x="9356795" y="3192042"/>
            <a:chExt cx="1425324" cy="1482656"/>
          </a:xfrm>
        </p:grpSpPr>
        <p:sp>
          <p:nvSpPr>
            <p:cNvPr id="64" name="任意多边形 11">
              <a:extLst>
                <a:ext uri="{FF2B5EF4-FFF2-40B4-BE49-F238E27FC236}">
                  <a16:creationId xmlns:a16="http://schemas.microsoft.com/office/drawing/2014/main" id="{B6EAC381-8EBC-A794-A9A4-BBC0A5EFD99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5" name="任意多边形 13">
              <a:extLst>
                <a:ext uri="{FF2B5EF4-FFF2-40B4-BE49-F238E27FC236}">
                  <a16:creationId xmlns:a16="http://schemas.microsoft.com/office/drawing/2014/main" id="{B9D08312-BC9C-C515-BAD7-D8856427C939}"/>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7" name="任意多边形 16">
              <a:extLst>
                <a:ext uri="{FF2B5EF4-FFF2-40B4-BE49-F238E27FC236}">
                  <a16:creationId xmlns:a16="http://schemas.microsoft.com/office/drawing/2014/main" id="{B035F0DB-ACA3-D36D-ECA5-C9713A1F5324}"/>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5" name="TextBox 23">
            <a:extLst>
              <a:ext uri="{FF2B5EF4-FFF2-40B4-BE49-F238E27FC236}">
                <a16:creationId xmlns:a16="http://schemas.microsoft.com/office/drawing/2014/main" id="{F0A7667F-A09A-8E01-3E1D-09A7ADA21EC1}"/>
              </a:ext>
            </a:extLst>
          </p:cNvPr>
          <p:cNvSpPr txBox="1"/>
          <p:nvPr/>
        </p:nvSpPr>
        <p:spPr>
          <a:xfrm>
            <a:off x="4173360" y="323206"/>
            <a:ext cx="54741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合約風險</a:t>
            </a:r>
            <a:r>
              <a:rPr lang="en-US" altLang="zh-CN" sz="2800" dirty="0" err="1">
                <a:solidFill>
                  <a:srgbClr val="1F3762"/>
                </a:solidFill>
                <a:cs typeface="+mn-ea"/>
                <a:sym typeface="+mn-lt"/>
              </a:rPr>
              <a:t>VaR</a:t>
            </a:r>
            <a:r>
              <a:rPr lang="zh-CN" altLang="en-US" sz="2800" dirty="0">
                <a:solidFill>
                  <a:srgbClr val="1F3762"/>
                </a:solidFill>
                <a:cs typeface="+mn-ea"/>
                <a:sym typeface="+mn-lt"/>
              </a:rPr>
              <a:t>（投保年齡</a:t>
            </a:r>
            <a:r>
              <a:rPr lang="en-US" altLang="zh-CN" sz="2800" dirty="0">
                <a:solidFill>
                  <a:srgbClr val="1F3762"/>
                </a:solidFill>
                <a:cs typeface="+mn-ea"/>
                <a:sym typeface="+mn-lt"/>
              </a:rPr>
              <a:t>60</a:t>
            </a:r>
            <a:r>
              <a:rPr lang="zh-CN" altLang="en-US" sz="2800" dirty="0">
                <a:solidFill>
                  <a:srgbClr val="1F3762"/>
                </a:solidFill>
                <a:cs typeface="+mn-ea"/>
                <a:sym typeface="+mn-lt"/>
              </a:rPr>
              <a:t>歲）</a:t>
            </a:r>
          </a:p>
        </p:txBody>
      </p:sp>
      <p:graphicFrame>
        <p:nvGraphicFramePr>
          <p:cNvPr id="7" name="图表 6">
            <a:extLst>
              <a:ext uri="{FF2B5EF4-FFF2-40B4-BE49-F238E27FC236}">
                <a16:creationId xmlns:a16="http://schemas.microsoft.com/office/drawing/2014/main" id="{E885E922-8EB7-4C5A-AA4E-15CB0F64C82A}"/>
              </a:ext>
            </a:extLst>
          </p:cNvPr>
          <p:cNvGraphicFramePr/>
          <p:nvPr>
            <p:extLst>
              <p:ext uri="{D42A27DB-BD31-4B8C-83A1-F6EECF244321}">
                <p14:modId xmlns:p14="http://schemas.microsoft.com/office/powerpoint/2010/main" val="3639526793"/>
              </p:ext>
            </p:extLst>
          </p:nvPr>
        </p:nvGraphicFramePr>
        <p:xfrm>
          <a:off x="816586" y="1242574"/>
          <a:ext cx="5399405" cy="2519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图表 7">
            <a:extLst>
              <a:ext uri="{FF2B5EF4-FFF2-40B4-BE49-F238E27FC236}">
                <a16:creationId xmlns:a16="http://schemas.microsoft.com/office/drawing/2014/main" id="{F63D355D-68B2-4944-BE5C-4BD0105D61D6}"/>
              </a:ext>
            </a:extLst>
          </p:cNvPr>
          <p:cNvGraphicFramePr/>
          <p:nvPr>
            <p:extLst>
              <p:ext uri="{D42A27DB-BD31-4B8C-83A1-F6EECF244321}">
                <p14:modId xmlns:p14="http://schemas.microsoft.com/office/powerpoint/2010/main" val="4269247430"/>
              </p:ext>
            </p:extLst>
          </p:nvPr>
        </p:nvGraphicFramePr>
        <p:xfrm>
          <a:off x="816586" y="3841236"/>
          <a:ext cx="5399405" cy="2519680"/>
        </p:xfrm>
        <a:graphic>
          <a:graphicData uri="http://schemas.openxmlformats.org/drawingml/2006/chart">
            <c:chart xmlns:c="http://schemas.openxmlformats.org/drawingml/2006/chart" xmlns:r="http://schemas.openxmlformats.org/officeDocument/2006/relationships" r:id="rId6"/>
          </a:graphicData>
        </a:graphic>
      </p:graphicFrame>
      <p:sp>
        <p:nvSpPr>
          <p:cNvPr id="21" name="矩形 20">
            <a:extLst>
              <a:ext uri="{FF2B5EF4-FFF2-40B4-BE49-F238E27FC236}">
                <a16:creationId xmlns:a16="http://schemas.microsoft.com/office/drawing/2014/main" id="{AAF97319-A8B5-3A63-CD49-B22B5BA2B6F5}"/>
              </a:ext>
            </a:extLst>
          </p:cNvPr>
          <p:cNvSpPr>
            <a:spLocks noChangeArrowheads="1"/>
          </p:cNvSpPr>
          <p:nvPr/>
        </p:nvSpPr>
        <p:spPr bwMode="auto">
          <a:xfrm>
            <a:off x="6796947" y="3322967"/>
            <a:ext cx="4381013" cy="14216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200" dirty="0">
                <a:solidFill>
                  <a:srgbClr val="000000"/>
                </a:solidFill>
                <a:latin typeface="+mn-ea"/>
              </a:rPr>
              <a:t>有繼承人的</a:t>
            </a:r>
            <a:r>
              <a:rPr lang="en-US" altLang="zh-CN" sz="1200" dirty="0">
                <a:solidFill>
                  <a:srgbClr val="000000"/>
                </a:solidFill>
                <a:latin typeface="+mn-ea"/>
              </a:rPr>
              <a:t>RM</a:t>
            </a:r>
            <a:r>
              <a:rPr lang="zh-CN" altLang="en-US" sz="1200" dirty="0">
                <a:solidFill>
                  <a:srgbClr val="000000"/>
                </a:solidFill>
                <a:latin typeface="+mn-ea"/>
              </a:rPr>
              <a:t>合約，在同一合約下：</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a:t>
            </a:r>
            <a:r>
              <a:rPr lang="en-US" altLang="zh-CN" sz="1200" dirty="0">
                <a:solidFill>
                  <a:srgbClr val="000000"/>
                </a:solidFill>
                <a:latin typeface="+mn-ea"/>
              </a:rPr>
              <a:t>1</a:t>
            </a:r>
            <a:r>
              <a:rPr lang="zh-CN" altLang="en-US" sz="1200" dirty="0">
                <a:solidFill>
                  <a:srgbClr val="000000"/>
                </a:solidFill>
                <a:latin typeface="+mn-ea"/>
              </a:rPr>
              <a:t>）男性與女性的風險對比</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a:t>
            </a:r>
            <a:r>
              <a:rPr lang="en-US" altLang="zh-CN" sz="1200" dirty="0">
                <a:solidFill>
                  <a:srgbClr val="000000"/>
                </a:solidFill>
                <a:latin typeface="+mn-ea"/>
              </a:rPr>
              <a:t>2</a:t>
            </a:r>
            <a:r>
              <a:rPr lang="zh-CN" altLang="en-US" sz="1200" dirty="0">
                <a:solidFill>
                  <a:srgbClr val="000000"/>
                </a:solidFill>
                <a:latin typeface="+mn-ea"/>
              </a:rPr>
              <a:t>）有無長照的風險對比</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a:t>
            </a:r>
            <a:r>
              <a:rPr lang="en-US" altLang="zh-CN" sz="1200" dirty="0">
                <a:solidFill>
                  <a:srgbClr val="000000"/>
                </a:solidFill>
                <a:latin typeface="+mn-ea"/>
              </a:rPr>
              <a:t>3</a:t>
            </a:r>
            <a:r>
              <a:rPr lang="zh-CN" altLang="en-US" sz="1200" dirty="0">
                <a:solidFill>
                  <a:srgbClr val="000000"/>
                </a:solidFill>
                <a:latin typeface="+mn-ea"/>
              </a:rPr>
              <a:t>）支付方式的風險對比</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結論均無繼承人的</a:t>
            </a:r>
            <a:r>
              <a:rPr lang="en-US" altLang="zh-CN" sz="1200" dirty="0">
                <a:solidFill>
                  <a:srgbClr val="000000"/>
                </a:solidFill>
                <a:latin typeface="+mn-ea"/>
              </a:rPr>
              <a:t>RM</a:t>
            </a:r>
            <a:r>
              <a:rPr lang="zh-CN" altLang="en-US" sz="1200" dirty="0">
                <a:solidFill>
                  <a:srgbClr val="000000"/>
                </a:solidFill>
                <a:latin typeface="+mn-ea"/>
              </a:rPr>
              <a:t>合約相同，此處不追溯，詳見論文</a:t>
            </a:r>
            <a:endParaRPr lang="en-US" altLang="zh-TW" sz="1200" dirty="0">
              <a:solidFill>
                <a:srgbClr val="C00000"/>
              </a:solidFill>
              <a:latin typeface="+mn-ea"/>
            </a:endParaRPr>
          </a:p>
        </p:txBody>
      </p:sp>
    </p:spTree>
    <p:extLst>
      <p:ext uri="{BB962C8B-B14F-4D97-AF65-F5344CB8AC3E}">
        <p14:creationId xmlns:p14="http://schemas.microsoft.com/office/powerpoint/2010/main" val="3567386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1" name="TextBox 23">
            <a:extLst>
              <a:ext uri="{FF2B5EF4-FFF2-40B4-BE49-F238E27FC236}">
                <a16:creationId xmlns:a16="http://schemas.microsoft.com/office/drawing/2014/main" id="{7592C2F5-3EDD-3222-59CA-C4EAFEF7909F}"/>
              </a:ext>
            </a:extLst>
          </p:cNvPr>
          <p:cNvSpPr txBox="1"/>
          <p:nvPr/>
        </p:nvSpPr>
        <p:spPr>
          <a:xfrm>
            <a:off x="4173360" y="323206"/>
            <a:ext cx="4399279"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支付比例敏感性分析總表</a:t>
            </a:r>
          </a:p>
        </p:txBody>
      </p:sp>
      <p:pic>
        <p:nvPicPr>
          <p:cNvPr id="51" name="图片 50">
            <a:extLst>
              <a:ext uri="{FF2B5EF4-FFF2-40B4-BE49-F238E27FC236}">
                <a16:creationId xmlns:a16="http://schemas.microsoft.com/office/drawing/2014/main" id="{E2145636-242B-0B5C-94DB-1ECDA7F10285}"/>
              </a:ext>
            </a:extLst>
          </p:cNvPr>
          <p:cNvPicPr>
            <a:picLocks noChangeAspect="1"/>
          </p:cNvPicPr>
          <p:nvPr/>
        </p:nvPicPr>
        <p:blipFill>
          <a:blip r:embed="rId5"/>
          <a:stretch>
            <a:fillRect/>
          </a:stretch>
        </p:blipFill>
        <p:spPr>
          <a:xfrm>
            <a:off x="498157" y="1419020"/>
            <a:ext cx="6483530" cy="4274801"/>
          </a:xfrm>
          <a:prstGeom prst="rect">
            <a:avLst/>
          </a:prstGeom>
        </p:spPr>
      </p:pic>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2B6BE1BD-B102-64A4-57E8-8E5790A16D6A}"/>
                  </a:ext>
                </a:extLst>
              </p:cNvPr>
              <p:cNvSpPr txBox="1"/>
              <p:nvPr/>
            </p:nvSpPr>
            <p:spPr>
              <a:xfrm>
                <a:off x="400858" y="5699917"/>
                <a:ext cx="6964296" cy="1049326"/>
              </a:xfrm>
              <a:prstGeom prst="rect">
                <a:avLst/>
              </a:prstGeom>
              <a:noFill/>
            </p:spPr>
            <p:txBody>
              <a:bodyPr wrap="square">
                <a:spAutoFit/>
              </a:bodyPr>
              <a:lstStyle/>
              <a:p>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a:t>
                </a:r>
                <a14:m>
                  <m:oMath xmlns:m="http://schemas.openxmlformats.org/officeDocument/2006/math">
                    <m:r>
                      <a:rPr lang="zh-TW"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kern="100">
                        <a:effectLst/>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 </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表支付比例與之正、負相關，</a:t>
                </a:r>
                <a:r>
                  <a:rPr lang="en-US" altLang="zh-CN" sz="11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表不敏感，</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x</a:t>
                </a:r>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表無這項分析，</a:t>
                </a:r>
                <a14:m>
                  <m:oMath xmlns:m="http://schemas.openxmlformats.org/officeDocument/2006/math">
                    <m:r>
                      <a:rPr lang="en-US" altLang="zh-CN" sz="1100" kern="100">
                        <a:effectLst/>
                        <a:latin typeface="Cambria Math" panose="02040503050406030204" pitchFamily="18" charset="0"/>
                        <a:ea typeface="楷体" panose="02010609060101010101" pitchFamily="49" charset="-122"/>
                        <a:cs typeface="Times New Roman" panose="02020603050405020304" pitchFamily="18" charset="0"/>
                      </a:rPr>
                      <m:t>∪</m:t>
                    </m:r>
                    <m:r>
                      <a:rPr lang="zh-TW" altLang="zh-CN" sz="1100" kern="100">
                        <a:effectLst/>
                        <a:latin typeface="Cambria Math" panose="02040503050406030204" pitchFamily="18" charset="0"/>
                        <a:ea typeface="楷体" panose="02010609060101010101" pitchFamily="49" charset="-122"/>
                        <a:cs typeface="Times New Roman" panose="02020603050405020304" pitchFamily="18" charset="0"/>
                      </a:rPr>
                      <m:t>與</m:t>
                    </m:r>
                    <m:r>
                      <a:rPr lang="en-US" altLang="zh-CN" sz="1100" kern="100">
                        <a:effectLst/>
                        <a:latin typeface="Cambria Math" panose="02040503050406030204" pitchFamily="18" charset="0"/>
                        <a:ea typeface="楷体" panose="02010609060101010101" pitchFamily="49" charset="-122"/>
                        <a:cs typeface="Times New Roman" panose="02020603050405020304" pitchFamily="18" charset="0"/>
                      </a:rPr>
                      <m:t>∩</m:t>
                    </m:r>
                  </m:oMath>
                </a14:m>
                <a:r>
                  <a:rPr lang="zh-TW" altLang="zh-CN" sz="1100" kern="100" dirty="0">
                    <a:effectLst/>
                    <a:latin typeface="等线" panose="02010600030101010101" pitchFamily="2" charset="-122"/>
                    <a:ea typeface="楷体" panose="02010609060101010101" pitchFamily="49" charset="-122"/>
                    <a:cs typeface="Times New Roman" panose="02020603050405020304" pitchFamily="18" charset="0"/>
                  </a:rPr>
                  <a:t>爲趨勢走向圖，有無代表繼承人</a:t>
                </a:r>
                <a:r>
                  <a:rPr lang="en-US" altLang="zh-CN" sz="1100" kern="100" dirty="0">
                    <a:effectLst/>
                    <a:latin typeface="楷体" panose="02010609060101010101" pitchFamily="49" charset="-122"/>
                    <a:ea typeface="等线" panose="02010600030101010101" pitchFamily="2" charset="-122"/>
                    <a:cs typeface="Times New Roman" panose="02020603050405020304" pitchFamily="18" charset="0"/>
                  </a:rPr>
                  <a:t>)</a:t>
                </a:r>
              </a:p>
              <a:p>
                <a:pPr>
                  <a:lnSpc>
                    <a:spcPct val="150000"/>
                  </a:lnSpc>
                </a:pPr>
                <a:r>
                  <a:rPr lang="zh-CN" altLang="en-US" sz="1200" kern="100" dirty="0">
                    <a:latin typeface="楷体" panose="02010609060101010101" pitchFamily="49" charset="-122"/>
                    <a:ea typeface="楷体" panose="02010609060101010101" pitchFamily="49" charset="-122"/>
                    <a:cs typeface="Times New Roman" panose="02020603050405020304" pitchFamily="18" charset="0"/>
                  </a:rPr>
                  <a:t>圖表解釋：投保年齡增加，支付比例增加，原因爲剩餘餘命减少（其他與之類似）</a:t>
                </a:r>
                <a:endParaRPr lang="en-US" altLang="zh-CN" sz="1200"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zh-CN" altLang="en-US" sz="1200" kern="100" dirty="0">
                    <a:latin typeface="楷体" panose="02010609060101010101" pitchFamily="49" charset="-122"/>
                    <a:ea typeface="楷体" panose="02010609060101010101" pitchFamily="49" charset="-122"/>
                    <a:cs typeface="Times New Roman" panose="02020603050405020304" pitchFamily="18" charset="0"/>
                  </a:rPr>
                  <a:t>投保年齡、平均利率水準、房租率、長照成本、預定利率對</a:t>
                </a:r>
                <a:r>
                  <a:rPr lang="en-US" altLang="zh-CN" sz="1200" kern="100" dirty="0">
                    <a:latin typeface="楷体" panose="02010609060101010101" pitchFamily="49" charset="-122"/>
                    <a:ea typeface="楷体" panose="02010609060101010101" pitchFamily="49" charset="-122"/>
                    <a:cs typeface="Times New Roman" panose="02020603050405020304" pitchFamily="18" charset="0"/>
                  </a:rPr>
                  <a:t>RM</a:t>
                </a:r>
                <a:r>
                  <a:rPr lang="zh-CN" altLang="en-US" sz="1200" kern="100" dirty="0">
                    <a:latin typeface="楷体" panose="02010609060101010101" pitchFamily="49" charset="-122"/>
                    <a:ea typeface="楷体" panose="02010609060101010101" pitchFamily="49" charset="-122"/>
                    <a:cs typeface="Times New Roman" panose="02020603050405020304" pitchFamily="18" charset="0"/>
                  </a:rPr>
                  <a:t>和</a:t>
                </a:r>
                <a:r>
                  <a:rPr lang="en-US" altLang="zh-CN" sz="1200" kern="100" dirty="0">
                    <a:latin typeface="楷体" panose="02010609060101010101" pitchFamily="49" charset="-122"/>
                    <a:ea typeface="楷体" panose="02010609060101010101" pitchFamily="49" charset="-122"/>
                    <a:cs typeface="Times New Roman" panose="02020603050405020304" pitchFamily="18" charset="0"/>
                  </a:rPr>
                  <a:t>HR</a:t>
                </a:r>
                <a:r>
                  <a:rPr lang="zh-CN" altLang="en-US" sz="1200" kern="100" dirty="0">
                    <a:latin typeface="楷体" panose="02010609060101010101" pitchFamily="49" charset="-122"/>
                    <a:ea typeface="楷体" panose="02010609060101010101" pitchFamily="49" charset="-122"/>
                    <a:cs typeface="Times New Roman" panose="02020603050405020304" pitchFamily="18" charset="0"/>
                  </a:rPr>
                  <a:t>影響相同。</a:t>
                </a:r>
                <a:endParaRPr lang="en-US" altLang="zh-CN" sz="1200"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zh-CN" altLang="en-US" sz="1200" kern="100" dirty="0">
                    <a:effectLst/>
                    <a:latin typeface="楷体" panose="02010609060101010101" pitchFamily="49" charset="-122"/>
                    <a:ea typeface="楷体" panose="02010609060101010101" pitchFamily="49" charset="-122"/>
                    <a:cs typeface="Times New Roman" panose="02020603050405020304" pitchFamily="18" charset="0"/>
                  </a:rPr>
                  <a:t>房價波動度、利率波動度、房價利率相關係數、利率均值回歸率對</a:t>
                </a:r>
                <a:r>
                  <a:rPr lang="en-US" altLang="zh-CN" sz="1200" kern="100" dirty="0">
                    <a:effectLst/>
                    <a:latin typeface="楷体" panose="02010609060101010101" pitchFamily="49" charset="-122"/>
                    <a:ea typeface="楷体" panose="02010609060101010101" pitchFamily="49" charset="-122"/>
                    <a:cs typeface="Times New Roman" panose="02020603050405020304" pitchFamily="18" charset="0"/>
                  </a:rPr>
                  <a:t>RM</a:t>
                </a:r>
                <a:r>
                  <a:rPr lang="zh-CN" altLang="en-US" sz="1200" kern="100" dirty="0">
                    <a:effectLst/>
                    <a:latin typeface="楷体" panose="02010609060101010101" pitchFamily="49" charset="-122"/>
                    <a:ea typeface="楷体" panose="02010609060101010101" pitchFamily="49" charset="-122"/>
                    <a:cs typeface="Times New Roman" panose="02020603050405020304" pitchFamily="18" charset="0"/>
                  </a:rPr>
                  <a:t>和</a:t>
                </a:r>
                <a:r>
                  <a:rPr lang="en-US" altLang="zh-CN" sz="1200" kern="100" dirty="0">
                    <a:effectLst/>
                    <a:latin typeface="楷体" panose="02010609060101010101" pitchFamily="49" charset="-122"/>
                    <a:ea typeface="楷体" panose="02010609060101010101" pitchFamily="49" charset="-122"/>
                    <a:cs typeface="Times New Roman" panose="02020603050405020304" pitchFamily="18" charset="0"/>
                  </a:rPr>
                  <a:t>HR</a:t>
                </a:r>
                <a:r>
                  <a:rPr lang="zh-CN" altLang="en-US" sz="1200" kern="100" dirty="0">
                    <a:effectLst/>
                    <a:latin typeface="楷体" panose="02010609060101010101" pitchFamily="49" charset="-122"/>
                    <a:ea typeface="楷体" panose="02010609060101010101" pitchFamily="49" charset="-122"/>
                    <a:cs typeface="Times New Roman" panose="02020603050405020304" pitchFamily="18" charset="0"/>
                  </a:rPr>
                  <a:t>影響相反。</a:t>
                </a:r>
                <a:endParaRPr lang="en-US" altLang="zh-CN" sz="1200" kern="100" dirty="0">
                  <a:effectLst/>
                  <a:latin typeface="楷体" panose="02010609060101010101" pitchFamily="49" charset="-122"/>
                  <a:ea typeface="楷体" panose="02010609060101010101" pitchFamily="49" charset="-122"/>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2B6BE1BD-B102-64A4-57E8-8E5790A16D6A}"/>
                  </a:ext>
                </a:extLst>
              </p:cNvPr>
              <p:cNvSpPr txBox="1">
                <a:spLocks noRot="1" noChangeAspect="1" noMove="1" noResize="1" noEditPoints="1" noAdjustHandles="1" noChangeArrowheads="1" noChangeShapeType="1" noTextEdit="1"/>
              </p:cNvSpPr>
              <p:nvPr/>
            </p:nvSpPr>
            <p:spPr>
              <a:xfrm>
                <a:off x="400858" y="5699917"/>
                <a:ext cx="6964296" cy="1049326"/>
              </a:xfrm>
              <a:prstGeom prst="rect">
                <a:avLst/>
              </a:prstGeom>
              <a:blipFill>
                <a:blip r:embed="rId6"/>
                <a:stretch>
                  <a:fillRect l="-88" t="-1163" b="-4070"/>
                </a:stretch>
              </a:blipFill>
            </p:spPr>
            <p:txBody>
              <a:bodyPr/>
              <a:lstStyle/>
              <a:p>
                <a:r>
                  <a:rPr lang="zh-CN" altLang="en-US">
                    <a:noFill/>
                  </a:rPr>
                  <a:t> </a:t>
                </a:r>
              </a:p>
            </p:txBody>
          </p:sp>
        </mc:Fallback>
      </mc:AlternateContent>
      <p:sp>
        <p:nvSpPr>
          <p:cNvPr id="56" name="矩形 55">
            <a:extLst>
              <a:ext uri="{FF2B5EF4-FFF2-40B4-BE49-F238E27FC236}">
                <a16:creationId xmlns:a16="http://schemas.microsoft.com/office/drawing/2014/main" id="{AA4EB15A-400A-50E1-87EA-ED610F8FD36F}"/>
              </a:ext>
            </a:extLst>
          </p:cNvPr>
          <p:cNvSpPr/>
          <p:nvPr/>
        </p:nvSpPr>
        <p:spPr>
          <a:xfrm>
            <a:off x="7146098" y="1604861"/>
            <a:ext cx="4642553" cy="4035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58" name="组合 57">
            <a:extLst>
              <a:ext uri="{FF2B5EF4-FFF2-40B4-BE49-F238E27FC236}">
                <a16:creationId xmlns:a16="http://schemas.microsoft.com/office/drawing/2014/main" id="{98702B6D-128F-22A6-CE9E-E1F5AE8CCCD5}"/>
              </a:ext>
            </a:extLst>
          </p:cNvPr>
          <p:cNvGrpSpPr/>
          <p:nvPr/>
        </p:nvGrpSpPr>
        <p:grpSpPr>
          <a:xfrm>
            <a:off x="10766284" y="1535327"/>
            <a:ext cx="1068995" cy="1300888"/>
            <a:chOff x="9356795" y="3192042"/>
            <a:chExt cx="1425324" cy="1482656"/>
          </a:xfrm>
        </p:grpSpPr>
        <p:sp>
          <p:nvSpPr>
            <p:cNvPr id="59" name="任意多边形 11">
              <a:extLst>
                <a:ext uri="{FF2B5EF4-FFF2-40B4-BE49-F238E27FC236}">
                  <a16:creationId xmlns:a16="http://schemas.microsoft.com/office/drawing/2014/main" id="{DBF69B39-0599-ED33-BA58-B00C01A092B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0" name="任意多边形 13">
              <a:extLst>
                <a:ext uri="{FF2B5EF4-FFF2-40B4-BE49-F238E27FC236}">
                  <a16:creationId xmlns:a16="http://schemas.microsoft.com/office/drawing/2014/main" id="{899626EA-FBAC-883C-B28B-1BA1100E3682}"/>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1" name="任意多边形 16">
              <a:extLst>
                <a:ext uri="{FF2B5EF4-FFF2-40B4-BE49-F238E27FC236}">
                  <a16:creationId xmlns:a16="http://schemas.microsoft.com/office/drawing/2014/main" id="{915F6ECA-4A7E-1177-96F0-991C623A047F}"/>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62" name="矩形 61">
            <a:extLst>
              <a:ext uri="{FF2B5EF4-FFF2-40B4-BE49-F238E27FC236}">
                <a16:creationId xmlns:a16="http://schemas.microsoft.com/office/drawing/2014/main" id="{BC7D5B02-A6CB-4D43-BB78-9147DCA88491}"/>
              </a:ext>
            </a:extLst>
          </p:cNvPr>
          <p:cNvSpPr>
            <a:spLocks noChangeArrowheads="1"/>
          </p:cNvSpPr>
          <p:nvPr/>
        </p:nvSpPr>
        <p:spPr bwMode="auto">
          <a:xfrm>
            <a:off x="7286544" y="3541057"/>
            <a:ext cx="4320000" cy="18316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期初保費率和保費率增加，在有繼承人的</a:t>
            </a:r>
            <a:r>
              <a:rPr lang="en-US" altLang="zh-CN" sz="1400" b="1" dirty="0">
                <a:solidFill>
                  <a:srgbClr val="000000"/>
                </a:solidFill>
                <a:latin typeface="+mn-ea"/>
              </a:rPr>
              <a:t>RM</a:t>
            </a:r>
            <a:r>
              <a:rPr lang="zh-CN" altLang="en-US" sz="1400" b="1" dirty="0">
                <a:solidFill>
                  <a:srgbClr val="000000"/>
                </a:solidFill>
                <a:latin typeface="+mn-ea"/>
              </a:rPr>
              <a:t>合約中，保費與支付比例呈正相關：</a:t>
            </a:r>
            <a:endParaRPr lang="en-US" altLang="zh-CN" sz="1400" b="1" dirty="0">
              <a:solidFill>
                <a:srgbClr val="000000"/>
              </a:solidFill>
              <a:latin typeface="+mn-ea"/>
            </a:endParaRPr>
          </a:p>
          <a:p>
            <a:pPr algn="just">
              <a:lnSpc>
                <a:spcPct val="150000"/>
              </a:lnSpc>
            </a:pPr>
            <a:r>
              <a:rPr lang="zh-CN" altLang="en-US" sz="1200" dirty="0">
                <a:solidFill>
                  <a:srgbClr val="000000"/>
                </a:solidFill>
                <a:latin typeface="+mn-ea"/>
              </a:rPr>
              <a:t>本文保費採用的美國</a:t>
            </a:r>
            <a:r>
              <a:rPr lang="en-US" altLang="zh-CN" sz="1200" dirty="0">
                <a:solidFill>
                  <a:srgbClr val="000000"/>
                </a:solidFill>
                <a:latin typeface="+mn-ea"/>
              </a:rPr>
              <a:t>HECM</a:t>
            </a:r>
            <a:r>
              <a:rPr lang="zh-CN" altLang="en-US" sz="1200" dirty="0">
                <a:solidFill>
                  <a:srgbClr val="000000"/>
                </a:solidFill>
                <a:latin typeface="+mn-ea"/>
              </a:rPr>
              <a:t>合約（政府承保），計算出有繼承人的</a:t>
            </a:r>
            <a:r>
              <a:rPr lang="en-US" altLang="zh-CN" sz="1200" dirty="0">
                <a:solidFill>
                  <a:srgbClr val="000000"/>
                </a:solidFill>
                <a:latin typeface="+mn-ea"/>
              </a:rPr>
              <a:t>RM</a:t>
            </a:r>
            <a:r>
              <a:rPr lang="zh-CN" altLang="en-US" sz="1200" dirty="0">
                <a:solidFill>
                  <a:srgbClr val="000000"/>
                </a:solidFill>
                <a:latin typeface="+mn-ea"/>
              </a:rPr>
              <a:t>支付比例為</a:t>
            </a:r>
            <a:r>
              <a:rPr lang="en-US" altLang="zh-CN" sz="1200" dirty="0">
                <a:solidFill>
                  <a:srgbClr val="000000"/>
                </a:solidFill>
                <a:latin typeface="+mn-ea"/>
              </a:rPr>
              <a:t>2%-14%</a:t>
            </a:r>
            <a:r>
              <a:rPr lang="zh-CN" altLang="en-US" sz="1200" dirty="0">
                <a:solidFill>
                  <a:srgbClr val="000000"/>
                </a:solidFill>
                <a:latin typeface="+mn-ea"/>
              </a:rPr>
              <a:t>，無繼承人的</a:t>
            </a:r>
            <a:r>
              <a:rPr lang="en-US" altLang="zh-CN" sz="1200" dirty="0">
                <a:solidFill>
                  <a:srgbClr val="000000"/>
                </a:solidFill>
                <a:latin typeface="+mn-ea"/>
              </a:rPr>
              <a:t>RM</a:t>
            </a:r>
            <a:r>
              <a:rPr lang="zh-CN" altLang="en-US" sz="1200" dirty="0">
                <a:solidFill>
                  <a:srgbClr val="000000"/>
                </a:solidFill>
                <a:latin typeface="+mn-ea"/>
              </a:rPr>
              <a:t>支付比例為</a:t>
            </a:r>
            <a:r>
              <a:rPr lang="en-US" altLang="zh-CN" sz="1200" dirty="0">
                <a:solidFill>
                  <a:srgbClr val="000000"/>
                </a:solidFill>
                <a:latin typeface="+mn-ea"/>
              </a:rPr>
              <a:t>50%-83%</a:t>
            </a:r>
            <a:r>
              <a:rPr lang="zh-CN" altLang="en-US" sz="1200" dirty="0">
                <a:solidFill>
                  <a:srgbClr val="000000"/>
                </a:solidFill>
                <a:latin typeface="+mn-ea"/>
              </a:rPr>
              <a:t>，由此可見，無繼承人的支付比例與市場情况更貼合，</a:t>
            </a:r>
            <a:r>
              <a:rPr lang="zh-CN" altLang="en-US" sz="1400" b="1" dirty="0">
                <a:solidFill>
                  <a:srgbClr val="C00000"/>
                </a:solidFill>
                <a:latin typeface="+mn-ea"/>
              </a:rPr>
              <a:t>猜想市場上存在的</a:t>
            </a:r>
            <a:r>
              <a:rPr lang="en-US" altLang="zh-CN" sz="1400" b="1" dirty="0">
                <a:solidFill>
                  <a:srgbClr val="C00000"/>
                </a:solidFill>
                <a:latin typeface="+mn-ea"/>
              </a:rPr>
              <a:t>RM</a:t>
            </a:r>
            <a:r>
              <a:rPr lang="zh-CN" altLang="en-US" sz="1400" b="1" dirty="0">
                <a:solidFill>
                  <a:srgbClr val="C00000"/>
                </a:solidFill>
                <a:latin typeface="+mn-ea"/>
              </a:rPr>
              <a:t>合約或以“無繼承人”爲主</a:t>
            </a:r>
            <a:endParaRPr lang="en-US" altLang="zh-CN" sz="1200" b="1" dirty="0">
              <a:solidFill>
                <a:srgbClr val="C00000"/>
              </a:solidFill>
              <a:latin typeface="+mn-ea"/>
            </a:endParaRPr>
          </a:p>
        </p:txBody>
      </p:sp>
      <p:sp>
        <p:nvSpPr>
          <p:cNvPr id="64" name="矩形 63">
            <a:extLst>
              <a:ext uri="{FF2B5EF4-FFF2-40B4-BE49-F238E27FC236}">
                <a16:creationId xmlns:a16="http://schemas.microsoft.com/office/drawing/2014/main" id="{7C739C4A-191C-C1C8-FCC2-647AC516C0B6}"/>
              </a:ext>
            </a:extLst>
          </p:cNvPr>
          <p:cNvSpPr>
            <a:spLocks noChangeArrowheads="1"/>
          </p:cNvSpPr>
          <p:nvPr/>
        </p:nvSpPr>
        <p:spPr bwMode="auto">
          <a:xfrm>
            <a:off x="7286544" y="1846020"/>
            <a:ext cx="4320000" cy="13238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敏感性分析中，不同的利率情境會影響參數與</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支付比例的相關性，但無論參數如何變動，</a:t>
            </a:r>
            <a:endParaRPr lang="en-US" altLang="zh-CN" sz="1400" b="1" dirty="0">
              <a:solidFill>
                <a:srgbClr val="000000"/>
              </a:solidFill>
              <a:latin typeface="+mn-ea"/>
            </a:endParaRPr>
          </a:p>
          <a:p>
            <a:pPr algn="just">
              <a:lnSpc>
                <a:spcPct val="150000"/>
              </a:lnSpc>
            </a:pPr>
            <a:r>
              <a:rPr lang="zh-CN" altLang="en-US" sz="1400" b="1" dirty="0">
                <a:solidFill>
                  <a:srgbClr val="C00000"/>
                </a:solidFill>
                <a:latin typeface="+mn-ea"/>
              </a:rPr>
              <a:t>合約支付比例始終滿足：</a:t>
            </a:r>
            <a:endParaRPr lang="en-US" altLang="zh-CN" sz="1400" b="1" dirty="0">
              <a:solidFill>
                <a:srgbClr val="C00000"/>
              </a:solidFill>
              <a:latin typeface="+mn-ea"/>
            </a:endParaRPr>
          </a:p>
          <a:p>
            <a:pPr algn="just">
              <a:lnSpc>
                <a:spcPct val="150000"/>
              </a:lnSpc>
            </a:pPr>
            <a:r>
              <a:rPr lang="zh-TW" altLang="en-US" sz="1400" b="1" dirty="0">
                <a:solidFill>
                  <a:srgbClr val="C00000"/>
                </a:solidFill>
                <a:latin typeface="+mn-ea"/>
              </a:rPr>
              <a:t>有繼承人的</a:t>
            </a:r>
            <a:r>
              <a:rPr lang="en-US" altLang="zh-TW" sz="1400" b="1" dirty="0">
                <a:solidFill>
                  <a:srgbClr val="C00000"/>
                </a:solidFill>
                <a:latin typeface="+mn-ea"/>
              </a:rPr>
              <a:t>RM</a:t>
            </a:r>
            <a:r>
              <a:rPr lang="zh-TW" altLang="en-US" sz="1400" b="1" dirty="0">
                <a:solidFill>
                  <a:srgbClr val="C00000"/>
                </a:solidFill>
                <a:latin typeface="+mn-ea"/>
              </a:rPr>
              <a:t>合約</a:t>
            </a:r>
            <a:r>
              <a:rPr lang="en-US" altLang="zh-TW" sz="1400" b="1" dirty="0">
                <a:solidFill>
                  <a:srgbClr val="C00000"/>
                </a:solidFill>
                <a:latin typeface="+mn-ea"/>
              </a:rPr>
              <a:t>&lt;</a:t>
            </a:r>
            <a:r>
              <a:rPr lang="zh-TW" altLang="en-US" sz="1400" b="1" dirty="0">
                <a:solidFill>
                  <a:srgbClr val="C00000"/>
                </a:solidFill>
                <a:latin typeface="+mn-ea"/>
              </a:rPr>
              <a:t>無繼承人的</a:t>
            </a:r>
            <a:r>
              <a:rPr lang="en-US" altLang="zh-TW" sz="1400" b="1" dirty="0">
                <a:solidFill>
                  <a:srgbClr val="C00000"/>
                </a:solidFill>
                <a:latin typeface="+mn-ea"/>
              </a:rPr>
              <a:t>RM</a:t>
            </a:r>
            <a:r>
              <a:rPr lang="zh-TW" altLang="en-US" sz="1400" b="1" dirty="0">
                <a:solidFill>
                  <a:srgbClr val="C00000"/>
                </a:solidFill>
                <a:latin typeface="+mn-ea"/>
              </a:rPr>
              <a:t>合約</a:t>
            </a:r>
            <a:r>
              <a:rPr lang="en-US" altLang="zh-TW" sz="1400" b="1" dirty="0">
                <a:solidFill>
                  <a:srgbClr val="C00000"/>
                </a:solidFill>
                <a:latin typeface="+mn-ea"/>
              </a:rPr>
              <a:t>&lt;HR</a:t>
            </a:r>
            <a:r>
              <a:rPr lang="zh-TW" altLang="en-US" sz="1400" b="1" dirty="0">
                <a:solidFill>
                  <a:srgbClr val="C00000"/>
                </a:solidFill>
                <a:latin typeface="+mn-ea"/>
              </a:rPr>
              <a:t>合約</a:t>
            </a:r>
          </a:p>
        </p:txBody>
      </p:sp>
      <p:pic>
        <p:nvPicPr>
          <p:cNvPr id="67" name="图片 66">
            <a:extLst>
              <a:ext uri="{FF2B5EF4-FFF2-40B4-BE49-F238E27FC236}">
                <a16:creationId xmlns:a16="http://schemas.microsoft.com/office/drawing/2014/main" id="{33EDA584-9060-8DBC-C134-49A7FA40F351}"/>
              </a:ext>
            </a:extLst>
          </p:cNvPr>
          <p:cNvPicPr>
            <a:picLocks noChangeAspect="1"/>
          </p:cNvPicPr>
          <p:nvPr/>
        </p:nvPicPr>
        <p:blipFill>
          <a:blip r:embed="rId7"/>
          <a:stretch>
            <a:fillRect/>
          </a:stretch>
        </p:blipFill>
        <p:spPr>
          <a:xfrm>
            <a:off x="4055262" y="3798582"/>
            <a:ext cx="297156" cy="148578"/>
          </a:xfrm>
          <a:prstGeom prst="rect">
            <a:avLst/>
          </a:prstGeom>
        </p:spPr>
      </p:pic>
      <p:pic>
        <p:nvPicPr>
          <p:cNvPr id="70" name="图片 69">
            <a:extLst>
              <a:ext uri="{FF2B5EF4-FFF2-40B4-BE49-F238E27FC236}">
                <a16:creationId xmlns:a16="http://schemas.microsoft.com/office/drawing/2014/main" id="{BD4A7639-142A-5989-46BF-E5C7A69B1D11}"/>
              </a:ext>
            </a:extLst>
          </p:cNvPr>
          <p:cNvPicPr>
            <a:picLocks noChangeAspect="1"/>
          </p:cNvPicPr>
          <p:nvPr/>
        </p:nvPicPr>
        <p:blipFill>
          <a:blip r:embed="rId7"/>
          <a:stretch>
            <a:fillRect/>
          </a:stretch>
        </p:blipFill>
        <p:spPr>
          <a:xfrm>
            <a:off x="5625896" y="3798582"/>
            <a:ext cx="297156" cy="148578"/>
          </a:xfrm>
          <a:prstGeom prst="rect">
            <a:avLst/>
          </a:prstGeom>
        </p:spPr>
      </p:pic>
    </p:spTree>
    <p:extLst>
      <p:ext uri="{BB962C8B-B14F-4D97-AF65-F5344CB8AC3E}">
        <p14:creationId xmlns:p14="http://schemas.microsoft.com/office/powerpoint/2010/main" val="4148119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1" name="TextBox 23">
            <a:extLst>
              <a:ext uri="{FF2B5EF4-FFF2-40B4-BE49-F238E27FC236}">
                <a16:creationId xmlns:a16="http://schemas.microsoft.com/office/drawing/2014/main" id="{7592C2F5-3EDD-3222-59CA-C4EAFEF7909F}"/>
              </a:ext>
            </a:extLst>
          </p:cNvPr>
          <p:cNvSpPr txBox="1"/>
          <p:nvPr/>
        </p:nvSpPr>
        <p:spPr>
          <a:xfrm>
            <a:off x="4173360" y="323206"/>
            <a:ext cx="4758352"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供應商風險敏感性分析總表</a:t>
            </a:r>
          </a:p>
        </p:txBody>
      </p:sp>
      <p:sp>
        <p:nvSpPr>
          <p:cNvPr id="56" name="矩形 55">
            <a:extLst>
              <a:ext uri="{FF2B5EF4-FFF2-40B4-BE49-F238E27FC236}">
                <a16:creationId xmlns:a16="http://schemas.microsoft.com/office/drawing/2014/main" id="{AA4EB15A-400A-50E1-87EA-ED610F8FD36F}"/>
              </a:ext>
            </a:extLst>
          </p:cNvPr>
          <p:cNvSpPr/>
          <p:nvPr/>
        </p:nvSpPr>
        <p:spPr>
          <a:xfrm>
            <a:off x="7146098" y="1796828"/>
            <a:ext cx="4642553" cy="3532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lt1"/>
              </a:solidFill>
              <a:latin typeface="+mn-ea"/>
            </a:endParaRPr>
          </a:p>
        </p:txBody>
      </p:sp>
      <p:grpSp>
        <p:nvGrpSpPr>
          <p:cNvPr id="58" name="组合 57">
            <a:extLst>
              <a:ext uri="{FF2B5EF4-FFF2-40B4-BE49-F238E27FC236}">
                <a16:creationId xmlns:a16="http://schemas.microsoft.com/office/drawing/2014/main" id="{98702B6D-128F-22A6-CE9E-E1F5AE8CCCD5}"/>
              </a:ext>
            </a:extLst>
          </p:cNvPr>
          <p:cNvGrpSpPr/>
          <p:nvPr/>
        </p:nvGrpSpPr>
        <p:grpSpPr>
          <a:xfrm>
            <a:off x="10766284" y="1727294"/>
            <a:ext cx="1068995" cy="1300888"/>
            <a:chOff x="9356795" y="3192042"/>
            <a:chExt cx="1425324" cy="1482656"/>
          </a:xfrm>
        </p:grpSpPr>
        <p:sp>
          <p:nvSpPr>
            <p:cNvPr id="59" name="任意多边形 11">
              <a:extLst>
                <a:ext uri="{FF2B5EF4-FFF2-40B4-BE49-F238E27FC236}">
                  <a16:creationId xmlns:a16="http://schemas.microsoft.com/office/drawing/2014/main" id="{DBF69B39-0599-ED33-BA58-B00C01A092B2}"/>
                </a:ext>
              </a:extLst>
            </p:cNvPr>
            <p:cNvSpPr/>
            <p:nvPr/>
          </p:nvSpPr>
          <p:spPr>
            <a:xfrm>
              <a:off x="10645614" y="4500033"/>
              <a:ext cx="136505" cy="174665"/>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mn-ea"/>
              </a:endParaRPr>
            </a:p>
          </p:txBody>
        </p:sp>
        <p:sp>
          <p:nvSpPr>
            <p:cNvPr id="60" name="任意多边形 13">
              <a:extLst>
                <a:ext uri="{FF2B5EF4-FFF2-40B4-BE49-F238E27FC236}">
                  <a16:creationId xmlns:a16="http://schemas.microsoft.com/office/drawing/2014/main" id="{899626EA-FBAC-883C-B28B-1BA1100E3682}"/>
                </a:ext>
              </a:extLst>
            </p:cNvPr>
            <p:cNvSpPr/>
            <p:nvPr/>
          </p:nvSpPr>
          <p:spPr>
            <a:xfrm>
              <a:off x="9356795"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61" name="任意多边形 16">
              <a:extLst>
                <a:ext uri="{FF2B5EF4-FFF2-40B4-BE49-F238E27FC236}">
                  <a16:creationId xmlns:a16="http://schemas.microsoft.com/office/drawing/2014/main" id="{915F6ECA-4A7E-1177-96F0-991C623A047F}"/>
                </a:ext>
              </a:extLst>
            </p:cNvPr>
            <p:cNvSpPr/>
            <p:nvPr/>
          </p:nvSpPr>
          <p:spPr>
            <a:xfrm>
              <a:off x="9397706" y="3192042"/>
              <a:ext cx="1368088" cy="1473923"/>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1F3762"/>
            </a:solidFill>
            <a:ln>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4455"/>
                </a:solidFill>
                <a:latin typeface="+mn-ea"/>
              </a:endParaRPr>
            </a:p>
          </p:txBody>
        </p:sp>
      </p:grpSp>
      <p:sp>
        <p:nvSpPr>
          <p:cNvPr id="62" name="矩形 61">
            <a:extLst>
              <a:ext uri="{FF2B5EF4-FFF2-40B4-BE49-F238E27FC236}">
                <a16:creationId xmlns:a16="http://schemas.microsoft.com/office/drawing/2014/main" id="{BC7D5B02-A6CB-4D43-BB78-9147DCA88491}"/>
              </a:ext>
            </a:extLst>
          </p:cNvPr>
          <p:cNvSpPr>
            <a:spLocks noChangeArrowheads="1"/>
          </p:cNvSpPr>
          <p:nvPr/>
        </p:nvSpPr>
        <p:spPr bwMode="auto">
          <a:xfrm>
            <a:off x="7224540" y="3433825"/>
            <a:ext cx="4320000" cy="17447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期初保費率和保費率可能影響</a:t>
            </a:r>
            <a:r>
              <a:rPr lang="en-US" altLang="zh-CN" sz="1400" b="1" dirty="0">
                <a:solidFill>
                  <a:srgbClr val="000000"/>
                </a:solidFill>
                <a:latin typeface="+mn-ea"/>
              </a:rPr>
              <a:t>RM</a:t>
            </a:r>
            <a:r>
              <a:rPr lang="zh-CN" altLang="en-US" sz="1400" b="1" dirty="0">
                <a:solidFill>
                  <a:srgbClr val="000000"/>
                </a:solidFill>
                <a:latin typeface="+mn-ea"/>
              </a:rPr>
              <a:t>和</a:t>
            </a:r>
            <a:r>
              <a:rPr lang="en-US" altLang="zh-CN" sz="1400" b="1" dirty="0">
                <a:solidFill>
                  <a:srgbClr val="000000"/>
                </a:solidFill>
                <a:latin typeface="+mn-ea"/>
              </a:rPr>
              <a:t>HR</a:t>
            </a:r>
            <a:r>
              <a:rPr lang="zh-CN" altLang="en-US" sz="1400" b="1" dirty="0">
                <a:solidFill>
                  <a:srgbClr val="000000"/>
                </a:solidFill>
                <a:latin typeface="+mn-ea"/>
              </a:rPr>
              <a:t>的風險情況：</a:t>
            </a:r>
            <a:endParaRPr lang="en-US" altLang="zh-CN" sz="1400" b="1" dirty="0">
              <a:solidFill>
                <a:srgbClr val="000000"/>
              </a:solidFill>
              <a:latin typeface="+mn-ea"/>
            </a:endParaRPr>
          </a:p>
          <a:p>
            <a:pPr algn="just">
              <a:lnSpc>
                <a:spcPct val="150000"/>
              </a:lnSpc>
            </a:pPr>
            <a:r>
              <a:rPr lang="zh-CN" altLang="en-US" sz="1200" dirty="0">
                <a:solidFill>
                  <a:srgbClr val="000000"/>
                </a:solidFill>
                <a:latin typeface="+mn-ea"/>
              </a:rPr>
              <a:t>期初保費率和保費率增加會導致</a:t>
            </a:r>
            <a:r>
              <a:rPr lang="en-US" altLang="zh-CN" sz="1200" dirty="0">
                <a:solidFill>
                  <a:srgbClr val="000000"/>
                </a:solidFill>
                <a:latin typeface="+mn-ea"/>
              </a:rPr>
              <a:t>RM</a:t>
            </a:r>
            <a:r>
              <a:rPr lang="zh-CN" altLang="en-US" sz="1200" dirty="0">
                <a:solidFill>
                  <a:srgbClr val="000000"/>
                </a:solidFill>
                <a:latin typeface="+mn-ea"/>
              </a:rPr>
              <a:t>的累積貸款金額增加。</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期初保費率增加，會使得無繼承人的</a:t>
            </a:r>
            <a:r>
              <a:rPr lang="en-US" altLang="zh-CN" sz="1200" dirty="0">
                <a:solidFill>
                  <a:srgbClr val="000000"/>
                </a:solidFill>
                <a:latin typeface="+mn-ea"/>
              </a:rPr>
              <a:t>RM</a:t>
            </a:r>
            <a:r>
              <a:rPr lang="zh-CN" altLang="en-US" sz="1200" dirty="0">
                <a:solidFill>
                  <a:srgbClr val="000000"/>
                </a:solidFill>
                <a:latin typeface="+mn-ea"/>
              </a:rPr>
              <a:t>合約在結算時點較小時，風險超過</a:t>
            </a:r>
            <a:r>
              <a:rPr lang="en-US" altLang="zh-CN" sz="1200" dirty="0">
                <a:solidFill>
                  <a:srgbClr val="000000"/>
                </a:solidFill>
                <a:latin typeface="+mn-ea"/>
              </a:rPr>
              <a:t>HR</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保費率增加，會使得無繼承人的</a:t>
            </a:r>
            <a:r>
              <a:rPr lang="en-US" altLang="zh-CN" sz="1200" dirty="0">
                <a:solidFill>
                  <a:srgbClr val="000000"/>
                </a:solidFill>
                <a:latin typeface="+mn-ea"/>
              </a:rPr>
              <a:t>RM</a:t>
            </a:r>
            <a:r>
              <a:rPr lang="zh-CN" altLang="en-US" sz="1200" dirty="0">
                <a:solidFill>
                  <a:srgbClr val="000000"/>
                </a:solidFill>
                <a:latin typeface="+mn-ea"/>
              </a:rPr>
              <a:t>合約結算時點較大時，風險超過</a:t>
            </a:r>
            <a:r>
              <a:rPr lang="en-US" altLang="zh-CN" sz="1200" dirty="0">
                <a:solidFill>
                  <a:srgbClr val="000000"/>
                </a:solidFill>
                <a:latin typeface="+mn-ea"/>
              </a:rPr>
              <a:t>HR</a:t>
            </a:r>
            <a:r>
              <a:rPr lang="zh-CN" altLang="en-US" sz="1200" dirty="0">
                <a:solidFill>
                  <a:srgbClr val="000000"/>
                </a:solidFill>
                <a:latin typeface="+mn-ea"/>
              </a:rPr>
              <a:t>。</a:t>
            </a:r>
            <a:endParaRPr lang="en-US" altLang="zh-CN" sz="1100" dirty="0">
              <a:solidFill>
                <a:srgbClr val="000000"/>
              </a:solidFill>
              <a:latin typeface="+mn-ea"/>
            </a:endParaRPr>
          </a:p>
        </p:txBody>
      </p:sp>
      <p:sp>
        <p:nvSpPr>
          <p:cNvPr id="64" name="矩形 63">
            <a:extLst>
              <a:ext uri="{FF2B5EF4-FFF2-40B4-BE49-F238E27FC236}">
                <a16:creationId xmlns:a16="http://schemas.microsoft.com/office/drawing/2014/main" id="{7C739C4A-191C-C1C8-FCC2-647AC516C0B6}"/>
              </a:ext>
            </a:extLst>
          </p:cNvPr>
          <p:cNvSpPr>
            <a:spLocks noChangeArrowheads="1"/>
          </p:cNvSpPr>
          <p:nvPr/>
        </p:nvSpPr>
        <p:spPr bwMode="auto">
          <a:xfrm>
            <a:off x="7224540" y="1967649"/>
            <a:ext cx="4320000" cy="13238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400" b="1" dirty="0">
                <a:solidFill>
                  <a:srgbClr val="000000"/>
                </a:solidFill>
                <a:latin typeface="+mn-ea"/>
              </a:rPr>
              <a:t>敏感性分析中，不同的利率情境會影響參數與</a:t>
            </a:r>
            <a:endParaRPr lang="en-US" altLang="zh-CN" sz="1400" b="1" dirty="0">
              <a:solidFill>
                <a:srgbClr val="000000"/>
              </a:solidFill>
              <a:latin typeface="+mn-ea"/>
            </a:endParaRPr>
          </a:p>
          <a:p>
            <a:pPr algn="just">
              <a:lnSpc>
                <a:spcPct val="150000"/>
              </a:lnSpc>
            </a:pPr>
            <a:r>
              <a:rPr lang="zh-CN" altLang="en-US" sz="1400" b="1" dirty="0">
                <a:solidFill>
                  <a:srgbClr val="000000"/>
                </a:solidFill>
                <a:latin typeface="+mn-ea"/>
              </a:rPr>
              <a:t>合約風險的相關性，但無論參數如何變動，</a:t>
            </a:r>
            <a:endParaRPr lang="en-US" altLang="zh-CN" sz="1400" b="1" dirty="0">
              <a:solidFill>
                <a:srgbClr val="000000"/>
              </a:solidFill>
              <a:latin typeface="+mn-ea"/>
            </a:endParaRPr>
          </a:p>
          <a:p>
            <a:pPr algn="just">
              <a:lnSpc>
                <a:spcPct val="150000"/>
              </a:lnSpc>
            </a:pPr>
            <a:r>
              <a:rPr lang="zh-CN" altLang="en-US" sz="1400" b="1" dirty="0">
                <a:solidFill>
                  <a:srgbClr val="C00000"/>
                </a:solidFill>
                <a:latin typeface="+mn-ea"/>
              </a:rPr>
              <a:t>絕大多數情况下，合約供應商風險滿足：</a:t>
            </a:r>
            <a:endParaRPr lang="en-US" altLang="zh-CN" sz="1400" b="1" dirty="0">
              <a:solidFill>
                <a:srgbClr val="C00000"/>
              </a:solidFill>
              <a:latin typeface="+mn-ea"/>
            </a:endParaRPr>
          </a:p>
          <a:p>
            <a:pPr algn="just">
              <a:lnSpc>
                <a:spcPct val="150000"/>
              </a:lnSpc>
            </a:pPr>
            <a:r>
              <a:rPr lang="zh-TW" altLang="en-US" sz="1400" b="1" dirty="0">
                <a:solidFill>
                  <a:srgbClr val="C00000"/>
                </a:solidFill>
                <a:latin typeface="+mn-ea"/>
              </a:rPr>
              <a:t>有繼承人的</a:t>
            </a:r>
            <a:r>
              <a:rPr lang="en-US" altLang="zh-TW" sz="1400" b="1" dirty="0">
                <a:solidFill>
                  <a:srgbClr val="C00000"/>
                </a:solidFill>
                <a:latin typeface="+mn-ea"/>
              </a:rPr>
              <a:t>RM</a:t>
            </a:r>
            <a:r>
              <a:rPr lang="zh-TW" altLang="en-US" sz="1400" b="1" dirty="0">
                <a:solidFill>
                  <a:srgbClr val="C00000"/>
                </a:solidFill>
                <a:latin typeface="+mn-ea"/>
              </a:rPr>
              <a:t>合約</a:t>
            </a:r>
            <a:r>
              <a:rPr lang="en-US" altLang="zh-TW" sz="1400" b="1" dirty="0">
                <a:solidFill>
                  <a:srgbClr val="C00000"/>
                </a:solidFill>
                <a:latin typeface="+mn-ea"/>
              </a:rPr>
              <a:t>&lt;</a:t>
            </a:r>
            <a:r>
              <a:rPr lang="zh-TW" altLang="en-US" sz="1400" b="1" dirty="0">
                <a:solidFill>
                  <a:srgbClr val="C00000"/>
                </a:solidFill>
                <a:latin typeface="+mn-ea"/>
              </a:rPr>
              <a:t>無繼承人的</a:t>
            </a:r>
            <a:r>
              <a:rPr lang="en-US" altLang="zh-TW" sz="1400" b="1" dirty="0">
                <a:solidFill>
                  <a:srgbClr val="C00000"/>
                </a:solidFill>
                <a:latin typeface="+mn-ea"/>
              </a:rPr>
              <a:t>RM</a:t>
            </a:r>
            <a:r>
              <a:rPr lang="zh-TW" altLang="en-US" sz="1400" b="1" dirty="0">
                <a:solidFill>
                  <a:srgbClr val="C00000"/>
                </a:solidFill>
                <a:latin typeface="+mn-ea"/>
              </a:rPr>
              <a:t>合約</a:t>
            </a:r>
            <a:r>
              <a:rPr lang="en-US" altLang="zh-TW" sz="1400" b="1" dirty="0">
                <a:solidFill>
                  <a:srgbClr val="C00000"/>
                </a:solidFill>
                <a:latin typeface="+mn-ea"/>
              </a:rPr>
              <a:t>&lt;HR</a:t>
            </a:r>
            <a:r>
              <a:rPr lang="zh-TW" altLang="en-US" sz="1400" b="1" dirty="0">
                <a:solidFill>
                  <a:srgbClr val="C00000"/>
                </a:solidFill>
                <a:latin typeface="+mn-ea"/>
              </a:rPr>
              <a:t>合約</a:t>
            </a:r>
          </a:p>
        </p:txBody>
      </p:sp>
      <p:pic>
        <p:nvPicPr>
          <p:cNvPr id="3" name="图片 2">
            <a:extLst>
              <a:ext uri="{FF2B5EF4-FFF2-40B4-BE49-F238E27FC236}">
                <a16:creationId xmlns:a16="http://schemas.microsoft.com/office/drawing/2014/main" id="{33C06707-B189-391F-38B0-56DD6D15B0FC}"/>
              </a:ext>
            </a:extLst>
          </p:cNvPr>
          <p:cNvPicPr>
            <a:picLocks noChangeAspect="1"/>
          </p:cNvPicPr>
          <p:nvPr/>
        </p:nvPicPr>
        <p:blipFill>
          <a:blip r:embed="rId5"/>
          <a:stretch>
            <a:fillRect/>
          </a:stretch>
        </p:blipFill>
        <p:spPr>
          <a:xfrm>
            <a:off x="401058" y="1684914"/>
            <a:ext cx="6635457" cy="3866488"/>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B63F5F-366F-B753-AE4B-D435105950B7}"/>
                  </a:ext>
                </a:extLst>
              </p:cNvPr>
              <p:cNvSpPr txBox="1"/>
              <p:nvPr/>
            </p:nvSpPr>
            <p:spPr>
              <a:xfrm>
                <a:off x="426064" y="5581502"/>
                <a:ext cx="7484753" cy="983667"/>
              </a:xfrm>
              <a:prstGeom prst="rect">
                <a:avLst/>
              </a:prstGeom>
              <a:noFill/>
            </p:spPr>
            <p:txBody>
              <a:bodyPr wrap="square">
                <a:spAutoFit/>
              </a:bodyPr>
              <a:lstStyle/>
              <a:p>
                <a:r>
                  <a:rPr lang="en-US" altLang="zh-CN" sz="1100" dirty="0">
                    <a:effectLst/>
                    <a:latin typeface="楷体" panose="02010609060101010101" pitchFamily="49" charset="-122"/>
                    <a:cs typeface="Times New Roman" panose="02020603050405020304" pitchFamily="18" charset="0"/>
                  </a:rPr>
                  <a:t>(+</a:t>
                </a:r>
                <a14:m>
                  <m:oMath xmlns:m="http://schemas.openxmlformats.org/officeDocument/2006/math">
                    <m:r>
                      <a:rPr lang="zh-TW" altLang="zh-CN" sz="1100" i="1">
                        <a:effectLst/>
                        <a:latin typeface="Cambria Math" panose="02040503050406030204" pitchFamily="18" charset="0"/>
                        <a:ea typeface="楷体" panose="02010609060101010101" pitchFamily="49" charset="-122"/>
                        <a:cs typeface="Times New Roman" panose="02020603050405020304" pitchFamily="18" charset="0"/>
                      </a:rPr>
                      <m:t>、</m:t>
                    </m:r>
                    <m:r>
                      <a:rPr lang="en-US" altLang="zh-CN" sz="1100" i="1">
                        <a:effectLst/>
                        <a:latin typeface="Cambria Math" panose="02040503050406030204" pitchFamily="18" charset="0"/>
                        <a:ea typeface="楷体" panose="02010609060101010101" pitchFamily="49" charset="-122"/>
                        <a:cs typeface="Times New Roman" panose="02020603050405020304" pitchFamily="18" charset="0"/>
                      </a:rPr>
                      <m:t>−</m:t>
                    </m:r>
                  </m:oMath>
                </a14:m>
                <a:r>
                  <a:rPr lang="en-US" altLang="zh-CN" sz="1100" dirty="0">
                    <a:effectLst/>
                    <a:latin typeface="楷体" panose="02010609060101010101" pitchFamily="49" charset="-122"/>
                    <a:cs typeface="Times New Roman" panose="02020603050405020304" pitchFamily="18" charset="0"/>
                  </a:rPr>
                  <a:t> </a:t>
                </a:r>
                <a:r>
                  <a:rPr lang="zh-TW" altLang="zh-CN" sz="1100" dirty="0">
                    <a:effectLst/>
                    <a:ea typeface="楷体" panose="02010609060101010101" pitchFamily="49" charset="-122"/>
                    <a:cs typeface="Times New Roman" panose="02020603050405020304" pitchFamily="18" charset="0"/>
                  </a:rPr>
                  <a:t>表風險與之正、負相關，</a:t>
                </a:r>
                <a:r>
                  <a:rPr lang="en-US" altLang="zh-CN" sz="1100" dirty="0">
                    <a:effectLst/>
                    <a:latin typeface="Times New Roman" panose="02020603050405020304" pitchFamily="18" charset="0"/>
                    <a:ea typeface="楷体" panose="02010609060101010101" pitchFamily="49" charset="-122"/>
                  </a:rPr>
                  <a:t>--</a:t>
                </a:r>
                <a:r>
                  <a:rPr lang="zh-TW" altLang="zh-CN" sz="1100" dirty="0">
                    <a:effectLst/>
                    <a:ea typeface="楷体" panose="02010609060101010101" pitchFamily="49" charset="-122"/>
                    <a:cs typeface="Times New Roman" panose="02020603050405020304" pitchFamily="18" charset="0"/>
                  </a:rPr>
                  <a:t>表不敏感，</a:t>
                </a:r>
                <a:r>
                  <a:rPr lang="en-US" altLang="zh-CN" sz="1100" dirty="0">
                    <a:effectLst/>
                    <a:latin typeface="Times New Roman" panose="02020603050405020304" pitchFamily="18" charset="0"/>
                    <a:ea typeface="楷体" panose="02010609060101010101" pitchFamily="49" charset="-122"/>
                  </a:rPr>
                  <a:t>~</a:t>
                </a:r>
                <a:r>
                  <a:rPr lang="zh-TW" altLang="zh-CN" sz="1100" dirty="0">
                    <a:effectLst/>
                    <a:ea typeface="楷体" panose="02010609060101010101" pitchFamily="49" charset="-122"/>
                    <a:cs typeface="Times New Roman" panose="02020603050405020304" pitchFamily="18" charset="0"/>
                  </a:rPr>
                  <a:t>表無穩定關係</a:t>
                </a:r>
                <a:r>
                  <a:rPr lang="en-US" altLang="zh-CN" sz="1100" dirty="0">
                    <a:effectLst/>
                    <a:latin typeface="楷体" panose="02010609060101010101" pitchFamily="49" charset="-122"/>
                    <a:cs typeface="Times New Roman" panose="02020603050405020304" pitchFamily="18" charset="0"/>
                  </a:rPr>
                  <a:t>,x</a:t>
                </a:r>
                <a:r>
                  <a:rPr lang="zh-TW" altLang="zh-CN" sz="1100" dirty="0">
                    <a:effectLst/>
                    <a:ea typeface="楷体" panose="02010609060101010101" pitchFamily="49" charset="-122"/>
                    <a:cs typeface="Times New Roman" panose="02020603050405020304" pitchFamily="18" charset="0"/>
                  </a:rPr>
                  <a:t>表無這項分析，有無代表繼承人</a:t>
                </a:r>
                <a:r>
                  <a:rPr lang="en-US" altLang="zh-CN" sz="1100" dirty="0">
                    <a:effectLst/>
                    <a:latin typeface="楷体" panose="02010609060101010101" pitchFamily="49" charset="-122"/>
                    <a:cs typeface="Times New Roman" panose="02020603050405020304" pitchFamily="18" charset="0"/>
                  </a:rPr>
                  <a:t>)</a:t>
                </a:r>
              </a:p>
              <a:p>
                <a:pPr>
                  <a:lnSpc>
                    <a:spcPct val="150000"/>
                  </a:lnSpc>
                </a:pPr>
                <a:r>
                  <a:rPr lang="zh-CN" altLang="en-US" sz="1100" kern="100" dirty="0">
                    <a:latin typeface="楷体" panose="02010609060101010101" pitchFamily="49" charset="-122"/>
                    <a:ea typeface="楷体" panose="02010609060101010101" pitchFamily="49" charset="-122"/>
                    <a:cs typeface="Times New Roman" panose="02020603050405020304" pitchFamily="18" charset="0"/>
                  </a:rPr>
                  <a:t>圖表解釋：投保年齡增加，同一結算時點風險增加，原因爲剩餘餘命减少，支付比例增加（其他與之類似）</a:t>
                </a:r>
                <a:endParaRPr lang="en-US" altLang="zh-CN" sz="1100"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zh-CN" altLang="en-US" sz="1100" kern="100" dirty="0">
                    <a:effectLst/>
                    <a:latin typeface="楷体" panose="02010609060101010101" pitchFamily="49" charset="-122"/>
                    <a:ea typeface="楷体" panose="02010609060101010101" pitchFamily="49" charset="-122"/>
                    <a:cs typeface="Times New Roman" panose="02020603050405020304" pitchFamily="18" charset="0"/>
                  </a:rPr>
                  <a:t>投保年齡、利率波動度、平均利率水準、利率均值回歸率、長照成本、預定利率對</a:t>
                </a:r>
                <a:r>
                  <a:rPr lang="en-US" altLang="zh-CN" sz="1100" kern="100" dirty="0">
                    <a:effectLst/>
                    <a:latin typeface="楷体" panose="02010609060101010101" pitchFamily="49" charset="-122"/>
                    <a:ea typeface="楷体" panose="02010609060101010101" pitchFamily="49" charset="-122"/>
                    <a:cs typeface="Times New Roman" panose="02020603050405020304" pitchFamily="18" charset="0"/>
                  </a:rPr>
                  <a:t>RM</a:t>
                </a:r>
                <a:r>
                  <a:rPr lang="zh-CN" altLang="en-US" sz="1100" kern="100" dirty="0">
                    <a:effectLst/>
                    <a:latin typeface="楷体" panose="02010609060101010101" pitchFamily="49" charset="-122"/>
                    <a:ea typeface="楷体" panose="02010609060101010101" pitchFamily="49" charset="-122"/>
                    <a:cs typeface="Times New Roman" panose="02020603050405020304" pitchFamily="18" charset="0"/>
                  </a:rPr>
                  <a:t>和</a:t>
                </a:r>
                <a:r>
                  <a:rPr lang="en-US" altLang="zh-CN" sz="1100" kern="100" dirty="0">
                    <a:effectLst/>
                    <a:latin typeface="楷体" panose="02010609060101010101" pitchFamily="49" charset="-122"/>
                    <a:ea typeface="楷体" panose="02010609060101010101" pitchFamily="49" charset="-122"/>
                    <a:cs typeface="Times New Roman" panose="02020603050405020304" pitchFamily="18" charset="0"/>
                  </a:rPr>
                  <a:t>HR</a:t>
                </a:r>
                <a:r>
                  <a:rPr lang="zh-CN" altLang="en-US" sz="1100" kern="100" dirty="0">
                    <a:effectLst/>
                    <a:latin typeface="楷体" panose="02010609060101010101" pitchFamily="49" charset="-122"/>
                    <a:ea typeface="楷体" panose="02010609060101010101" pitchFamily="49" charset="-122"/>
                    <a:cs typeface="Times New Roman" panose="02020603050405020304" pitchFamily="18" charset="0"/>
                  </a:rPr>
                  <a:t>影響相同。</a:t>
                </a:r>
                <a:endParaRPr lang="en-US" altLang="zh-CN" sz="1100" kern="100"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zh-CN" altLang="en-US" sz="1100" kern="100" dirty="0">
                    <a:latin typeface="楷体" panose="02010609060101010101" pitchFamily="49" charset="-122"/>
                    <a:ea typeface="楷体" panose="02010609060101010101" pitchFamily="49" charset="-122"/>
                    <a:cs typeface="Times New Roman" panose="02020603050405020304" pitchFamily="18" charset="0"/>
                  </a:rPr>
                  <a:t>房租率對</a:t>
                </a:r>
                <a:r>
                  <a:rPr lang="en-US" altLang="zh-CN" sz="1100" kern="100" dirty="0">
                    <a:latin typeface="楷体" panose="02010609060101010101" pitchFamily="49" charset="-122"/>
                    <a:ea typeface="楷体" panose="02010609060101010101" pitchFamily="49" charset="-122"/>
                    <a:cs typeface="Times New Roman" panose="02020603050405020304" pitchFamily="18" charset="0"/>
                  </a:rPr>
                  <a:t>RM</a:t>
                </a:r>
                <a:r>
                  <a:rPr lang="zh-CN" altLang="en-US" sz="1100" kern="100" dirty="0">
                    <a:latin typeface="楷体" panose="02010609060101010101" pitchFamily="49" charset="-122"/>
                    <a:ea typeface="楷体" panose="02010609060101010101" pitchFamily="49" charset="-122"/>
                    <a:cs typeface="Times New Roman" panose="02020603050405020304" pitchFamily="18" charset="0"/>
                  </a:rPr>
                  <a:t>和</a:t>
                </a:r>
                <a:r>
                  <a:rPr lang="en-US" altLang="zh-CN" sz="1100" kern="100" dirty="0">
                    <a:latin typeface="楷体" panose="02010609060101010101" pitchFamily="49" charset="-122"/>
                    <a:ea typeface="楷体" panose="02010609060101010101" pitchFamily="49" charset="-122"/>
                    <a:cs typeface="Times New Roman" panose="02020603050405020304" pitchFamily="18" charset="0"/>
                  </a:rPr>
                  <a:t>HR</a:t>
                </a:r>
                <a:r>
                  <a:rPr lang="zh-CN" altLang="en-US" sz="1100" kern="100" dirty="0">
                    <a:latin typeface="楷体" panose="02010609060101010101" pitchFamily="49" charset="-122"/>
                    <a:ea typeface="楷体" panose="02010609060101010101" pitchFamily="49" charset="-122"/>
                    <a:cs typeface="Times New Roman" panose="02020603050405020304" pitchFamily="18" charset="0"/>
                  </a:rPr>
                  <a:t>影響相反，房價波動度對二者的影響不穩定，房價利率相關係數對二者的影響不明顯。</a:t>
                </a:r>
                <a:endParaRPr lang="en-US" altLang="zh-CN" sz="1100" kern="100" dirty="0">
                  <a:effectLst/>
                  <a:latin typeface="楷体" panose="02010609060101010101" pitchFamily="49" charset="-122"/>
                  <a:ea typeface="楷体" panose="02010609060101010101" pitchFamily="49"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DCB63F5F-366F-B753-AE4B-D435105950B7}"/>
                  </a:ext>
                </a:extLst>
              </p:cNvPr>
              <p:cNvSpPr txBox="1">
                <a:spLocks noRot="1" noChangeAspect="1" noMove="1" noResize="1" noEditPoints="1" noAdjustHandles="1" noChangeArrowheads="1" noChangeShapeType="1" noTextEdit="1"/>
              </p:cNvSpPr>
              <p:nvPr/>
            </p:nvSpPr>
            <p:spPr>
              <a:xfrm>
                <a:off x="426064" y="5581502"/>
                <a:ext cx="7484753" cy="983667"/>
              </a:xfrm>
              <a:prstGeom prst="rect">
                <a:avLst/>
              </a:prstGeom>
              <a:blipFill>
                <a:blip r:embed="rId6"/>
                <a:stretch>
                  <a:fillRect t="-1242" b="-37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4422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1" name="TextBox 23">
            <a:extLst>
              <a:ext uri="{FF2B5EF4-FFF2-40B4-BE49-F238E27FC236}">
                <a16:creationId xmlns:a16="http://schemas.microsoft.com/office/drawing/2014/main" id="{7592C2F5-3EDD-3222-59CA-C4EAFEF7909F}"/>
              </a:ext>
            </a:extLst>
          </p:cNvPr>
          <p:cNvSpPr txBox="1"/>
          <p:nvPr/>
        </p:nvSpPr>
        <p:spPr>
          <a:xfrm>
            <a:off x="4173360" y="323206"/>
            <a:ext cx="4040207"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保費對合約風險的影響</a:t>
            </a:r>
          </a:p>
        </p:txBody>
      </p:sp>
      <p:graphicFrame>
        <p:nvGraphicFramePr>
          <p:cNvPr id="2" name="图表 1">
            <a:extLst>
              <a:ext uri="{FF2B5EF4-FFF2-40B4-BE49-F238E27FC236}">
                <a16:creationId xmlns:a16="http://schemas.microsoft.com/office/drawing/2014/main" id="{AF3F54AE-6ABD-4365-A743-FB581232B733}"/>
              </a:ext>
            </a:extLst>
          </p:cNvPr>
          <p:cNvGraphicFramePr/>
          <p:nvPr>
            <p:extLst>
              <p:ext uri="{D42A27DB-BD31-4B8C-83A1-F6EECF244321}">
                <p14:modId xmlns:p14="http://schemas.microsoft.com/office/powerpoint/2010/main" val="1949794831"/>
              </p:ext>
            </p:extLst>
          </p:nvPr>
        </p:nvGraphicFramePr>
        <p:xfrm>
          <a:off x="769959" y="3815272"/>
          <a:ext cx="5399405" cy="2519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a:extLst>
              <a:ext uri="{FF2B5EF4-FFF2-40B4-BE49-F238E27FC236}">
                <a16:creationId xmlns:a16="http://schemas.microsoft.com/office/drawing/2014/main" id="{50AF24BB-634E-4FFB-AEB9-D31EBD168603}"/>
              </a:ext>
            </a:extLst>
          </p:cNvPr>
          <p:cNvGraphicFramePr/>
          <p:nvPr>
            <p:extLst>
              <p:ext uri="{D42A27DB-BD31-4B8C-83A1-F6EECF244321}">
                <p14:modId xmlns:p14="http://schemas.microsoft.com/office/powerpoint/2010/main" val="2139662141"/>
              </p:ext>
            </p:extLst>
          </p:nvPr>
        </p:nvGraphicFramePr>
        <p:xfrm>
          <a:off x="769959" y="1220335"/>
          <a:ext cx="5399405" cy="2519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图表 5">
            <a:extLst>
              <a:ext uri="{FF2B5EF4-FFF2-40B4-BE49-F238E27FC236}">
                <a16:creationId xmlns:a16="http://schemas.microsoft.com/office/drawing/2014/main" id="{6A6C3F6B-280D-4556-B82D-830E5F3D5E3E}"/>
              </a:ext>
            </a:extLst>
          </p:cNvPr>
          <p:cNvGraphicFramePr/>
          <p:nvPr>
            <p:extLst>
              <p:ext uri="{D42A27DB-BD31-4B8C-83A1-F6EECF244321}">
                <p14:modId xmlns:p14="http://schemas.microsoft.com/office/powerpoint/2010/main" val="3819961203"/>
              </p:ext>
            </p:extLst>
          </p:nvPr>
        </p:nvGraphicFramePr>
        <p:xfrm>
          <a:off x="6434772" y="1220335"/>
          <a:ext cx="5399405" cy="2519680"/>
        </p:xfrm>
        <a:graphic>
          <a:graphicData uri="http://schemas.openxmlformats.org/drawingml/2006/chart">
            <c:chart xmlns:c="http://schemas.openxmlformats.org/drawingml/2006/chart" xmlns:r="http://schemas.openxmlformats.org/officeDocument/2006/relationships" r:id="rId7"/>
          </a:graphicData>
        </a:graphic>
      </p:graphicFrame>
      <p:sp>
        <p:nvSpPr>
          <p:cNvPr id="7" name="矩形 6">
            <a:extLst>
              <a:ext uri="{FF2B5EF4-FFF2-40B4-BE49-F238E27FC236}">
                <a16:creationId xmlns:a16="http://schemas.microsoft.com/office/drawing/2014/main" id="{C283FFB6-CDFF-9B8F-9CDD-0B7C6CA6C20F}"/>
              </a:ext>
            </a:extLst>
          </p:cNvPr>
          <p:cNvSpPr/>
          <p:nvPr/>
        </p:nvSpPr>
        <p:spPr>
          <a:xfrm>
            <a:off x="1638300" y="1685925"/>
            <a:ext cx="1704975" cy="571500"/>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E1121C57-2D83-2FE6-FC3F-832A510BD8B4}"/>
              </a:ext>
            </a:extLst>
          </p:cNvPr>
          <p:cNvSpPr/>
          <p:nvPr/>
        </p:nvSpPr>
        <p:spPr>
          <a:xfrm>
            <a:off x="10658476" y="1847849"/>
            <a:ext cx="1175702" cy="1352549"/>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4DADEE60-2F29-DA08-C660-E84FA73E7A95}"/>
              </a:ext>
            </a:extLst>
          </p:cNvPr>
          <p:cNvSpPr/>
          <p:nvPr/>
        </p:nvSpPr>
        <p:spPr>
          <a:xfrm>
            <a:off x="1836469" y="4400549"/>
            <a:ext cx="1773506" cy="1237115"/>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31FD339-5CC3-45E2-2619-4DE8912E2D8D}"/>
              </a:ext>
            </a:extLst>
          </p:cNvPr>
          <p:cNvSpPr>
            <a:spLocks noChangeArrowheads="1"/>
          </p:cNvSpPr>
          <p:nvPr/>
        </p:nvSpPr>
        <p:spPr bwMode="auto">
          <a:xfrm>
            <a:off x="6469471" y="4400549"/>
            <a:ext cx="5279954" cy="15139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en-US" altLang="zh-CN" sz="1400" b="1" dirty="0">
                <a:latin typeface="+mn-ea"/>
              </a:rPr>
              <a:t>HECM</a:t>
            </a:r>
            <a:r>
              <a:rPr lang="zh-CN" altLang="en-US" sz="1400" b="1" dirty="0">
                <a:latin typeface="+mn-ea"/>
              </a:rPr>
              <a:t>期初保費率為</a:t>
            </a:r>
            <a:r>
              <a:rPr lang="en-US" altLang="zh-CN" sz="1400" b="1" dirty="0">
                <a:latin typeface="+mn-ea"/>
              </a:rPr>
              <a:t>0.02</a:t>
            </a:r>
            <a:r>
              <a:rPr lang="zh-CN" altLang="en-US" sz="1400" b="1" dirty="0">
                <a:latin typeface="+mn-ea"/>
              </a:rPr>
              <a:t>，保費率為</a:t>
            </a:r>
            <a:r>
              <a:rPr lang="en-US" altLang="zh-CN" sz="1400" b="1" dirty="0">
                <a:latin typeface="+mn-ea"/>
              </a:rPr>
              <a:t>0.005</a:t>
            </a:r>
            <a:r>
              <a:rPr lang="zh-CN" altLang="en-US" sz="1400" b="1" dirty="0">
                <a:latin typeface="+mn-ea"/>
              </a:rPr>
              <a:t>，此時</a:t>
            </a:r>
            <a:r>
              <a:rPr lang="en-US" altLang="zh-CN" sz="1400" b="1" dirty="0">
                <a:latin typeface="+mn-ea"/>
              </a:rPr>
              <a:t>HR</a:t>
            </a:r>
            <a:r>
              <a:rPr lang="zh-CN" altLang="en-US" sz="1400" b="1" dirty="0">
                <a:latin typeface="+mn-ea"/>
              </a:rPr>
              <a:t>風險</a:t>
            </a:r>
            <a:r>
              <a:rPr lang="en-US" altLang="zh-CN" sz="1400" b="1" dirty="0">
                <a:latin typeface="+mn-ea"/>
              </a:rPr>
              <a:t>&gt;RM</a:t>
            </a:r>
          </a:p>
          <a:p>
            <a:pPr algn="just">
              <a:lnSpc>
                <a:spcPct val="150000"/>
              </a:lnSpc>
            </a:pPr>
            <a:r>
              <a:rPr lang="zh-CN" altLang="en-US" sz="1400" b="1" dirty="0">
                <a:solidFill>
                  <a:srgbClr val="000000"/>
                </a:solidFill>
                <a:latin typeface="+mn-ea"/>
              </a:rPr>
              <a:t>期初保費率和保費率可能影響</a:t>
            </a:r>
            <a:r>
              <a:rPr lang="en-US" altLang="zh-CN" sz="1400" b="1" dirty="0">
                <a:solidFill>
                  <a:srgbClr val="000000"/>
                </a:solidFill>
                <a:latin typeface="+mn-ea"/>
              </a:rPr>
              <a:t>RM</a:t>
            </a:r>
            <a:r>
              <a:rPr lang="zh-CN" altLang="en-US" sz="1400" b="1" dirty="0">
                <a:solidFill>
                  <a:srgbClr val="000000"/>
                </a:solidFill>
                <a:latin typeface="+mn-ea"/>
              </a:rPr>
              <a:t>和</a:t>
            </a:r>
            <a:r>
              <a:rPr lang="en-US" altLang="zh-CN" sz="1400" b="1" dirty="0">
                <a:solidFill>
                  <a:srgbClr val="000000"/>
                </a:solidFill>
                <a:latin typeface="+mn-ea"/>
              </a:rPr>
              <a:t>HR</a:t>
            </a:r>
            <a:r>
              <a:rPr lang="zh-CN" altLang="en-US" sz="1400" b="1" dirty="0">
                <a:solidFill>
                  <a:srgbClr val="000000"/>
                </a:solidFill>
                <a:latin typeface="+mn-ea"/>
              </a:rPr>
              <a:t>的風險情況：</a:t>
            </a:r>
            <a:endParaRPr lang="en-US" altLang="zh-CN" sz="1400" b="1" dirty="0">
              <a:solidFill>
                <a:srgbClr val="000000"/>
              </a:solidFill>
              <a:latin typeface="+mn-ea"/>
            </a:endParaRPr>
          </a:p>
          <a:p>
            <a:pPr algn="just">
              <a:lnSpc>
                <a:spcPct val="150000"/>
              </a:lnSpc>
            </a:pPr>
            <a:r>
              <a:rPr lang="zh-CN" altLang="en-US" sz="1200" dirty="0">
                <a:solidFill>
                  <a:srgbClr val="000000"/>
                </a:solidFill>
                <a:latin typeface="+mn-ea"/>
              </a:rPr>
              <a:t>期初保費率和保費率增加會導致</a:t>
            </a:r>
            <a:r>
              <a:rPr lang="en-US" altLang="zh-CN" sz="1200" dirty="0">
                <a:solidFill>
                  <a:srgbClr val="000000"/>
                </a:solidFill>
                <a:latin typeface="+mn-ea"/>
              </a:rPr>
              <a:t>RM</a:t>
            </a:r>
            <a:r>
              <a:rPr lang="zh-CN" altLang="en-US" sz="1200" dirty="0">
                <a:solidFill>
                  <a:srgbClr val="000000"/>
                </a:solidFill>
                <a:latin typeface="+mn-ea"/>
              </a:rPr>
              <a:t>的累積貸款金額增加。</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期初保費率增加，會使無繼承人的</a:t>
            </a:r>
            <a:r>
              <a:rPr lang="en-US" altLang="zh-CN" sz="1200" dirty="0">
                <a:solidFill>
                  <a:srgbClr val="000000"/>
                </a:solidFill>
                <a:latin typeface="+mn-ea"/>
              </a:rPr>
              <a:t>RM</a:t>
            </a:r>
            <a:r>
              <a:rPr lang="zh-CN" altLang="en-US" sz="1200" dirty="0">
                <a:solidFill>
                  <a:srgbClr val="000000"/>
                </a:solidFill>
                <a:latin typeface="+mn-ea"/>
              </a:rPr>
              <a:t>合約在結算時點較小時，風險超過</a:t>
            </a:r>
            <a:r>
              <a:rPr lang="en-US" altLang="zh-CN" sz="1200" dirty="0">
                <a:solidFill>
                  <a:srgbClr val="000000"/>
                </a:solidFill>
                <a:latin typeface="+mn-ea"/>
              </a:rPr>
              <a:t>HR</a:t>
            </a:r>
            <a:r>
              <a:rPr lang="zh-CN" altLang="en-US" sz="1200" dirty="0">
                <a:solidFill>
                  <a:srgbClr val="000000"/>
                </a:solidFill>
                <a:latin typeface="+mn-ea"/>
              </a:rPr>
              <a:t>。</a:t>
            </a:r>
            <a:endParaRPr lang="en-US" altLang="zh-CN" sz="1200" dirty="0">
              <a:solidFill>
                <a:srgbClr val="000000"/>
              </a:solidFill>
              <a:latin typeface="+mn-ea"/>
            </a:endParaRPr>
          </a:p>
          <a:p>
            <a:pPr algn="just">
              <a:lnSpc>
                <a:spcPct val="150000"/>
              </a:lnSpc>
            </a:pPr>
            <a:r>
              <a:rPr lang="zh-CN" altLang="en-US" sz="1200" dirty="0">
                <a:solidFill>
                  <a:srgbClr val="000000"/>
                </a:solidFill>
                <a:latin typeface="+mn-ea"/>
              </a:rPr>
              <a:t>保費率增加，會使得無繼承人的</a:t>
            </a:r>
            <a:r>
              <a:rPr lang="en-US" altLang="zh-CN" sz="1200" dirty="0">
                <a:solidFill>
                  <a:srgbClr val="000000"/>
                </a:solidFill>
                <a:latin typeface="+mn-ea"/>
              </a:rPr>
              <a:t>RM</a:t>
            </a:r>
            <a:r>
              <a:rPr lang="zh-CN" altLang="en-US" sz="1200" dirty="0">
                <a:solidFill>
                  <a:srgbClr val="000000"/>
                </a:solidFill>
                <a:latin typeface="+mn-ea"/>
              </a:rPr>
              <a:t>合約結算時點較大時，風險超過</a:t>
            </a:r>
            <a:r>
              <a:rPr lang="en-US" altLang="zh-CN" sz="1200" dirty="0">
                <a:solidFill>
                  <a:srgbClr val="000000"/>
                </a:solidFill>
                <a:latin typeface="+mn-ea"/>
              </a:rPr>
              <a:t>HR</a:t>
            </a:r>
            <a:r>
              <a:rPr lang="zh-CN" altLang="en-US" sz="1200" dirty="0">
                <a:solidFill>
                  <a:srgbClr val="000000"/>
                </a:solidFill>
                <a:latin typeface="+mn-ea"/>
              </a:rPr>
              <a:t>。</a:t>
            </a:r>
            <a:endParaRPr lang="en-US" altLang="zh-CN" sz="1100" dirty="0">
              <a:solidFill>
                <a:srgbClr val="000000"/>
              </a:solidFill>
              <a:latin typeface="+mn-ea"/>
            </a:endParaRPr>
          </a:p>
        </p:txBody>
      </p:sp>
      <p:sp>
        <p:nvSpPr>
          <p:cNvPr id="23" name="矩形 22">
            <a:extLst>
              <a:ext uri="{FF2B5EF4-FFF2-40B4-BE49-F238E27FC236}">
                <a16:creationId xmlns:a16="http://schemas.microsoft.com/office/drawing/2014/main" id="{D96E58FE-6662-18ED-3CFE-D46A6658CA3E}"/>
              </a:ext>
            </a:extLst>
          </p:cNvPr>
          <p:cNvSpPr>
            <a:spLocks noChangeArrowheads="1"/>
          </p:cNvSpPr>
          <p:nvPr/>
        </p:nvSpPr>
        <p:spPr bwMode="auto">
          <a:xfrm>
            <a:off x="769959" y="6388151"/>
            <a:ext cx="4381013" cy="2932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pPr>
            <a:r>
              <a:rPr lang="zh-CN" altLang="en-US" sz="1100" dirty="0">
                <a:solidFill>
                  <a:srgbClr val="000000"/>
                </a:solidFill>
                <a:latin typeface="+mn-ea"/>
              </a:rPr>
              <a:t>備註：無特別說明</a:t>
            </a:r>
            <a:r>
              <a:rPr lang="en-US" altLang="zh-CN" sz="1100" dirty="0">
                <a:solidFill>
                  <a:srgbClr val="000000"/>
                </a:solidFill>
                <a:latin typeface="+mn-ea"/>
              </a:rPr>
              <a:t>RM</a:t>
            </a:r>
            <a:r>
              <a:rPr lang="zh-CN" altLang="en-US" sz="1100" dirty="0">
                <a:solidFill>
                  <a:srgbClr val="000000"/>
                </a:solidFill>
                <a:latin typeface="+mn-ea"/>
              </a:rPr>
              <a:t>均表示無繼承人的合約</a:t>
            </a:r>
            <a:endParaRPr lang="zh-TW" altLang="en-US" sz="1050" dirty="0">
              <a:solidFill>
                <a:srgbClr val="000000"/>
              </a:solidFill>
              <a:latin typeface="+mn-ea"/>
            </a:endParaRPr>
          </a:p>
        </p:txBody>
      </p:sp>
      <p:sp>
        <p:nvSpPr>
          <p:cNvPr id="3" name="箭头: 下 2">
            <a:extLst>
              <a:ext uri="{FF2B5EF4-FFF2-40B4-BE49-F238E27FC236}">
                <a16:creationId xmlns:a16="http://schemas.microsoft.com/office/drawing/2014/main" id="{E880D2C8-75D4-01FC-AEB8-9B1DEAB4372D}"/>
              </a:ext>
            </a:extLst>
          </p:cNvPr>
          <p:cNvSpPr/>
          <p:nvPr/>
        </p:nvSpPr>
        <p:spPr>
          <a:xfrm flipH="1">
            <a:off x="3037227" y="3644334"/>
            <a:ext cx="149318" cy="235478"/>
          </a:xfrm>
          <a:prstGeom prst="downArrow">
            <a:avLst/>
          </a:prstGeom>
          <a:noFill/>
          <a:ln>
            <a:solidFill>
              <a:srgbClr val="1F37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431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9CA5-9465-72B6-6BAA-D9D47F4F1A5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DA97B910-92DE-C856-3ED7-2D486DC8488D}"/>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42C42249-9C89-8428-4394-4E8B9D75E95E}"/>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42303DA5-ABE1-6713-9C13-B4F18A57AE4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AA80DE2-1BF5-E615-0107-0510B69ED5F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D17DEBA-EA63-3B9A-0AA5-594623577F66}"/>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63629EAB-4E3E-25B2-0C26-73B6120BD5E8}"/>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0D98F3DE-A301-4755-1FFF-B22843723B0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95D6BDD3-B59A-C25D-6A63-C82BFB1EA9EA}"/>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BBC60089-3F94-4841-42A5-E9A5F1CE33E2}"/>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0F21A62-EBEB-7C42-13B8-233AA89ADE71}"/>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D68B7846-85EE-CEC7-DEFC-76C9FDDD7AB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18C2DA9C-F96C-7676-F03D-7D68EC65E86E}"/>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研究背景</a:t>
            </a:r>
          </a:p>
        </p:txBody>
      </p:sp>
      <p:sp>
        <p:nvSpPr>
          <p:cNvPr id="3" name="矩形 1">
            <a:extLst>
              <a:ext uri="{FF2B5EF4-FFF2-40B4-BE49-F238E27FC236}">
                <a16:creationId xmlns:a16="http://schemas.microsoft.com/office/drawing/2014/main" id="{985BD17F-5386-2389-A32B-32609CE82A69}"/>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grpSp>
        <p:nvGrpSpPr>
          <p:cNvPr id="7" name="组合 6">
            <a:extLst>
              <a:ext uri="{FF2B5EF4-FFF2-40B4-BE49-F238E27FC236}">
                <a16:creationId xmlns:a16="http://schemas.microsoft.com/office/drawing/2014/main" id="{6B6C03CC-5036-25BB-A7CE-16EFA78F220C}"/>
              </a:ext>
            </a:extLst>
          </p:cNvPr>
          <p:cNvGrpSpPr/>
          <p:nvPr/>
        </p:nvGrpSpPr>
        <p:grpSpPr>
          <a:xfrm>
            <a:off x="926595" y="1780846"/>
            <a:ext cx="929966" cy="412994"/>
            <a:chOff x="1689408" y="3009753"/>
            <a:chExt cx="1589703" cy="486263"/>
          </a:xfrm>
        </p:grpSpPr>
        <p:sp>
          <p:nvSpPr>
            <p:cNvPr id="4" name="矩形: 圆角 3">
              <a:extLst>
                <a:ext uri="{FF2B5EF4-FFF2-40B4-BE49-F238E27FC236}">
                  <a16:creationId xmlns:a16="http://schemas.microsoft.com/office/drawing/2014/main" id="{CD4EE15E-692F-A3D8-4849-8766E4352714}"/>
                </a:ext>
              </a:extLst>
            </p:cNvPr>
            <p:cNvSpPr/>
            <p:nvPr/>
          </p:nvSpPr>
          <p:spPr>
            <a:xfrm>
              <a:off x="1689408" y="3009753"/>
              <a:ext cx="1589703" cy="486263"/>
            </a:xfrm>
            <a:prstGeom prst="roundRect">
              <a:avLst/>
            </a:prstGeom>
            <a:noFill/>
            <a:ln w="38100">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F3762"/>
                </a:solidFill>
              </a:endParaRPr>
            </a:p>
          </p:txBody>
        </p:sp>
        <p:sp>
          <p:nvSpPr>
            <p:cNvPr id="36" name="矩形 35">
              <a:extLst>
                <a:ext uri="{FF2B5EF4-FFF2-40B4-BE49-F238E27FC236}">
                  <a16:creationId xmlns:a16="http://schemas.microsoft.com/office/drawing/2014/main" id="{68F3CB99-33B3-88E7-EABE-3B34C948B000}"/>
                </a:ext>
              </a:extLst>
            </p:cNvPr>
            <p:cNvSpPr/>
            <p:nvPr/>
          </p:nvSpPr>
          <p:spPr>
            <a:xfrm>
              <a:off x="1887990" y="3019649"/>
              <a:ext cx="1192538" cy="471093"/>
            </a:xfrm>
            <a:prstGeom prst="rect">
              <a:avLst/>
            </a:prstGeom>
          </p:spPr>
          <p:txBody>
            <a:bodyPr wrap="none">
              <a:spAutoFit/>
            </a:bodyPr>
            <a:lstStyle/>
            <a:p>
              <a:r>
                <a:rPr lang="zh-CN" altLang="en-US" sz="2000" b="1" dirty="0">
                  <a:solidFill>
                    <a:srgbClr val="1F3762"/>
                  </a:solidFill>
                  <a:cs typeface="+mn-ea"/>
                  <a:sym typeface="+mn-lt"/>
                </a:rPr>
                <a:t>英國</a:t>
              </a:r>
            </a:p>
          </p:txBody>
        </p:sp>
      </p:grpSp>
      <p:sp>
        <p:nvSpPr>
          <p:cNvPr id="39" name="TextBox 21">
            <a:extLst>
              <a:ext uri="{FF2B5EF4-FFF2-40B4-BE49-F238E27FC236}">
                <a16:creationId xmlns:a16="http://schemas.microsoft.com/office/drawing/2014/main" id="{9F071162-0242-3606-A140-E4C94BF29C24}"/>
              </a:ext>
            </a:extLst>
          </p:cNvPr>
          <p:cNvSpPr txBox="1"/>
          <p:nvPr/>
        </p:nvSpPr>
        <p:spPr>
          <a:xfrm>
            <a:off x="2092619" y="1429771"/>
            <a:ext cx="9720000" cy="1289881"/>
          </a:xfrm>
          <a:prstGeom prst="rect">
            <a:avLst/>
          </a:prstGeom>
          <a:noFill/>
        </p:spPr>
        <p:txBody>
          <a:bodyPr wrap="square" lIns="91418" tIns="45708" rIns="91418" bIns="45708" rtlCol="0">
            <a:spAutoFit/>
          </a:bodyPr>
          <a:lstStyle/>
          <a:p>
            <a:pPr>
              <a:lnSpc>
                <a:spcPct val="150000"/>
              </a:lnSpc>
            </a:pPr>
            <a:r>
              <a:rPr lang="zh-CN" altLang="en-US" dirty="0">
                <a:solidFill>
                  <a:srgbClr val="1F3762"/>
                </a:solidFill>
                <a:latin typeface="+mn-ea"/>
                <a:cs typeface="+mn-ea"/>
                <a:sym typeface="+mn-lt"/>
              </a:rPr>
              <a:t>股權釋放産品包括：</a:t>
            </a:r>
            <a:r>
              <a:rPr lang="zh-CN" altLang="en-US" b="1" dirty="0">
                <a:solidFill>
                  <a:srgbClr val="1F3762"/>
                </a:solidFill>
                <a:latin typeface="+mn-ea"/>
                <a:cs typeface="+mn-ea"/>
                <a:sym typeface="+mn-lt"/>
              </a:rPr>
              <a:t>終身抵押貸款（</a:t>
            </a:r>
            <a:r>
              <a:rPr lang="en-US" altLang="zh-CN" b="1" dirty="0">
                <a:solidFill>
                  <a:srgbClr val="1F3762"/>
                </a:solidFill>
                <a:latin typeface="+mn-ea"/>
                <a:cs typeface="+mn-ea"/>
                <a:sym typeface="+mn-lt"/>
              </a:rPr>
              <a:t>Lifetime Mortgages </a:t>
            </a:r>
            <a:r>
              <a:rPr lang="zh-CN" altLang="en-US" b="1" dirty="0">
                <a:solidFill>
                  <a:srgbClr val="1F3762"/>
                </a:solidFill>
                <a:latin typeface="+mn-ea"/>
                <a:cs typeface="+mn-ea"/>
                <a:sym typeface="+mn-lt"/>
              </a:rPr>
              <a:t>即</a:t>
            </a:r>
            <a:r>
              <a:rPr lang="en-US" altLang="zh-CN" b="1" dirty="0">
                <a:solidFill>
                  <a:srgbClr val="1F3762"/>
                </a:solidFill>
                <a:latin typeface="+mn-ea"/>
                <a:cs typeface="+mn-ea"/>
                <a:sym typeface="+mn-lt"/>
              </a:rPr>
              <a:t>RM</a:t>
            </a:r>
            <a:r>
              <a:rPr lang="zh-CN" altLang="en-US" b="1" dirty="0">
                <a:solidFill>
                  <a:srgbClr val="1F3762"/>
                </a:solidFill>
                <a:latin typeface="+mn-ea"/>
                <a:cs typeface="+mn-ea"/>
                <a:sym typeface="+mn-lt"/>
              </a:rPr>
              <a:t>）</a:t>
            </a:r>
            <a:endParaRPr lang="en-US" altLang="zh-CN" b="1" dirty="0">
              <a:solidFill>
                <a:srgbClr val="1F3762"/>
              </a:solidFill>
              <a:latin typeface="+mn-ea"/>
              <a:cs typeface="+mn-ea"/>
              <a:sym typeface="+mn-lt"/>
            </a:endParaRPr>
          </a:p>
          <a:p>
            <a:pPr>
              <a:lnSpc>
                <a:spcPct val="150000"/>
              </a:lnSpc>
            </a:pPr>
            <a:r>
              <a:rPr lang="en-US" altLang="zh-CN" b="1" dirty="0">
                <a:solidFill>
                  <a:srgbClr val="1F3762"/>
                </a:solidFill>
                <a:latin typeface="+mn-ea"/>
                <a:cs typeface="+mn-ea"/>
                <a:sym typeface="+mn-lt"/>
              </a:rPr>
              <a:t>		   </a:t>
            </a:r>
            <a:r>
              <a:rPr lang="zh-CN" altLang="en-US" b="1" dirty="0">
                <a:solidFill>
                  <a:srgbClr val="1F3762"/>
                </a:solidFill>
                <a:latin typeface="+mn-ea"/>
                <a:cs typeface="+mn-ea"/>
                <a:sym typeface="+mn-lt"/>
              </a:rPr>
              <a:t>房屋逆轉計劃（</a:t>
            </a:r>
            <a:r>
              <a:rPr lang="en-US" altLang="zh-CN" b="1" dirty="0">
                <a:solidFill>
                  <a:srgbClr val="1F3762"/>
                </a:solidFill>
                <a:latin typeface="+mn-ea"/>
                <a:cs typeface="+mn-ea"/>
                <a:sym typeface="+mn-lt"/>
              </a:rPr>
              <a:t>Home Reversion plans </a:t>
            </a:r>
            <a:r>
              <a:rPr lang="zh-CN" altLang="en-US" b="1" dirty="0">
                <a:solidFill>
                  <a:srgbClr val="1F3762"/>
                </a:solidFill>
                <a:latin typeface="+mn-ea"/>
                <a:cs typeface="+mn-ea"/>
                <a:sym typeface="+mn-lt"/>
              </a:rPr>
              <a:t>即</a:t>
            </a:r>
            <a:r>
              <a:rPr lang="en-US" altLang="zh-CN" b="1" dirty="0">
                <a:solidFill>
                  <a:srgbClr val="1F3762"/>
                </a:solidFill>
                <a:latin typeface="+mn-ea"/>
                <a:cs typeface="+mn-ea"/>
                <a:sym typeface="+mn-lt"/>
              </a:rPr>
              <a:t>HR </a:t>
            </a:r>
            <a:r>
              <a:rPr lang="zh-CN" altLang="en-US" b="1" dirty="0">
                <a:solidFill>
                  <a:srgbClr val="1F3762"/>
                </a:solidFill>
                <a:latin typeface="+mn-ea"/>
                <a:cs typeface="+mn-ea"/>
                <a:sym typeface="+mn-lt"/>
              </a:rPr>
              <a:t>）</a:t>
            </a:r>
            <a:endParaRPr lang="en-US" altLang="zh-CN" b="1" dirty="0">
              <a:solidFill>
                <a:srgbClr val="1F3762"/>
              </a:solidFill>
              <a:latin typeface="+mn-ea"/>
              <a:cs typeface="+mn-ea"/>
              <a:sym typeface="+mn-lt"/>
            </a:endParaRPr>
          </a:p>
          <a:p>
            <a:pPr>
              <a:lnSpc>
                <a:spcPct val="150000"/>
              </a:lnSpc>
            </a:pPr>
            <a:r>
              <a:rPr lang="zh-CN" altLang="en-US" b="1" dirty="0">
                <a:solidFill>
                  <a:srgbClr val="C00000"/>
                </a:solidFill>
                <a:latin typeface="+mn-ea"/>
                <a:cs typeface="+mn-ea"/>
                <a:sym typeface="+mn-lt"/>
              </a:rPr>
              <a:t>終身抵押貸款是最受歡迎的股權釋放類型</a:t>
            </a:r>
            <a:r>
              <a:rPr lang="zh-CN" altLang="en-US" dirty="0">
                <a:solidFill>
                  <a:srgbClr val="1F3762"/>
                </a:solidFill>
                <a:latin typeface="+mn-ea"/>
                <a:cs typeface="+mn-ea"/>
                <a:sym typeface="+mn-lt"/>
              </a:rPr>
              <a:t>（</a:t>
            </a:r>
            <a:r>
              <a:rPr lang="zh-TW" altLang="en-US" dirty="0">
                <a:solidFill>
                  <a:srgbClr val="1F3762"/>
                </a:solidFill>
                <a:latin typeface="+mn-ea"/>
                <a:cs typeface="+mn-ea"/>
                <a:sym typeface="+mn-lt"/>
              </a:rPr>
              <a:t>股權發行委員會</a:t>
            </a:r>
            <a:r>
              <a:rPr lang="en-US" altLang="zh-TW" dirty="0">
                <a:solidFill>
                  <a:srgbClr val="1F3762"/>
                </a:solidFill>
                <a:latin typeface="+mn-ea"/>
                <a:cs typeface="+mn-ea"/>
                <a:sym typeface="+mn-lt"/>
              </a:rPr>
              <a:t>equity release council</a:t>
            </a:r>
            <a:r>
              <a:rPr lang="zh-CN" altLang="en-US" dirty="0">
                <a:solidFill>
                  <a:srgbClr val="1F3762"/>
                </a:solidFill>
                <a:latin typeface="+mn-ea"/>
                <a:cs typeface="+mn-ea"/>
                <a:sym typeface="+mn-lt"/>
              </a:rPr>
              <a:t>）</a:t>
            </a:r>
            <a:endParaRPr lang="en-US" altLang="zh-CN" dirty="0">
              <a:solidFill>
                <a:srgbClr val="1F3762"/>
              </a:solidFill>
              <a:latin typeface="+mn-ea"/>
              <a:cs typeface="+mn-ea"/>
              <a:sym typeface="+mn-lt"/>
            </a:endParaRPr>
          </a:p>
        </p:txBody>
      </p:sp>
      <p:sp>
        <p:nvSpPr>
          <p:cNvPr id="40" name="TextBox 21">
            <a:extLst>
              <a:ext uri="{FF2B5EF4-FFF2-40B4-BE49-F238E27FC236}">
                <a16:creationId xmlns:a16="http://schemas.microsoft.com/office/drawing/2014/main" id="{778D5F38-84F4-D33A-90B5-CA09791849AD}"/>
              </a:ext>
            </a:extLst>
          </p:cNvPr>
          <p:cNvSpPr txBox="1"/>
          <p:nvPr/>
        </p:nvSpPr>
        <p:spPr>
          <a:xfrm>
            <a:off x="2092619" y="3367565"/>
            <a:ext cx="9720000" cy="2951874"/>
          </a:xfrm>
          <a:prstGeom prst="rect">
            <a:avLst/>
          </a:prstGeom>
          <a:noFill/>
        </p:spPr>
        <p:txBody>
          <a:bodyPr wrap="square" lIns="91418" tIns="45708" rIns="91418" bIns="45708" rtlCol="0">
            <a:spAutoFit/>
          </a:bodyPr>
          <a:lstStyle/>
          <a:p>
            <a:pPr>
              <a:lnSpc>
                <a:spcPct val="150000"/>
              </a:lnSpc>
            </a:pPr>
            <a:r>
              <a:rPr lang="zh-CN" altLang="en-US" dirty="0">
                <a:solidFill>
                  <a:srgbClr val="1F3762"/>
                </a:solidFill>
                <a:latin typeface="+mn-ea"/>
                <a:cs typeface="+mn-ea"/>
                <a:sym typeface="+mn-lt"/>
              </a:rPr>
              <a:t>反向抵押貸款包括：</a:t>
            </a:r>
            <a:endParaRPr lang="en-US" altLang="zh-CN" dirty="0">
              <a:solidFill>
                <a:srgbClr val="1F3762"/>
              </a:solidFill>
              <a:latin typeface="+mn-ea"/>
              <a:cs typeface="+mn-ea"/>
              <a:sym typeface="+mn-lt"/>
            </a:endParaRPr>
          </a:p>
          <a:p>
            <a:pPr>
              <a:lnSpc>
                <a:spcPct val="150000"/>
              </a:lnSpc>
            </a:pPr>
            <a:r>
              <a:rPr lang="zh-CN" altLang="en-US" b="1" dirty="0">
                <a:solidFill>
                  <a:srgbClr val="1F3762"/>
                </a:solidFill>
                <a:latin typeface="+mn-ea"/>
                <a:cs typeface="+mn-ea"/>
                <a:sym typeface="+mn-lt"/>
              </a:rPr>
              <a:t>（</a:t>
            </a:r>
            <a:r>
              <a:rPr lang="en-US" altLang="zh-CN" b="1" dirty="0">
                <a:solidFill>
                  <a:srgbClr val="1F3762"/>
                </a:solidFill>
                <a:latin typeface="+mn-ea"/>
                <a:cs typeface="+mn-ea"/>
                <a:sym typeface="+mn-lt"/>
              </a:rPr>
              <a:t>a</a:t>
            </a:r>
            <a:r>
              <a:rPr lang="zh-CN" altLang="en-US" b="1" dirty="0">
                <a:solidFill>
                  <a:srgbClr val="1F3762"/>
                </a:solidFill>
                <a:latin typeface="+mn-ea"/>
                <a:cs typeface="+mn-ea"/>
                <a:sym typeface="+mn-lt"/>
              </a:rPr>
              <a:t>）房屋淨值轉換抵押貸款</a:t>
            </a:r>
            <a:r>
              <a:rPr lang="en-US" altLang="zh-CN" b="1" dirty="0">
                <a:solidFill>
                  <a:srgbClr val="1F3762"/>
                </a:solidFill>
                <a:latin typeface="+mn-ea"/>
                <a:cs typeface="+mn-ea"/>
                <a:sym typeface="+mn-lt"/>
              </a:rPr>
              <a:t>Home Equity Conversion Mortgages </a:t>
            </a:r>
            <a:r>
              <a:rPr lang="zh-CN" altLang="en-US" b="1" dirty="0">
                <a:solidFill>
                  <a:srgbClr val="1F3762"/>
                </a:solidFill>
                <a:latin typeface="+mn-ea"/>
                <a:cs typeface="+mn-ea"/>
                <a:sym typeface="+mn-lt"/>
              </a:rPr>
              <a:t>（</a:t>
            </a:r>
            <a:r>
              <a:rPr lang="en-US" altLang="zh-CN" b="1" dirty="0">
                <a:solidFill>
                  <a:srgbClr val="1F3762"/>
                </a:solidFill>
                <a:latin typeface="+mn-ea"/>
                <a:cs typeface="+mn-ea"/>
                <a:sym typeface="+mn-lt"/>
              </a:rPr>
              <a:t>HECMs</a:t>
            </a:r>
            <a:r>
              <a:rPr lang="zh-CN" altLang="en-US" b="1" dirty="0">
                <a:solidFill>
                  <a:srgbClr val="1F3762"/>
                </a:solidFill>
                <a:latin typeface="+mn-ea"/>
                <a:cs typeface="+mn-ea"/>
                <a:sym typeface="+mn-lt"/>
              </a:rPr>
              <a:t>）</a:t>
            </a:r>
            <a:endParaRPr lang="en-US" altLang="zh-CN" sz="1600" dirty="0">
              <a:solidFill>
                <a:srgbClr val="1F3762"/>
              </a:solidFill>
              <a:latin typeface="+mn-ea"/>
              <a:cs typeface="+mn-ea"/>
              <a:sym typeface="+mn-lt"/>
            </a:endParaRPr>
          </a:p>
          <a:p>
            <a:pPr>
              <a:lnSpc>
                <a:spcPct val="150000"/>
              </a:lnSpc>
            </a:pPr>
            <a:r>
              <a:rPr lang="zh-CN" altLang="en-US" dirty="0">
                <a:solidFill>
                  <a:srgbClr val="1F3762"/>
                </a:solidFill>
                <a:latin typeface="+mn-ea"/>
                <a:cs typeface="+mn-ea"/>
                <a:sym typeface="+mn-lt"/>
              </a:rPr>
              <a:t>（</a:t>
            </a:r>
            <a:r>
              <a:rPr lang="en-US" altLang="zh-CN" dirty="0">
                <a:solidFill>
                  <a:srgbClr val="1F3762"/>
                </a:solidFill>
                <a:latin typeface="+mn-ea"/>
                <a:cs typeface="+mn-ea"/>
                <a:sym typeface="+mn-lt"/>
              </a:rPr>
              <a:t>b</a:t>
            </a:r>
            <a:r>
              <a:rPr lang="zh-CN" altLang="en-US" dirty="0">
                <a:solidFill>
                  <a:srgbClr val="1F3762"/>
                </a:solidFill>
                <a:latin typeface="+mn-ea"/>
                <a:cs typeface="+mn-ea"/>
                <a:sym typeface="+mn-lt"/>
              </a:rPr>
              <a:t>）專有反向抵押貸款</a:t>
            </a:r>
            <a:r>
              <a:rPr lang="en-US" altLang="zh-CN" dirty="0">
                <a:solidFill>
                  <a:srgbClr val="1F3762"/>
                </a:solidFill>
                <a:latin typeface="+mn-ea"/>
                <a:cs typeface="+mn-ea"/>
                <a:sym typeface="+mn-lt"/>
              </a:rPr>
              <a:t>Proprietary Reverse Mortgage Loans</a:t>
            </a:r>
            <a:r>
              <a:rPr lang="zh-CN" altLang="en-US" dirty="0">
                <a:solidFill>
                  <a:srgbClr val="1F3762"/>
                </a:solidFill>
                <a:latin typeface="+mn-ea"/>
                <a:cs typeface="+mn-ea"/>
                <a:sym typeface="+mn-lt"/>
              </a:rPr>
              <a:t>（</a:t>
            </a:r>
            <a:r>
              <a:rPr lang="zh-TW" altLang="en-US" dirty="0">
                <a:solidFill>
                  <a:srgbClr val="1F3762"/>
                </a:solidFill>
                <a:latin typeface="+mn-ea"/>
                <a:cs typeface="+mn-ea"/>
                <a:sym typeface="+mn-lt"/>
              </a:rPr>
              <a:t>房屋價值較高的借款人</a:t>
            </a:r>
            <a:r>
              <a:rPr lang="zh-CN" altLang="en-US" dirty="0">
                <a:solidFill>
                  <a:srgbClr val="1F3762"/>
                </a:solidFill>
                <a:latin typeface="+mn-ea"/>
                <a:cs typeface="+mn-ea"/>
                <a:sym typeface="+mn-lt"/>
              </a:rPr>
              <a:t>）</a:t>
            </a:r>
            <a:endParaRPr lang="en-US" altLang="zh-CN" dirty="0">
              <a:solidFill>
                <a:srgbClr val="1F3762"/>
              </a:solidFill>
              <a:latin typeface="+mn-ea"/>
              <a:cs typeface="+mn-ea"/>
              <a:sym typeface="+mn-lt"/>
            </a:endParaRPr>
          </a:p>
          <a:p>
            <a:pPr>
              <a:lnSpc>
                <a:spcPct val="150000"/>
              </a:lnSpc>
            </a:pPr>
            <a:r>
              <a:rPr lang="zh-CN" altLang="en-US" dirty="0">
                <a:solidFill>
                  <a:srgbClr val="1F3762"/>
                </a:solidFill>
                <a:latin typeface="+mn-ea"/>
                <a:cs typeface="+mn-ea"/>
                <a:sym typeface="+mn-lt"/>
              </a:rPr>
              <a:t>（</a:t>
            </a:r>
            <a:r>
              <a:rPr lang="en-US" altLang="zh-CN" dirty="0">
                <a:solidFill>
                  <a:srgbClr val="1F3762"/>
                </a:solidFill>
                <a:latin typeface="+mn-ea"/>
                <a:cs typeface="+mn-ea"/>
                <a:sym typeface="+mn-lt"/>
              </a:rPr>
              <a:t>c</a:t>
            </a:r>
            <a:r>
              <a:rPr lang="zh-CN" altLang="en-US" dirty="0">
                <a:solidFill>
                  <a:srgbClr val="1F3762"/>
                </a:solidFill>
                <a:latin typeface="+mn-ea"/>
                <a:cs typeface="+mn-ea"/>
                <a:sym typeface="+mn-lt"/>
              </a:rPr>
              <a:t>）單一用途反向抵押貸款</a:t>
            </a:r>
            <a:r>
              <a:rPr lang="en-US" altLang="zh-CN" dirty="0">
                <a:solidFill>
                  <a:srgbClr val="1F3762"/>
                </a:solidFill>
                <a:latin typeface="+mn-ea"/>
                <a:cs typeface="+mn-ea"/>
                <a:sym typeface="+mn-lt"/>
              </a:rPr>
              <a:t>Single-purpose Reverse Mortgage Loans </a:t>
            </a:r>
            <a:r>
              <a:rPr lang="zh-CN" altLang="en-US" dirty="0">
                <a:solidFill>
                  <a:srgbClr val="1F3762"/>
                </a:solidFill>
                <a:latin typeface="+mn-ea"/>
                <a:cs typeface="+mn-ea"/>
                <a:sym typeface="+mn-lt"/>
              </a:rPr>
              <a:t>（非</a:t>
            </a:r>
            <a:r>
              <a:rPr lang="zh-TW" altLang="en-US" dirty="0">
                <a:solidFill>
                  <a:srgbClr val="1F3762"/>
                </a:solidFill>
                <a:latin typeface="+mn-ea"/>
                <a:cs typeface="+mn-ea"/>
                <a:sym typeface="+mn-lt"/>
              </a:rPr>
              <a:t>政府承保</a:t>
            </a:r>
            <a:r>
              <a:rPr lang="zh-CN" altLang="en-US" dirty="0">
                <a:solidFill>
                  <a:srgbClr val="1F3762"/>
                </a:solidFill>
                <a:latin typeface="+mn-ea"/>
                <a:cs typeface="+mn-ea"/>
                <a:sym typeface="+mn-lt"/>
              </a:rPr>
              <a:t>，用于特殊目的）</a:t>
            </a:r>
            <a:endParaRPr lang="en-US" altLang="zh-CN" dirty="0">
              <a:solidFill>
                <a:srgbClr val="1F3762"/>
              </a:solidFill>
              <a:latin typeface="+mn-ea"/>
              <a:cs typeface="+mn-ea"/>
              <a:sym typeface="+mn-lt"/>
            </a:endParaRPr>
          </a:p>
          <a:p>
            <a:pPr>
              <a:lnSpc>
                <a:spcPct val="150000"/>
              </a:lnSpc>
            </a:pPr>
            <a:r>
              <a:rPr lang="zh-CN" altLang="en-US" dirty="0">
                <a:solidFill>
                  <a:srgbClr val="1F3762"/>
                </a:solidFill>
                <a:latin typeface="+mn-ea"/>
                <a:cs typeface="+mn-ea"/>
                <a:sym typeface="+mn-lt"/>
              </a:rPr>
              <a:t>聯邦住房管理局（</a:t>
            </a:r>
            <a:r>
              <a:rPr lang="en-US" altLang="zh-CN" dirty="0">
                <a:solidFill>
                  <a:srgbClr val="1F3762"/>
                </a:solidFill>
                <a:latin typeface="+mn-ea"/>
                <a:cs typeface="+mn-ea"/>
                <a:sym typeface="+mn-lt"/>
              </a:rPr>
              <a:t>FHA</a:t>
            </a:r>
            <a:r>
              <a:rPr lang="zh-CN" altLang="en-US" dirty="0">
                <a:solidFill>
                  <a:srgbClr val="1F3762"/>
                </a:solidFill>
                <a:latin typeface="+mn-ea"/>
                <a:cs typeface="+mn-ea"/>
                <a:sym typeface="+mn-lt"/>
              </a:rPr>
              <a:t>）網站上沒有關于房屋逆轉計劃的相關信息</a:t>
            </a:r>
            <a:endParaRPr lang="en-US" altLang="zh-CN" dirty="0">
              <a:solidFill>
                <a:srgbClr val="1F3762"/>
              </a:solidFill>
              <a:latin typeface="+mn-ea"/>
              <a:cs typeface="+mn-ea"/>
              <a:sym typeface="+mn-lt"/>
            </a:endParaRPr>
          </a:p>
          <a:p>
            <a:pPr>
              <a:lnSpc>
                <a:spcPct val="150000"/>
              </a:lnSpc>
            </a:pPr>
            <a:r>
              <a:rPr lang="en-US" altLang="zh-CN" b="1" dirty="0">
                <a:solidFill>
                  <a:srgbClr val="C00000"/>
                </a:solidFill>
                <a:latin typeface="+mn-ea"/>
                <a:cs typeface="+mn-ea"/>
                <a:sym typeface="+mn-lt"/>
              </a:rPr>
              <a:t>HECM</a:t>
            </a:r>
            <a:r>
              <a:rPr lang="zh-CN" altLang="en-US" b="1" dirty="0">
                <a:solidFill>
                  <a:srgbClr val="C00000"/>
                </a:solidFill>
                <a:latin typeface="+mn-ea"/>
                <a:cs typeface="+mn-ea"/>
                <a:sym typeface="+mn-lt"/>
              </a:rPr>
              <a:t>已占</a:t>
            </a:r>
            <a:r>
              <a:rPr lang="en-US" altLang="zh-CN" b="1" dirty="0">
                <a:solidFill>
                  <a:srgbClr val="C00000"/>
                </a:solidFill>
                <a:latin typeface="+mn-ea"/>
                <a:cs typeface="+mn-ea"/>
                <a:sym typeface="+mn-lt"/>
              </a:rPr>
              <a:t>95%</a:t>
            </a:r>
            <a:r>
              <a:rPr lang="zh-CN" altLang="en-US" b="1" dirty="0">
                <a:solidFill>
                  <a:srgbClr val="C00000"/>
                </a:solidFill>
                <a:latin typeface="+mn-ea"/>
                <a:cs typeface="+mn-ea"/>
                <a:sym typeface="+mn-lt"/>
              </a:rPr>
              <a:t>的市場份額</a:t>
            </a:r>
            <a:r>
              <a:rPr lang="zh-CN" altLang="en-US" dirty="0">
                <a:solidFill>
                  <a:srgbClr val="1F3762"/>
                </a:solidFill>
                <a:latin typeface="+mn-ea"/>
                <a:cs typeface="+mn-ea"/>
                <a:sym typeface="+mn-lt"/>
              </a:rPr>
              <a:t>，因此房屋逆轉計劃在美國還有很大的潜在市場（</a:t>
            </a:r>
            <a:r>
              <a:rPr lang="da-DK" altLang="zh-CN" dirty="0">
                <a:solidFill>
                  <a:srgbClr val="1F3762"/>
                </a:solidFill>
                <a:latin typeface="+mn-ea"/>
                <a:cs typeface="+mn-ea"/>
                <a:sym typeface="+mn-lt"/>
              </a:rPr>
              <a:t>Alai  2014</a:t>
            </a:r>
            <a:r>
              <a:rPr lang="zh-CN" altLang="en-US" dirty="0">
                <a:solidFill>
                  <a:srgbClr val="1F3762"/>
                </a:solidFill>
                <a:latin typeface="+mn-ea"/>
                <a:cs typeface="+mn-ea"/>
                <a:sym typeface="+mn-lt"/>
              </a:rPr>
              <a:t>）</a:t>
            </a:r>
            <a:endParaRPr lang="en-US" altLang="zh-CN" dirty="0">
              <a:solidFill>
                <a:srgbClr val="1F3762"/>
              </a:solidFill>
              <a:latin typeface="+mn-ea"/>
              <a:cs typeface="+mn-ea"/>
              <a:sym typeface="+mn-lt"/>
            </a:endParaRPr>
          </a:p>
        </p:txBody>
      </p:sp>
      <p:grpSp>
        <p:nvGrpSpPr>
          <p:cNvPr id="5" name="组合 4">
            <a:extLst>
              <a:ext uri="{FF2B5EF4-FFF2-40B4-BE49-F238E27FC236}">
                <a16:creationId xmlns:a16="http://schemas.microsoft.com/office/drawing/2014/main" id="{710DC598-2528-3F55-F1C7-C1D269D8B87A}"/>
              </a:ext>
            </a:extLst>
          </p:cNvPr>
          <p:cNvGrpSpPr/>
          <p:nvPr/>
        </p:nvGrpSpPr>
        <p:grpSpPr>
          <a:xfrm>
            <a:off x="926595" y="4251167"/>
            <a:ext cx="929966" cy="412994"/>
            <a:chOff x="1689408" y="3009753"/>
            <a:chExt cx="1589703" cy="486263"/>
          </a:xfrm>
        </p:grpSpPr>
        <p:sp>
          <p:nvSpPr>
            <p:cNvPr id="6" name="矩形: 圆角 5">
              <a:extLst>
                <a:ext uri="{FF2B5EF4-FFF2-40B4-BE49-F238E27FC236}">
                  <a16:creationId xmlns:a16="http://schemas.microsoft.com/office/drawing/2014/main" id="{E9BA09A4-823B-7ADF-61EC-FB2887C6A988}"/>
                </a:ext>
              </a:extLst>
            </p:cNvPr>
            <p:cNvSpPr/>
            <p:nvPr/>
          </p:nvSpPr>
          <p:spPr>
            <a:xfrm>
              <a:off x="1689408" y="3009753"/>
              <a:ext cx="1589703" cy="486263"/>
            </a:xfrm>
            <a:prstGeom prst="roundRect">
              <a:avLst/>
            </a:prstGeom>
            <a:noFill/>
            <a:ln w="38100">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F3762"/>
                </a:solidFill>
              </a:endParaRPr>
            </a:p>
          </p:txBody>
        </p:sp>
        <p:sp>
          <p:nvSpPr>
            <p:cNvPr id="8" name="矩形 7">
              <a:extLst>
                <a:ext uri="{FF2B5EF4-FFF2-40B4-BE49-F238E27FC236}">
                  <a16:creationId xmlns:a16="http://schemas.microsoft.com/office/drawing/2014/main" id="{C387762C-6C0C-DC96-D4DE-C30C1403E159}"/>
                </a:ext>
              </a:extLst>
            </p:cNvPr>
            <p:cNvSpPr/>
            <p:nvPr/>
          </p:nvSpPr>
          <p:spPr>
            <a:xfrm>
              <a:off x="1887990" y="3019649"/>
              <a:ext cx="1192538" cy="471093"/>
            </a:xfrm>
            <a:prstGeom prst="rect">
              <a:avLst/>
            </a:prstGeom>
          </p:spPr>
          <p:txBody>
            <a:bodyPr wrap="none">
              <a:spAutoFit/>
            </a:bodyPr>
            <a:lstStyle/>
            <a:p>
              <a:r>
                <a:rPr lang="zh-CN" altLang="en-US" sz="2000" b="1" dirty="0">
                  <a:solidFill>
                    <a:srgbClr val="1F3762"/>
                  </a:solidFill>
                  <a:cs typeface="+mn-ea"/>
                  <a:sym typeface="+mn-lt"/>
                </a:rPr>
                <a:t>美國</a:t>
              </a:r>
            </a:p>
          </p:txBody>
        </p:sp>
      </p:grpSp>
    </p:spTree>
    <p:extLst>
      <p:ext uri="{BB962C8B-B14F-4D97-AF65-F5344CB8AC3E}">
        <p14:creationId xmlns:p14="http://schemas.microsoft.com/office/powerpoint/2010/main" val="1358700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85D8-A741-3ED5-D83B-D5222EA8533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A25F9751-0BEF-E2AE-5D29-5E939F71755B}"/>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05EA0858-B4A6-689C-3D79-CB36C476C2BD}"/>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7F59B58B-B0B6-AB25-CC61-5197B6D42C2D}"/>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8886E627-6097-C6B1-FE27-B6B5EBBE67E2}"/>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C7557F3-51CF-1E69-A7AB-09AAD1C38A67}"/>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9E658073-2CEF-B8D8-8F1E-CB7A5DB09101}"/>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854A5F6D-8241-D950-E65B-9A3D1F972BB9}"/>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C44394DC-1649-A016-87CF-9D71B9FEE8C2}"/>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AD168E8E-54A1-ADD8-4C71-DDC81011E73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BC5598B-EFE0-F48C-1FAB-3489F2A53834}"/>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48B6179-4038-6292-68A9-B9AEB59D72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矩形 1">
            <a:extLst>
              <a:ext uri="{FF2B5EF4-FFF2-40B4-BE49-F238E27FC236}">
                <a16:creationId xmlns:a16="http://schemas.microsoft.com/office/drawing/2014/main" id="{F26D414E-E9AA-9FB7-DAA6-46A0867AC71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1" name="TextBox 23">
            <a:extLst>
              <a:ext uri="{FF2B5EF4-FFF2-40B4-BE49-F238E27FC236}">
                <a16:creationId xmlns:a16="http://schemas.microsoft.com/office/drawing/2014/main" id="{7592C2F5-3EDD-3222-59CA-C4EAFEF7909F}"/>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原因分析</a:t>
            </a:r>
          </a:p>
        </p:txBody>
      </p:sp>
      <p:sp>
        <p:nvSpPr>
          <p:cNvPr id="4" name="矩形 3">
            <a:extLst>
              <a:ext uri="{FF2B5EF4-FFF2-40B4-BE49-F238E27FC236}">
                <a16:creationId xmlns:a16="http://schemas.microsoft.com/office/drawing/2014/main" id="{EDE8D209-FA66-D383-E282-2B84D386B2C6}"/>
              </a:ext>
            </a:extLst>
          </p:cNvPr>
          <p:cNvSpPr>
            <a:spLocks noChangeArrowheads="1"/>
          </p:cNvSpPr>
          <p:nvPr/>
        </p:nvSpPr>
        <p:spPr bwMode="auto">
          <a:xfrm>
            <a:off x="3443690" y="1404654"/>
            <a:ext cx="7987818"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TW" altLang="en-US" b="1" dirty="0">
                <a:cs typeface="+mn-ea"/>
                <a:sym typeface="+mn-lt"/>
              </a:rPr>
              <a:t>合約支付比例滿足：有繼承人的</a:t>
            </a:r>
            <a:r>
              <a:rPr lang="en-US" altLang="zh-TW" b="1" dirty="0">
                <a:cs typeface="+mn-ea"/>
                <a:sym typeface="+mn-lt"/>
              </a:rPr>
              <a:t>RM</a:t>
            </a:r>
            <a:r>
              <a:rPr lang="zh-TW" altLang="en-US" b="1" dirty="0">
                <a:cs typeface="+mn-ea"/>
                <a:sym typeface="+mn-lt"/>
              </a:rPr>
              <a:t>合約</a:t>
            </a:r>
            <a:r>
              <a:rPr lang="en-US" altLang="zh-TW" b="1" dirty="0">
                <a:cs typeface="+mn-ea"/>
                <a:sym typeface="+mn-lt"/>
              </a:rPr>
              <a:t>&lt;</a:t>
            </a:r>
            <a:r>
              <a:rPr lang="zh-TW" altLang="en-US" b="1" dirty="0">
                <a:cs typeface="+mn-ea"/>
                <a:sym typeface="+mn-lt"/>
              </a:rPr>
              <a:t>無繼承人的</a:t>
            </a:r>
            <a:r>
              <a:rPr lang="en-US" altLang="zh-TW" b="1" dirty="0">
                <a:cs typeface="+mn-ea"/>
                <a:sym typeface="+mn-lt"/>
              </a:rPr>
              <a:t>RM</a:t>
            </a:r>
            <a:r>
              <a:rPr lang="zh-TW" altLang="en-US" b="1" dirty="0">
                <a:cs typeface="+mn-ea"/>
                <a:sym typeface="+mn-lt"/>
              </a:rPr>
              <a:t>合約</a:t>
            </a:r>
            <a:r>
              <a:rPr lang="en-US" altLang="zh-TW" b="1" dirty="0">
                <a:cs typeface="+mn-ea"/>
                <a:sym typeface="+mn-lt"/>
              </a:rPr>
              <a:t>&lt;HR</a:t>
            </a:r>
            <a:r>
              <a:rPr lang="zh-TW" altLang="en-US" b="1" dirty="0">
                <a:cs typeface="+mn-ea"/>
                <a:sym typeface="+mn-lt"/>
              </a:rPr>
              <a:t>合約</a:t>
            </a:r>
            <a:endParaRPr lang="en-US" altLang="zh-TW" b="1" dirty="0">
              <a:cs typeface="+mn-ea"/>
              <a:sym typeface="+mn-lt"/>
            </a:endParaRPr>
          </a:p>
          <a:p>
            <a:pPr>
              <a:lnSpc>
                <a:spcPct val="150000"/>
              </a:lnSpc>
            </a:pPr>
            <a:r>
              <a:rPr lang="zh-TW" altLang="en-US" b="1" dirty="0">
                <a:cs typeface="+mn-ea"/>
                <a:sym typeface="+mn-lt"/>
              </a:rPr>
              <a:t>合約供應商風險滿足：有繼承人的</a:t>
            </a:r>
            <a:r>
              <a:rPr lang="en-US" altLang="zh-TW" b="1" dirty="0">
                <a:cs typeface="+mn-ea"/>
                <a:sym typeface="+mn-lt"/>
              </a:rPr>
              <a:t>RM</a:t>
            </a:r>
            <a:r>
              <a:rPr lang="zh-TW" altLang="en-US" b="1" dirty="0">
                <a:cs typeface="+mn-ea"/>
                <a:sym typeface="+mn-lt"/>
              </a:rPr>
              <a:t>合約</a:t>
            </a:r>
            <a:r>
              <a:rPr lang="en-US" altLang="zh-TW" b="1" dirty="0">
                <a:cs typeface="+mn-ea"/>
                <a:sym typeface="+mn-lt"/>
              </a:rPr>
              <a:t>&lt;</a:t>
            </a:r>
            <a:r>
              <a:rPr lang="zh-TW" altLang="en-US" b="1" dirty="0">
                <a:cs typeface="+mn-ea"/>
                <a:sym typeface="+mn-lt"/>
              </a:rPr>
              <a:t>無繼承人的</a:t>
            </a:r>
            <a:r>
              <a:rPr lang="en-US" altLang="zh-TW" b="1" dirty="0">
                <a:cs typeface="+mn-ea"/>
                <a:sym typeface="+mn-lt"/>
              </a:rPr>
              <a:t>RM</a:t>
            </a:r>
            <a:r>
              <a:rPr lang="zh-TW" altLang="en-US" b="1" dirty="0">
                <a:cs typeface="+mn-ea"/>
                <a:sym typeface="+mn-lt"/>
              </a:rPr>
              <a:t>合約</a:t>
            </a:r>
            <a:r>
              <a:rPr lang="en-US" altLang="zh-TW" b="1" dirty="0">
                <a:cs typeface="+mn-ea"/>
                <a:sym typeface="+mn-lt"/>
              </a:rPr>
              <a:t>&lt;HR</a:t>
            </a:r>
            <a:r>
              <a:rPr lang="zh-TW" altLang="en-US" b="1" dirty="0">
                <a:cs typeface="+mn-ea"/>
                <a:sym typeface="+mn-lt"/>
              </a:rPr>
              <a:t>合約</a:t>
            </a:r>
          </a:p>
        </p:txBody>
      </p:sp>
      <p:sp>
        <p:nvSpPr>
          <p:cNvPr id="7" name="流程图: 联系 4">
            <a:extLst>
              <a:ext uri="{FF2B5EF4-FFF2-40B4-BE49-F238E27FC236}">
                <a16:creationId xmlns:a16="http://schemas.microsoft.com/office/drawing/2014/main" id="{58B8F593-29DF-1F17-D7EE-849DFECB30BF}"/>
              </a:ext>
            </a:extLst>
          </p:cNvPr>
          <p:cNvSpPr/>
          <p:nvPr/>
        </p:nvSpPr>
        <p:spPr>
          <a:xfrm>
            <a:off x="6069023" y="3009585"/>
            <a:ext cx="1440000" cy="1440000"/>
          </a:xfrm>
          <a:custGeom>
            <a:avLst/>
            <a:gdLst/>
            <a:ahLst/>
            <a:cxnLst/>
            <a:rect l="l" t="t" r="r" b="b"/>
            <a:pathLst>
              <a:path w="2200276" h="2200276">
                <a:moveTo>
                  <a:pt x="1625952" y="1812044"/>
                </a:moveTo>
                <a:cubicBezTo>
                  <a:pt x="1570809" y="1817796"/>
                  <a:pt x="1523039" y="1843173"/>
                  <a:pt x="1498165" y="1879885"/>
                </a:cubicBezTo>
                <a:cubicBezTo>
                  <a:pt x="1399521" y="1808308"/>
                  <a:pt x="1235141" y="1826926"/>
                  <a:pt x="1170219" y="1917038"/>
                </a:cubicBezTo>
                <a:cubicBezTo>
                  <a:pt x="1063853" y="1871174"/>
                  <a:pt x="928460" y="1886056"/>
                  <a:pt x="844951" y="1952826"/>
                </a:cubicBezTo>
                <a:cubicBezTo>
                  <a:pt x="831501" y="1963584"/>
                  <a:pt x="819885" y="1975324"/>
                  <a:pt x="811310" y="1988530"/>
                </a:cubicBezTo>
                <a:cubicBezTo>
                  <a:pt x="901504" y="2017918"/>
                  <a:pt x="997800" y="2033589"/>
                  <a:pt x="1097756" y="2033589"/>
                </a:cubicBezTo>
                <a:cubicBezTo>
                  <a:pt x="1324177" y="2033589"/>
                  <a:pt x="1531817" y="1953179"/>
                  <a:pt x="1690941" y="1816048"/>
                </a:cubicBezTo>
                <a:cubicBezTo>
                  <a:pt x="1670265" y="1810701"/>
                  <a:pt x="1648114" y="1809730"/>
                  <a:pt x="1625952" y="1812044"/>
                </a:cubicBezTo>
                <a:close/>
                <a:moveTo>
                  <a:pt x="1406602" y="215178"/>
                </a:moveTo>
                <a:cubicBezTo>
                  <a:pt x="1396825" y="247293"/>
                  <a:pt x="1391179" y="282015"/>
                  <a:pt x="1388459" y="318250"/>
                </a:cubicBezTo>
                <a:cubicBezTo>
                  <a:pt x="1381390" y="412610"/>
                  <a:pt x="1395086" y="505650"/>
                  <a:pt x="1427566" y="581969"/>
                </a:cubicBezTo>
                <a:cubicBezTo>
                  <a:pt x="1450737" y="574645"/>
                  <a:pt x="1477093" y="580224"/>
                  <a:pt x="1496311" y="598974"/>
                </a:cubicBezTo>
                <a:cubicBezTo>
                  <a:pt x="1505005" y="581721"/>
                  <a:pt x="1521701" y="569796"/>
                  <a:pt x="1540975" y="567093"/>
                </a:cubicBezTo>
                <a:cubicBezTo>
                  <a:pt x="1562187" y="564114"/>
                  <a:pt x="1583373" y="572715"/>
                  <a:pt x="1596366" y="589593"/>
                </a:cubicBezTo>
                <a:cubicBezTo>
                  <a:pt x="1615110" y="567754"/>
                  <a:pt x="1646116" y="560583"/>
                  <a:pt x="1672727" y="571926"/>
                </a:cubicBezTo>
                <a:cubicBezTo>
                  <a:pt x="1693003" y="580567"/>
                  <a:pt x="1707543" y="598658"/>
                  <a:pt x="1711449" y="620122"/>
                </a:cubicBezTo>
                <a:cubicBezTo>
                  <a:pt x="1734886" y="626455"/>
                  <a:pt x="1753549" y="644013"/>
                  <a:pt x="1761144" y="666898"/>
                </a:cubicBezTo>
                <a:cubicBezTo>
                  <a:pt x="1766665" y="683509"/>
                  <a:pt x="1765878" y="701550"/>
                  <a:pt x="1758920" y="717619"/>
                </a:cubicBezTo>
                <a:cubicBezTo>
                  <a:pt x="1776023" y="739655"/>
                  <a:pt x="1782004" y="768221"/>
                  <a:pt x="1775169" y="795170"/>
                </a:cubicBezTo>
                <a:cubicBezTo>
                  <a:pt x="1766081" y="830996"/>
                  <a:pt x="1735998" y="857827"/>
                  <a:pt x="1699052" y="863055"/>
                </a:cubicBezTo>
                <a:cubicBezTo>
                  <a:pt x="1698876" y="885416"/>
                  <a:pt x="1688934" y="906624"/>
                  <a:pt x="1671804" y="921223"/>
                </a:cubicBezTo>
                <a:cubicBezTo>
                  <a:pt x="1645777" y="943407"/>
                  <a:pt x="1608180" y="946258"/>
                  <a:pt x="1579033" y="928266"/>
                </a:cubicBezTo>
                <a:cubicBezTo>
                  <a:pt x="1569606" y="959170"/>
                  <a:pt x="1544365" y="982795"/>
                  <a:pt x="1512736" y="990321"/>
                </a:cubicBezTo>
                <a:cubicBezTo>
                  <a:pt x="1488798" y="996016"/>
                  <a:pt x="1464189" y="991820"/>
                  <a:pt x="1444519" y="978843"/>
                </a:cubicBezTo>
                <a:cubicBezTo>
                  <a:pt x="1442089" y="1021314"/>
                  <a:pt x="1445317" y="1064372"/>
                  <a:pt x="1452968" y="1106409"/>
                </a:cubicBezTo>
                <a:cubicBezTo>
                  <a:pt x="1487392" y="1295769"/>
                  <a:pt x="1602235" y="1417618"/>
                  <a:pt x="1724542" y="1394613"/>
                </a:cubicBezTo>
                <a:cubicBezTo>
                  <a:pt x="1759883" y="1493955"/>
                  <a:pt x="1807641" y="1574509"/>
                  <a:pt x="1864433" y="1632299"/>
                </a:cubicBezTo>
                <a:cubicBezTo>
                  <a:pt x="1971441" y="1481355"/>
                  <a:pt x="2033590" y="1296813"/>
                  <a:pt x="2033590" y="1097755"/>
                </a:cubicBezTo>
                <a:cubicBezTo>
                  <a:pt x="2033590" y="689257"/>
                  <a:pt x="1771859" y="341890"/>
                  <a:pt x="1406602" y="215178"/>
                </a:cubicBezTo>
                <a:close/>
                <a:moveTo>
                  <a:pt x="886694" y="186709"/>
                </a:moveTo>
                <a:cubicBezTo>
                  <a:pt x="565053" y="260034"/>
                  <a:pt x="306945" y="499794"/>
                  <a:pt x="207238" y="810607"/>
                </a:cubicBezTo>
                <a:cubicBezTo>
                  <a:pt x="229228" y="815882"/>
                  <a:pt x="249363" y="843979"/>
                  <a:pt x="263068" y="888217"/>
                </a:cubicBezTo>
                <a:cubicBezTo>
                  <a:pt x="289639" y="811284"/>
                  <a:pt x="333590" y="786022"/>
                  <a:pt x="371312" y="825983"/>
                </a:cubicBezTo>
                <a:cubicBezTo>
                  <a:pt x="400056" y="856422"/>
                  <a:pt x="420667" y="920151"/>
                  <a:pt x="426204" y="995764"/>
                </a:cubicBezTo>
                <a:cubicBezTo>
                  <a:pt x="459427" y="1018073"/>
                  <a:pt x="485883" y="1079926"/>
                  <a:pt x="496649" y="1160542"/>
                </a:cubicBezTo>
                <a:cubicBezTo>
                  <a:pt x="504445" y="1218835"/>
                  <a:pt x="503368" y="1282127"/>
                  <a:pt x="493557" y="1338559"/>
                </a:cubicBezTo>
                <a:lnTo>
                  <a:pt x="506840" y="1383182"/>
                </a:lnTo>
                <a:cubicBezTo>
                  <a:pt x="544889" y="1485750"/>
                  <a:pt x="589723" y="1545827"/>
                  <a:pt x="612871" y="1525284"/>
                </a:cubicBezTo>
                <a:cubicBezTo>
                  <a:pt x="696561" y="1710964"/>
                  <a:pt x="776541" y="1757781"/>
                  <a:pt x="790182" y="1629108"/>
                </a:cubicBezTo>
                <a:cubicBezTo>
                  <a:pt x="845388" y="1744422"/>
                  <a:pt x="898657" y="1791680"/>
                  <a:pt x="923681" y="1747568"/>
                </a:cubicBezTo>
                <a:cubicBezTo>
                  <a:pt x="944916" y="1710130"/>
                  <a:pt x="942229" y="1612797"/>
                  <a:pt x="916620" y="1491901"/>
                </a:cubicBezTo>
                <a:cubicBezTo>
                  <a:pt x="963966" y="1552845"/>
                  <a:pt x="996000" y="1531683"/>
                  <a:pt x="995655" y="1439649"/>
                </a:cubicBezTo>
                <a:cubicBezTo>
                  <a:pt x="995483" y="1393318"/>
                  <a:pt x="987062" y="1333326"/>
                  <a:pt x="970314" y="1269740"/>
                </a:cubicBezTo>
                <a:cubicBezTo>
                  <a:pt x="964240" y="1265375"/>
                  <a:pt x="959224" y="1259743"/>
                  <a:pt x="954901" y="1253475"/>
                </a:cubicBezTo>
                <a:cubicBezTo>
                  <a:pt x="902323" y="1284127"/>
                  <a:pt x="834034" y="1266898"/>
                  <a:pt x="803520" y="1215271"/>
                </a:cubicBezTo>
                <a:cubicBezTo>
                  <a:pt x="773544" y="1218665"/>
                  <a:pt x="745397" y="1200691"/>
                  <a:pt x="736961" y="1172758"/>
                </a:cubicBezTo>
                <a:cubicBezTo>
                  <a:pt x="730849" y="1152548"/>
                  <a:pt x="736252" y="1130737"/>
                  <a:pt x="751183" y="1115371"/>
                </a:cubicBezTo>
                <a:cubicBezTo>
                  <a:pt x="729998" y="1103318"/>
                  <a:pt x="718201" y="1080188"/>
                  <a:pt x="721150" y="1056494"/>
                </a:cubicBezTo>
                <a:cubicBezTo>
                  <a:pt x="724610" y="1028752"/>
                  <a:pt x="747383" y="1007022"/>
                  <a:pt x="775997" y="1004163"/>
                </a:cubicBezTo>
                <a:cubicBezTo>
                  <a:pt x="776167" y="1003699"/>
                  <a:pt x="776352" y="1003246"/>
                  <a:pt x="776522" y="1002783"/>
                </a:cubicBezTo>
                <a:cubicBezTo>
                  <a:pt x="772679" y="975464"/>
                  <a:pt x="781641" y="947914"/>
                  <a:pt x="800953" y="927634"/>
                </a:cubicBezTo>
                <a:cubicBezTo>
                  <a:pt x="831468" y="895602"/>
                  <a:pt x="880940" y="888463"/>
                  <a:pt x="919807" y="910465"/>
                </a:cubicBezTo>
                <a:lnTo>
                  <a:pt x="940344" y="888029"/>
                </a:lnTo>
                <a:cubicBezTo>
                  <a:pt x="918530" y="796116"/>
                  <a:pt x="885631" y="705636"/>
                  <a:pt x="850360" y="636341"/>
                </a:cubicBezTo>
                <a:cubicBezTo>
                  <a:pt x="838971" y="572921"/>
                  <a:pt x="819604" y="503629"/>
                  <a:pt x="795924" y="441533"/>
                </a:cubicBezTo>
                <a:cubicBezTo>
                  <a:pt x="791889" y="430949"/>
                  <a:pt x="787787" y="420724"/>
                  <a:pt x="783089" y="411128"/>
                </a:cubicBezTo>
                <a:cubicBezTo>
                  <a:pt x="794022" y="369269"/>
                  <a:pt x="809565" y="330264"/>
                  <a:pt x="826632" y="293459"/>
                </a:cubicBezTo>
                <a:cubicBezTo>
                  <a:pt x="844924" y="254030"/>
                  <a:pt x="864500" y="218063"/>
                  <a:pt x="886694" y="186709"/>
                </a:cubicBezTo>
                <a:close/>
                <a:moveTo>
                  <a:pt x="1100138" y="0"/>
                </a:moveTo>
                <a:cubicBezTo>
                  <a:pt x="1707727" y="0"/>
                  <a:pt x="2200276" y="492549"/>
                  <a:pt x="2200276" y="1100138"/>
                </a:cubicBezTo>
                <a:cubicBezTo>
                  <a:pt x="2200276" y="1707727"/>
                  <a:pt x="1707727" y="2200276"/>
                  <a:pt x="1100138" y="2200276"/>
                </a:cubicBezTo>
                <a:cubicBezTo>
                  <a:pt x="492549" y="2200276"/>
                  <a:pt x="0" y="1707727"/>
                  <a:pt x="0" y="1100138"/>
                </a:cubicBezTo>
                <a:cubicBezTo>
                  <a:pt x="0" y="492549"/>
                  <a:pt x="492549" y="0"/>
                  <a:pt x="1100138" y="0"/>
                </a:cubicBezTo>
                <a:close/>
              </a:path>
            </a:pathLst>
          </a:cu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algn="ctr"/>
            <a:endParaRPr lang="zh-CN" altLang="en-US">
              <a:solidFill>
                <a:srgbClr val="1F3762"/>
              </a:solidFill>
              <a:cs typeface="+mn-ea"/>
              <a:sym typeface="+mn-lt"/>
            </a:endParaRPr>
          </a:p>
        </p:txBody>
      </p:sp>
      <p:sp>
        <p:nvSpPr>
          <p:cNvPr id="8" name="TextBox 21">
            <a:extLst>
              <a:ext uri="{FF2B5EF4-FFF2-40B4-BE49-F238E27FC236}">
                <a16:creationId xmlns:a16="http://schemas.microsoft.com/office/drawing/2014/main" id="{28C421EC-E42B-063C-CE64-055E16CC6264}"/>
              </a:ext>
            </a:extLst>
          </p:cNvPr>
          <p:cNvSpPr txBox="1"/>
          <p:nvPr/>
        </p:nvSpPr>
        <p:spPr>
          <a:xfrm>
            <a:off x="3495649" y="3771111"/>
            <a:ext cx="2629417" cy="1029168"/>
          </a:xfrm>
          <a:prstGeom prst="rect">
            <a:avLst/>
          </a:prstGeom>
          <a:noFill/>
        </p:spPr>
        <p:txBody>
          <a:bodyPr wrap="square" lIns="91418" tIns="45708" rIns="91418" bIns="45708" rtlCol="0">
            <a:spAutoFit/>
          </a:bodyPr>
          <a:lstStyle/>
          <a:p>
            <a:pPr>
              <a:lnSpc>
                <a:spcPct val="130000"/>
              </a:lnSpc>
            </a:pPr>
            <a:r>
              <a:rPr lang="zh-TW" altLang="en-US" sz="1200" dirty="0">
                <a:cs typeface="+mn-ea"/>
                <a:sym typeface="+mn-lt"/>
              </a:rPr>
              <a:t>供應商選擇提供</a:t>
            </a:r>
            <a:r>
              <a:rPr lang="en-US" altLang="zh-TW" sz="1200" dirty="0">
                <a:cs typeface="+mn-ea"/>
                <a:sym typeface="+mn-lt"/>
              </a:rPr>
              <a:t>HR</a:t>
            </a:r>
            <a:r>
              <a:rPr lang="zh-TW" altLang="en-US" sz="1200" dirty="0">
                <a:cs typeface="+mn-ea"/>
                <a:sym typeface="+mn-lt"/>
              </a:rPr>
              <a:t>的支付比例高於</a:t>
            </a:r>
            <a:r>
              <a:rPr lang="en-US" altLang="zh-TW" sz="1200" dirty="0">
                <a:cs typeface="+mn-ea"/>
                <a:sym typeface="+mn-lt"/>
              </a:rPr>
              <a:t>RM</a:t>
            </a:r>
            <a:r>
              <a:rPr lang="zh-TW" altLang="en-US" sz="1200" dirty="0">
                <a:cs typeface="+mn-ea"/>
                <a:sym typeface="+mn-lt"/>
              </a:rPr>
              <a:t>，且對供應商而言</a:t>
            </a:r>
            <a:r>
              <a:rPr lang="en-US" altLang="zh-TW" sz="1200" dirty="0">
                <a:cs typeface="+mn-ea"/>
                <a:sym typeface="+mn-lt"/>
              </a:rPr>
              <a:t>HR</a:t>
            </a:r>
            <a:r>
              <a:rPr lang="zh-TW" altLang="en-US" sz="1200" dirty="0">
                <a:cs typeface="+mn-ea"/>
                <a:sym typeface="+mn-lt"/>
              </a:rPr>
              <a:t>風險高於</a:t>
            </a:r>
            <a:r>
              <a:rPr lang="en-US" altLang="zh-TW" sz="1200" dirty="0">
                <a:cs typeface="+mn-ea"/>
                <a:sym typeface="+mn-lt"/>
              </a:rPr>
              <a:t>RM</a:t>
            </a:r>
            <a:r>
              <a:rPr lang="zh-TW" altLang="en-US" sz="1200" dirty="0">
                <a:cs typeface="+mn-ea"/>
                <a:sym typeface="+mn-lt"/>
              </a:rPr>
              <a:t>，因此供應商傾向于提供</a:t>
            </a:r>
            <a:r>
              <a:rPr lang="en-US" altLang="zh-TW" sz="1200" dirty="0">
                <a:cs typeface="+mn-ea"/>
                <a:sym typeface="+mn-lt"/>
              </a:rPr>
              <a:t>RM</a:t>
            </a:r>
            <a:r>
              <a:rPr lang="zh-TW" altLang="en-US" sz="1200" dirty="0">
                <a:cs typeface="+mn-ea"/>
                <a:sym typeface="+mn-lt"/>
              </a:rPr>
              <a:t>（支付比例更少，風險更小）。</a:t>
            </a:r>
          </a:p>
        </p:txBody>
      </p:sp>
      <p:grpSp>
        <p:nvGrpSpPr>
          <p:cNvPr id="20" name="组合 19">
            <a:extLst>
              <a:ext uri="{FF2B5EF4-FFF2-40B4-BE49-F238E27FC236}">
                <a16:creationId xmlns:a16="http://schemas.microsoft.com/office/drawing/2014/main" id="{7B65645E-264C-0F01-7E6D-67A4F00A858C}"/>
              </a:ext>
            </a:extLst>
          </p:cNvPr>
          <p:cNvGrpSpPr/>
          <p:nvPr/>
        </p:nvGrpSpPr>
        <p:grpSpPr>
          <a:xfrm>
            <a:off x="3538923" y="3123726"/>
            <a:ext cx="2557077" cy="544126"/>
            <a:chOff x="899592" y="1542494"/>
            <a:chExt cx="2557077" cy="544126"/>
          </a:xfrm>
        </p:grpSpPr>
        <p:sp>
          <p:nvSpPr>
            <p:cNvPr id="22" name="TextBox 23">
              <a:extLst>
                <a:ext uri="{FF2B5EF4-FFF2-40B4-BE49-F238E27FC236}">
                  <a16:creationId xmlns:a16="http://schemas.microsoft.com/office/drawing/2014/main" id="{DA0BFD7B-A8A0-AEBD-8871-39911203F9CD}"/>
                </a:ext>
              </a:extLst>
            </p:cNvPr>
            <p:cNvSpPr txBox="1"/>
            <p:nvPr/>
          </p:nvSpPr>
          <p:spPr>
            <a:xfrm>
              <a:off x="971600" y="1542494"/>
              <a:ext cx="2448272" cy="474489"/>
            </a:xfrm>
            <a:prstGeom prst="rect">
              <a:avLst/>
            </a:prstGeom>
            <a:noFill/>
          </p:spPr>
          <p:txBody>
            <a:bodyPr wrap="square" rtlCol="0">
              <a:spAutoFit/>
            </a:bodyPr>
            <a:lstStyle/>
            <a:p>
              <a:r>
                <a:rPr lang="zh-CN" altLang="en-US" sz="2400" b="1" dirty="0">
                  <a:cs typeface="+mn-ea"/>
                  <a:sym typeface="+mn-lt"/>
                </a:rPr>
                <a:t>供應商</a:t>
              </a:r>
            </a:p>
          </p:txBody>
        </p:sp>
        <p:cxnSp>
          <p:nvCxnSpPr>
            <p:cNvPr id="23" name="直接连接符 22">
              <a:extLst>
                <a:ext uri="{FF2B5EF4-FFF2-40B4-BE49-F238E27FC236}">
                  <a16:creationId xmlns:a16="http://schemas.microsoft.com/office/drawing/2014/main" id="{DDF3362E-203B-FCC0-CD70-A3E13E9D84C1}"/>
                </a:ext>
              </a:extLst>
            </p:cNvPr>
            <p:cNvCxnSpPr>
              <a:cxnSpLocks/>
            </p:cNvCxnSpPr>
            <p:nvPr/>
          </p:nvCxnSpPr>
          <p:spPr>
            <a:xfrm>
              <a:off x="899592" y="2086620"/>
              <a:ext cx="2557077" cy="0"/>
            </a:xfrm>
            <a:prstGeom prst="line">
              <a:avLst/>
            </a:prstGeom>
            <a:ln w="19050">
              <a:solidFill>
                <a:srgbClr val="1F376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2F0C42C8-B05A-6082-2475-BEE12F02F225}"/>
              </a:ext>
            </a:extLst>
          </p:cNvPr>
          <p:cNvGrpSpPr/>
          <p:nvPr/>
        </p:nvGrpSpPr>
        <p:grpSpPr>
          <a:xfrm>
            <a:off x="7336660" y="2808402"/>
            <a:ext cx="3645666" cy="508171"/>
            <a:chOff x="5364088" y="1563047"/>
            <a:chExt cx="2683822" cy="474489"/>
          </a:xfrm>
        </p:grpSpPr>
        <p:cxnSp>
          <p:nvCxnSpPr>
            <p:cNvPr id="25" name="直接连接符 24">
              <a:extLst>
                <a:ext uri="{FF2B5EF4-FFF2-40B4-BE49-F238E27FC236}">
                  <a16:creationId xmlns:a16="http://schemas.microsoft.com/office/drawing/2014/main" id="{C359E0AB-3961-8267-1985-10EFEFDDDE6E}"/>
                </a:ext>
              </a:extLst>
            </p:cNvPr>
            <p:cNvCxnSpPr>
              <a:cxnSpLocks/>
            </p:cNvCxnSpPr>
            <p:nvPr/>
          </p:nvCxnSpPr>
          <p:spPr>
            <a:xfrm flipV="1">
              <a:off x="5364088" y="2037536"/>
              <a:ext cx="2683822" cy="0"/>
            </a:xfrm>
            <a:prstGeom prst="line">
              <a:avLst/>
            </a:prstGeom>
            <a:ln w="19050">
              <a:solidFill>
                <a:srgbClr val="1F376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27">
              <a:extLst>
                <a:ext uri="{FF2B5EF4-FFF2-40B4-BE49-F238E27FC236}">
                  <a16:creationId xmlns:a16="http://schemas.microsoft.com/office/drawing/2014/main" id="{A660D116-885E-EEE6-8952-241FA745D774}"/>
                </a:ext>
              </a:extLst>
            </p:cNvPr>
            <p:cNvSpPr txBox="1"/>
            <p:nvPr/>
          </p:nvSpPr>
          <p:spPr>
            <a:xfrm>
              <a:off x="5638636" y="1563047"/>
              <a:ext cx="2160240" cy="431065"/>
            </a:xfrm>
            <a:prstGeom prst="rect">
              <a:avLst/>
            </a:prstGeom>
            <a:noFill/>
          </p:spPr>
          <p:txBody>
            <a:bodyPr wrap="square" rtlCol="0">
              <a:spAutoFit/>
            </a:bodyPr>
            <a:lstStyle/>
            <a:p>
              <a:r>
                <a:rPr lang="zh-CN" altLang="en-US" sz="2400" b="1" dirty="0">
                  <a:cs typeface="+mn-ea"/>
                  <a:sym typeface="+mn-lt"/>
                </a:rPr>
                <a:t>合約持有人</a:t>
              </a:r>
            </a:p>
          </p:txBody>
        </p:sp>
      </p:grpSp>
      <p:sp>
        <p:nvSpPr>
          <p:cNvPr id="27" name="TextBox 28">
            <a:extLst>
              <a:ext uri="{FF2B5EF4-FFF2-40B4-BE49-F238E27FC236}">
                <a16:creationId xmlns:a16="http://schemas.microsoft.com/office/drawing/2014/main" id="{01F4DD0F-77AF-06A6-8836-1C4E02F948D2}"/>
              </a:ext>
            </a:extLst>
          </p:cNvPr>
          <p:cNvSpPr txBox="1"/>
          <p:nvPr/>
        </p:nvSpPr>
        <p:spPr>
          <a:xfrm>
            <a:off x="7526405" y="3421709"/>
            <a:ext cx="3560695" cy="2949694"/>
          </a:xfrm>
          <a:prstGeom prst="rect">
            <a:avLst/>
          </a:prstGeom>
          <a:noFill/>
        </p:spPr>
        <p:txBody>
          <a:bodyPr wrap="square" lIns="91418" tIns="45708" rIns="91418" bIns="45708" rtlCol="0">
            <a:spAutoFit/>
          </a:bodyPr>
          <a:lstStyle/>
          <a:p>
            <a:pPr>
              <a:lnSpc>
                <a:spcPct val="130000"/>
              </a:lnSpc>
            </a:pPr>
            <a:r>
              <a:rPr lang="zh-TW" altLang="en-US" sz="1200" dirty="0">
                <a:cs typeface="+mn-ea"/>
                <a:sym typeface="+mn-lt"/>
              </a:rPr>
              <a:t>在</a:t>
            </a:r>
            <a:r>
              <a:rPr lang="en-US" altLang="zh-TW" sz="1200" dirty="0">
                <a:cs typeface="+mn-ea"/>
                <a:sym typeface="+mn-lt"/>
              </a:rPr>
              <a:t>RM</a:t>
            </a:r>
            <a:r>
              <a:rPr lang="zh-TW" altLang="en-US" sz="1200" dirty="0">
                <a:cs typeface="+mn-ea"/>
                <a:sym typeface="+mn-lt"/>
              </a:rPr>
              <a:t>合約中，房屋的所有權通常在合約結束時進行轉移。在合約存續期間，當面臨不同的情况（如房屋價格上漲），</a:t>
            </a:r>
            <a:r>
              <a:rPr lang="zh-TW" altLang="en-US" sz="1200" b="1" dirty="0">
                <a:cs typeface="+mn-ea"/>
                <a:sym typeface="+mn-lt"/>
              </a:rPr>
              <a:t>房主有解約</a:t>
            </a:r>
            <a:r>
              <a:rPr lang="zh-CN" altLang="en-US" sz="1200" b="1" dirty="0">
                <a:cs typeface="+mn-ea"/>
                <a:sym typeface="+mn-lt"/>
              </a:rPr>
              <a:t>（</a:t>
            </a:r>
            <a:r>
              <a:rPr lang="zh-TW" altLang="en-US" sz="1200" b="1" dirty="0">
                <a:cs typeface="+mn-ea"/>
                <a:sym typeface="+mn-lt"/>
              </a:rPr>
              <a:t>提前還款</a:t>
            </a:r>
            <a:r>
              <a:rPr lang="zh-CN" altLang="en-US" sz="1200" b="1" dirty="0">
                <a:cs typeface="+mn-ea"/>
                <a:sym typeface="+mn-lt"/>
              </a:rPr>
              <a:t>）</a:t>
            </a:r>
            <a:r>
              <a:rPr lang="zh-TW" altLang="en-US" sz="1200" b="1" dirty="0">
                <a:cs typeface="+mn-ea"/>
                <a:sym typeface="+mn-lt"/>
              </a:rPr>
              <a:t>的權利</a:t>
            </a:r>
            <a:r>
              <a:rPr lang="zh-TW" altLang="en-US" sz="1200" dirty="0">
                <a:cs typeface="+mn-ea"/>
                <a:sym typeface="+mn-lt"/>
              </a:rPr>
              <a:t>；在合約結束時，房主仍可以選擇以現金而非出售房屋的方式償還貸款。以上措施均可</a:t>
            </a:r>
            <a:r>
              <a:rPr lang="zh-TW" altLang="en-US" sz="1200" b="1" dirty="0">
                <a:cs typeface="+mn-ea"/>
                <a:sym typeface="+mn-lt"/>
              </a:rPr>
              <a:t>避免房主失去房屋所有權</a:t>
            </a:r>
            <a:r>
              <a:rPr lang="zh-TW" altLang="en-US" sz="1200" dirty="0">
                <a:cs typeface="+mn-ea"/>
                <a:sym typeface="+mn-lt"/>
              </a:rPr>
              <a:t>。</a:t>
            </a:r>
            <a:endParaRPr lang="en-US" altLang="zh-TW" sz="1200" dirty="0">
              <a:cs typeface="+mn-ea"/>
              <a:sym typeface="+mn-lt"/>
            </a:endParaRPr>
          </a:p>
          <a:p>
            <a:pPr>
              <a:lnSpc>
                <a:spcPct val="130000"/>
              </a:lnSpc>
            </a:pPr>
            <a:r>
              <a:rPr lang="zh-TW" altLang="en-US" sz="1200" dirty="0">
                <a:cs typeface="+mn-ea"/>
                <a:sym typeface="+mn-lt"/>
              </a:rPr>
              <a:t>在</a:t>
            </a:r>
            <a:r>
              <a:rPr lang="en-US" altLang="zh-TW" sz="1200" dirty="0">
                <a:cs typeface="+mn-ea"/>
                <a:sym typeface="+mn-lt"/>
              </a:rPr>
              <a:t>HR</a:t>
            </a:r>
            <a:r>
              <a:rPr lang="zh-TW" altLang="en-US" sz="1200" dirty="0">
                <a:cs typeface="+mn-ea"/>
                <a:sym typeface="+mn-lt"/>
              </a:rPr>
              <a:t>合約中，在支付金額已扣除了未來期望租金</a:t>
            </a:r>
            <a:r>
              <a:rPr lang="zh-CN" altLang="en-US" sz="1200" dirty="0">
                <a:cs typeface="+mn-ea"/>
                <a:sym typeface="+mn-lt"/>
              </a:rPr>
              <a:t>，</a:t>
            </a:r>
            <a:r>
              <a:rPr lang="zh-TW" altLang="en-US" sz="1200" dirty="0">
                <a:cs typeface="+mn-ea"/>
                <a:sym typeface="+mn-lt"/>
              </a:rPr>
              <a:t>房屋所有權在</a:t>
            </a:r>
            <a:r>
              <a:rPr lang="zh-TW" altLang="en-US" sz="1200" b="1" dirty="0">
                <a:cs typeface="+mn-ea"/>
                <a:sym typeface="+mn-lt"/>
              </a:rPr>
              <a:t>合約成立時就進行轉移</a:t>
            </a:r>
            <a:r>
              <a:rPr lang="zh-CN" altLang="en-US" sz="1200" dirty="0">
                <a:cs typeface="+mn-ea"/>
                <a:sym typeface="+mn-lt"/>
              </a:rPr>
              <a:t>。</a:t>
            </a:r>
            <a:endParaRPr lang="en-US" altLang="zh-CN" sz="1200" dirty="0">
              <a:cs typeface="+mn-ea"/>
              <a:sym typeface="+mn-lt"/>
            </a:endParaRPr>
          </a:p>
          <a:p>
            <a:pPr>
              <a:lnSpc>
                <a:spcPct val="130000"/>
              </a:lnSpc>
            </a:pPr>
            <a:r>
              <a:rPr lang="zh-TW" altLang="en-US" sz="1200" dirty="0">
                <a:cs typeface="+mn-ea"/>
                <a:sym typeface="+mn-lt"/>
              </a:rPr>
              <a:t>由此可見，雖然</a:t>
            </a:r>
            <a:r>
              <a:rPr lang="en-US" altLang="zh-TW" sz="1200" dirty="0">
                <a:cs typeface="+mn-ea"/>
                <a:sym typeface="+mn-lt"/>
              </a:rPr>
              <a:t>RM</a:t>
            </a:r>
            <a:r>
              <a:rPr lang="zh-TW" altLang="en-US" sz="1200" dirty="0">
                <a:cs typeface="+mn-ea"/>
                <a:sym typeface="+mn-lt"/>
              </a:rPr>
              <a:t>的支付比例低於</a:t>
            </a:r>
            <a:r>
              <a:rPr lang="en-US" altLang="zh-TW" sz="1200" dirty="0">
                <a:cs typeface="+mn-ea"/>
                <a:sym typeface="+mn-lt"/>
              </a:rPr>
              <a:t>HR</a:t>
            </a:r>
            <a:r>
              <a:rPr lang="zh-TW" altLang="en-US" sz="1200" dirty="0">
                <a:cs typeface="+mn-ea"/>
                <a:sym typeface="+mn-lt"/>
              </a:rPr>
              <a:t>，但</a:t>
            </a:r>
            <a:r>
              <a:rPr lang="en-US" altLang="zh-TW" sz="1200" b="1" dirty="0">
                <a:cs typeface="+mn-ea"/>
                <a:sym typeface="+mn-lt"/>
              </a:rPr>
              <a:t>RM</a:t>
            </a:r>
            <a:r>
              <a:rPr lang="zh-TW" altLang="en-US" sz="1200" b="1" dirty="0">
                <a:cs typeface="+mn-ea"/>
                <a:sym typeface="+mn-lt"/>
              </a:rPr>
              <a:t>爲合約持有人提供了保留所有權的選擇權</a:t>
            </a:r>
            <a:r>
              <a:rPr lang="zh-TW" altLang="en-US" sz="1200" dirty="0">
                <a:cs typeface="+mn-ea"/>
                <a:sym typeface="+mn-lt"/>
              </a:rPr>
              <a:t>。</a:t>
            </a:r>
            <a:endParaRPr lang="en-US" altLang="zh-TW" sz="1200" dirty="0">
              <a:cs typeface="+mn-ea"/>
              <a:sym typeface="+mn-lt"/>
            </a:endParaRPr>
          </a:p>
          <a:p>
            <a:pPr>
              <a:lnSpc>
                <a:spcPct val="130000"/>
              </a:lnSpc>
            </a:pPr>
            <a:r>
              <a:rPr lang="zh-TW" altLang="en-US" sz="1200" dirty="0">
                <a:cs typeface="+mn-ea"/>
                <a:sym typeface="+mn-lt"/>
              </a:rPr>
              <a:t>因此，</a:t>
            </a:r>
            <a:r>
              <a:rPr lang="zh-CN" altLang="en-US" sz="1200" dirty="0">
                <a:cs typeface="+mn-ea"/>
                <a:sym typeface="+mn-lt"/>
              </a:rPr>
              <a:t>合約持有人不會因爲</a:t>
            </a:r>
            <a:r>
              <a:rPr lang="en-US" altLang="zh-CN" sz="1200" dirty="0">
                <a:cs typeface="+mn-ea"/>
                <a:sym typeface="+mn-lt"/>
              </a:rPr>
              <a:t>HR</a:t>
            </a:r>
            <a:r>
              <a:rPr lang="zh-CN" altLang="en-US" sz="1200" dirty="0">
                <a:cs typeface="+mn-ea"/>
                <a:sym typeface="+mn-lt"/>
              </a:rPr>
              <a:t>支付比例較高，就一定會選擇</a:t>
            </a:r>
            <a:r>
              <a:rPr lang="en-US" altLang="zh-CN" sz="1200" dirty="0">
                <a:cs typeface="+mn-ea"/>
                <a:sym typeface="+mn-lt"/>
              </a:rPr>
              <a:t>HR</a:t>
            </a:r>
            <a:r>
              <a:rPr lang="zh-CN" altLang="en-US" sz="1200" dirty="0">
                <a:cs typeface="+mn-ea"/>
                <a:sym typeface="+mn-lt"/>
              </a:rPr>
              <a:t>。</a:t>
            </a:r>
            <a:endParaRPr lang="zh-TW" altLang="en-US" sz="1200" dirty="0">
              <a:cs typeface="+mn-ea"/>
              <a:sym typeface="+mn-lt"/>
            </a:endParaRPr>
          </a:p>
        </p:txBody>
      </p:sp>
      <p:grpSp>
        <p:nvGrpSpPr>
          <p:cNvPr id="29" name="组合 28">
            <a:extLst>
              <a:ext uri="{FF2B5EF4-FFF2-40B4-BE49-F238E27FC236}">
                <a16:creationId xmlns:a16="http://schemas.microsoft.com/office/drawing/2014/main" id="{B4F2E749-DDD4-9C5F-6109-1FDB691AD99B}"/>
              </a:ext>
            </a:extLst>
          </p:cNvPr>
          <p:cNvGrpSpPr/>
          <p:nvPr/>
        </p:nvGrpSpPr>
        <p:grpSpPr>
          <a:xfrm>
            <a:off x="333746" y="1863280"/>
            <a:ext cx="2629417" cy="3609144"/>
            <a:chOff x="827584" y="1057300"/>
            <a:chExt cx="2880320" cy="3935142"/>
          </a:xfrm>
        </p:grpSpPr>
        <p:grpSp>
          <p:nvGrpSpPr>
            <p:cNvPr id="30" name="组合 29">
              <a:extLst>
                <a:ext uri="{FF2B5EF4-FFF2-40B4-BE49-F238E27FC236}">
                  <a16:creationId xmlns:a16="http://schemas.microsoft.com/office/drawing/2014/main" id="{2E169A43-428D-09AA-4517-BA851FC3CF40}"/>
                </a:ext>
              </a:extLst>
            </p:cNvPr>
            <p:cNvGrpSpPr/>
            <p:nvPr/>
          </p:nvGrpSpPr>
          <p:grpSpPr>
            <a:xfrm>
              <a:off x="982035" y="1057300"/>
              <a:ext cx="2581853" cy="3047634"/>
              <a:chOff x="2595695" y="769938"/>
              <a:chExt cx="425319" cy="502049"/>
            </a:xfrm>
          </p:grpSpPr>
          <p:sp>
            <p:nvSpPr>
              <p:cNvPr id="32" name="Freeform 6">
                <a:extLst>
                  <a:ext uri="{FF2B5EF4-FFF2-40B4-BE49-F238E27FC236}">
                    <a16:creationId xmlns:a16="http://schemas.microsoft.com/office/drawing/2014/main" id="{3ED6CFD3-4310-BD1A-B27C-F5F51B591206}"/>
                  </a:ext>
                </a:extLst>
              </p:cNvPr>
              <p:cNvSpPr>
                <a:spLocks/>
              </p:cNvSpPr>
              <p:nvPr/>
            </p:nvSpPr>
            <p:spPr bwMode="auto">
              <a:xfrm>
                <a:off x="2700207" y="769938"/>
                <a:ext cx="286864" cy="176680"/>
              </a:xfrm>
              <a:custGeom>
                <a:avLst/>
                <a:gdLst>
                  <a:gd name="T0" fmla="*/ 0 w 4377"/>
                  <a:gd name="T1" fmla="*/ 423 h 2713"/>
                  <a:gd name="T2" fmla="*/ 1059 w 4377"/>
                  <a:gd name="T3" fmla="*/ 2290 h 2713"/>
                  <a:gd name="T4" fmla="*/ 1447 w 4377"/>
                  <a:gd name="T5" fmla="*/ 2162 h 2713"/>
                  <a:gd name="T6" fmla="*/ 1800 w 4377"/>
                  <a:gd name="T7" fmla="*/ 2149 h 2713"/>
                  <a:gd name="T8" fmla="*/ 2577 w 4377"/>
                  <a:gd name="T9" fmla="*/ 2713 h 2713"/>
                  <a:gd name="T10" fmla="*/ 4377 w 4377"/>
                  <a:gd name="T11" fmla="*/ 1585 h 2713"/>
                  <a:gd name="T12" fmla="*/ 3255 w 4377"/>
                  <a:gd name="T13" fmla="*/ 451 h 2713"/>
                  <a:gd name="T14" fmla="*/ 1483 w 4377"/>
                  <a:gd name="T15" fmla="*/ 0 h 2713"/>
                  <a:gd name="T16" fmla="*/ 0 w 4377"/>
                  <a:gd name="T17" fmla="*/ 423 h 2713"/>
                  <a:gd name="connsiteX0" fmla="*/ 0 w 10039"/>
                  <a:gd name="connsiteY0" fmla="*/ 1559 h 10000"/>
                  <a:gd name="connsiteX1" fmla="*/ 2419 w 10039"/>
                  <a:gd name="connsiteY1" fmla="*/ 8441 h 10000"/>
                  <a:gd name="connsiteX2" fmla="*/ 3306 w 10039"/>
                  <a:gd name="connsiteY2" fmla="*/ 7969 h 10000"/>
                  <a:gd name="connsiteX3" fmla="*/ 4112 w 10039"/>
                  <a:gd name="connsiteY3" fmla="*/ 7921 h 10000"/>
                  <a:gd name="connsiteX4" fmla="*/ 5888 w 10039"/>
                  <a:gd name="connsiteY4" fmla="*/ 10000 h 10000"/>
                  <a:gd name="connsiteX5" fmla="*/ 10039 w 10039"/>
                  <a:gd name="connsiteY5" fmla="*/ 5737 h 10000"/>
                  <a:gd name="connsiteX6" fmla="*/ 7437 w 10039"/>
                  <a:gd name="connsiteY6" fmla="*/ 1662 h 10000"/>
                  <a:gd name="connsiteX7" fmla="*/ 3388 w 10039"/>
                  <a:gd name="connsiteY7" fmla="*/ 0 h 10000"/>
                  <a:gd name="connsiteX8" fmla="*/ 0 w 10039"/>
                  <a:gd name="connsiteY8" fmla="*/ 1559 h 10000"/>
                  <a:gd name="connsiteX0" fmla="*/ 0 w 10039"/>
                  <a:gd name="connsiteY0" fmla="*/ 1559 h 10000"/>
                  <a:gd name="connsiteX1" fmla="*/ 2419 w 10039"/>
                  <a:gd name="connsiteY1" fmla="*/ 8441 h 10000"/>
                  <a:gd name="connsiteX2" fmla="*/ 3306 w 10039"/>
                  <a:gd name="connsiteY2" fmla="*/ 7969 h 10000"/>
                  <a:gd name="connsiteX3" fmla="*/ 4112 w 10039"/>
                  <a:gd name="connsiteY3" fmla="*/ 7921 h 10000"/>
                  <a:gd name="connsiteX4" fmla="*/ 5888 w 10039"/>
                  <a:gd name="connsiteY4" fmla="*/ 10000 h 10000"/>
                  <a:gd name="connsiteX5" fmla="*/ 10039 w 10039"/>
                  <a:gd name="connsiteY5" fmla="*/ 5737 h 10000"/>
                  <a:gd name="connsiteX6" fmla="*/ 7437 w 10039"/>
                  <a:gd name="connsiteY6" fmla="*/ 1662 h 10000"/>
                  <a:gd name="connsiteX7" fmla="*/ 3388 w 10039"/>
                  <a:gd name="connsiteY7" fmla="*/ 0 h 10000"/>
                  <a:gd name="connsiteX8" fmla="*/ 0 w 10039"/>
                  <a:gd name="connsiteY8" fmla="*/ 1559 h 10000"/>
                  <a:gd name="connsiteX0" fmla="*/ 0 w 10039"/>
                  <a:gd name="connsiteY0" fmla="*/ 1559 h 9937"/>
                  <a:gd name="connsiteX1" fmla="*/ 2419 w 10039"/>
                  <a:gd name="connsiteY1" fmla="*/ 8441 h 9937"/>
                  <a:gd name="connsiteX2" fmla="*/ 3306 w 10039"/>
                  <a:gd name="connsiteY2" fmla="*/ 7969 h 9937"/>
                  <a:gd name="connsiteX3" fmla="*/ 4112 w 10039"/>
                  <a:gd name="connsiteY3" fmla="*/ 7921 h 9937"/>
                  <a:gd name="connsiteX4" fmla="*/ 5927 w 10039"/>
                  <a:gd name="connsiteY4" fmla="*/ 9937 h 9937"/>
                  <a:gd name="connsiteX5" fmla="*/ 10039 w 10039"/>
                  <a:gd name="connsiteY5" fmla="*/ 5737 h 9937"/>
                  <a:gd name="connsiteX6" fmla="*/ 7437 w 10039"/>
                  <a:gd name="connsiteY6" fmla="*/ 1662 h 9937"/>
                  <a:gd name="connsiteX7" fmla="*/ 3388 w 10039"/>
                  <a:gd name="connsiteY7" fmla="*/ 0 h 9937"/>
                  <a:gd name="connsiteX8" fmla="*/ 0 w 10039"/>
                  <a:gd name="connsiteY8" fmla="*/ 1559 h 9937"/>
                  <a:gd name="connsiteX0" fmla="*/ 0 w 10000"/>
                  <a:gd name="connsiteY0" fmla="*/ 1569 h 10000"/>
                  <a:gd name="connsiteX1" fmla="*/ 2410 w 10000"/>
                  <a:gd name="connsiteY1" fmla="*/ 8495 h 10000"/>
                  <a:gd name="connsiteX2" fmla="*/ 3293 w 10000"/>
                  <a:gd name="connsiteY2" fmla="*/ 8020 h 10000"/>
                  <a:gd name="connsiteX3" fmla="*/ 4640 w 10000"/>
                  <a:gd name="connsiteY3" fmla="*/ 8371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410 w 10000"/>
                  <a:gd name="connsiteY1" fmla="*/ 8495 h 10000"/>
                  <a:gd name="connsiteX2" fmla="*/ 3293 w 10000"/>
                  <a:gd name="connsiteY2" fmla="*/ 8020 h 10000"/>
                  <a:gd name="connsiteX3" fmla="*/ 4718 w 10000"/>
                  <a:gd name="connsiteY3" fmla="*/ 8266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410 w 10000"/>
                  <a:gd name="connsiteY1" fmla="*/ 8495 h 10000"/>
                  <a:gd name="connsiteX2" fmla="*/ 3371 w 10000"/>
                  <a:gd name="connsiteY2" fmla="*/ 7999 h 10000"/>
                  <a:gd name="connsiteX3" fmla="*/ 4718 w 10000"/>
                  <a:gd name="connsiteY3" fmla="*/ 8266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410 w 10000"/>
                  <a:gd name="connsiteY1" fmla="*/ 8495 h 10000"/>
                  <a:gd name="connsiteX2" fmla="*/ 3371 w 10000"/>
                  <a:gd name="connsiteY2" fmla="*/ 7999 h 10000"/>
                  <a:gd name="connsiteX3" fmla="*/ 4848 w 10000"/>
                  <a:gd name="connsiteY3" fmla="*/ 8350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410 w 10000"/>
                  <a:gd name="connsiteY1" fmla="*/ 8495 h 10000"/>
                  <a:gd name="connsiteX2" fmla="*/ 3371 w 10000"/>
                  <a:gd name="connsiteY2" fmla="*/ 7999 h 10000"/>
                  <a:gd name="connsiteX3" fmla="*/ 4848 w 10000"/>
                  <a:gd name="connsiteY3" fmla="*/ 8350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410 w 10000"/>
                  <a:gd name="connsiteY1" fmla="*/ 8495 h 10000"/>
                  <a:gd name="connsiteX2" fmla="*/ 3371 w 10000"/>
                  <a:gd name="connsiteY2" fmla="*/ 7999 h 10000"/>
                  <a:gd name="connsiteX3" fmla="*/ 4848 w 10000"/>
                  <a:gd name="connsiteY3" fmla="*/ 8350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396 w 10000"/>
                  <a:gd name="connsiteY1" fmla="*/ 8473 h 10000"/>
                  <a:gd name="connsiteX2" fmla="*/ 3371 w 10000"/>
                  <a:gd name="connsiteY2" fmla="*/ 7999 h 10000"/>
                  <a:gd name="connsiteX3" fmla="*/ 4848 w 10000"/>
                  <a:gd name="connsiteY3" fmla="*/ 8350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396 w 10000"/>
                  <a:gd name="connsiteY1" fmla="*/ 8473 h 10000"/>
                  <a:gd name="connsiteX2" fmla="*/ 3521 w 10000"/>
                  <a:gd name="connsiteY2" fmla="*/ 7955 h 10000"/>
                  <a:gd name="connsiteX3" fmla="*/ 4848 w 10000"/>
                  <a:gd name="connsiteY3" fmla="*/ 8350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 name="connsiteX0" fmla="*/ 0 w 10000"/>
                  <a:gd name="connsiteY0" fmla="*/ 1569 h 10000"/>
                  <a:gd name="connsiteX1" fmla="*/ 2396 w 10000"/>
                  <a:gd name="connsiteY1" fmla="*/ 8473 h 10000"/>
                  <a:gd name="connsiteX2" fmla="*/ 3521 w 10000"/>
                  <a:gd name="connsiteY2" fmla="*/ 7955 h 10000"/>
                  <a:gd name="connsiteX3" fmla="*/ 4944 w 10000"/>
                  <a:gd name="connsiteY3" fmla="*/ 8461 h 10000"/>
                  <a:gd name="connsiteX4" fmla="*/ 5904 w 10000"/>
                  <a:gd name="connsiteY4" fmla="*/ 10000 h 10000"/>
                  <a:gd name="connsiteX5" fmla="*/ 10000 w 10000"/>
                  <a:gd name="connsiteY5" fmla="*/ 5773 h 10000"/>
                  <a:gd name="connsiteX6" fmla="*/ 7408 w 10000"/>
                  <a:gd name="connsiteY6" fmla="*/ 1673 h 10000"/>
                  <a:gd name="connsiteX7" fmla="*/ 3375 w 10000"/>
                  <a:gd name="connsiteY7" fmla="*/ 0 h 10000"/>
                  <a:gd name="connsiteX8" fmla="*/ 0 w 10000"/>
                  <a:gd name="connsiteY8" fmla="*/ 15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1569"/>
                    </a:moveTo>
                    <a:lnTo>
                      <a:pt x="2396" y="8473"/>
                    </a:lnTo>
                    <a:cubicBezTo>
                      <a:pt x="2555" y="8335"/>
                      <a:pt x="3096" y="7957"/>
                      <a:pt x="3521" y="7955"/>
                    </a:cubicBezTo>
                    <a:cubicBezTo>
                      <a:pt x="3946" y="7953"/>
                      <a:pt x="4547" y="8120"/>
                      <a:pt x="4944" y="8461"/>
                    </a:cubicBezTo>
                    <a:cubicBezTo>
                      <a:pt x="5341" y="8802"/>
                      <a:pt x="5465" y="8847"/>
                      <a:pt x="5904" y="10000"/>
                    </a:cubicBezTo>
                    <a:cubicBezTo>
                      <a:pt x="5924" y="9951"/>
                      <a:pt x="9551" y="6276"/>
                      <a:pt x="10000" y="5773"/>
                    </a:cubicBezTo>
                    <a:cubicBezTo>
                      <a:pt x="9763" y="4334"/>
                      <a:pt x="8175" y="2455"/>
                      <a:pt x="7408" y="1673"/>
                    </a:cubicBezTo>
                    <a:cubicBezTo>
                      <a:pt x="6315" y="561"/>
                      <a:pt x="5123" y="0"/>
                      <a:pt x="3375" y="0"/>
                    </a:cubicBezTo>
                    <a:cubicBezTo>
                      <a:pt x="2003" y="0"/>
                      <a:pt x="905" y="790"/>
                      <a:pt x="0" y="1569"/>
                    </a:cubicBezTo>
                    <a:close/>
                  </a:path>
                </a:pathLst>
              </a:custGeom>
              <a:solidFill>
                <a:srgbClr val="1F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sz="2160">
                  <a:cs typeface="+mn-ea"/>
                  <a:sym typeface="+mn-lt"/>
                </a:endParaRPr>
              </a:p>
            </p:txBody>
          </p:sp>
          <p:sp>
            <p:nvSpPr>
              <p:cNvPr id="33" name="Freeform 7">
                <a:extLst>
                  <a:ext uri="{FF2B5EF4-FFF2-40B4-BE49-F238E27FC236}">
                    <a16:creationId xmlns:a16="http://schemas.microsoft.com/office/drawing/2014/main" id="{721C1832-4C92-560F-7961-28DDD7E2702F}"/>
                  </a:ext>
                </a:extLst>
              </p:cNvPr>
              <p:cNvSpPr>
                <a:spLocks/>
              </p:cNvSpPr>
              <p:nvPr/>
            </p:nvSpPr>
            <p:spPr bwMode="auto">
              <a:xfrm>
                <a:off x="2741215" y="1035449"/>
                <a:ext cx="214313" cy="236538"/>
              </a:xfrm>
              <a:custGeom>
                <a:avLst/>
                <a:gdLst>
                  <a:gd name="T0" fmla="*/ 3283 w 3283"/>
                  <a:gd name="T1" fmla="*/ 1515 h 3629"/>
                  <a:gd name="T2" fmla="*/ 1800 w 3283"/>
                  <a:gd name="T3" fmla="*/ 0 h 3629"/>
                  <a:gd name="T4" fmla="*/ 591 w 3283"/>
                  <a:gd name="T5" fmla="*/ 836 h 3629"/>
                  <a:gd name="T6" fmla="*/ 0 w 3283"/>
                  <a:gd name="T7" fmla="*/ 2290 h 3629"/>
                  <a:gd name="T8" fmla="*/ 0 w 3283"/>
                  <a:gd name="T9" fmla="*/ 3030 h 3629"/>
                  <a:gd name="T10" fmla="*/ 1059 w 3283"/>
                  <a:gd name="T11" fmla="*/ 3629 h 3629"/>
                  <a:gd name="T12" fmla="*/ 2118 w 3283"/>
                  <a:gd name="T13" fmla="*/ 3100 h 3629"/>
                  <a:gd name="T14" fmla="*/ 2490 w 3283"/>
                  <a:gd name="T15" fmla="*/ 2098 h 3629"/>
                  <a:gd name="T16" fmla="*/ 3283 w 3283"/>
                  <a:gd name="T17" fmla="*/ 1515 h 3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3" h="3629">
                    <a:moveTo>
                      <a:pt x="3283" y="1515"/>
                    </a:moveTo>
                    <a:lnTo>
                      <a:pt x="1800" y="0"/>
                    </a:lnTo>
                    <a:cubicBezTo>
                      <a:pt x="1283" y="345"/>
                      <a:pt x="1058" y="365"/>
                      <a:pt x="591" y="836"/>
                    </a:cubicBezTo>
                    <a:cubicBezTo>
                      <a:pt x="305" y="1124"/>
                      <a:pt x="0" y="1723"/>
                      <a:pt x="0" y="2290"/>
                    </a:cubicBezTo>
                    <a:lnTo>
                      <a:pt x="0" y="3030"/>
                    </a:lnTo>
                    <a:cubicBezTo>
                      <a:pt x="0" y="3160"/>
                      <a:pt x="907" y="3548"/>
                      <a:pt x="1059" y="3629"/>
                    </a:cubicBezTo>
                    <a:lnTo>
                      <a:pt x="2118" y="3100"/>
                    </a:lnTo>
                    <a:cubicBezTo>
                      <a:pt x="2118" y="2385"/>
                      <a:pt x="1986" y="2348"/>
                      <a:pt x="2490" y="2098"/>
                    </a:cubicBezTo>
                    <a:cubicBezTo>
                      <a:pt x="2732" y="1977"/>
                      <a:pt x="3150" y="1712"/>
                      <a:pt x="3283" y="1515"/>
                    </a:cubicBezTo>
                    <a:close/>
                  </a:path>
                </a:pathLst>
              </a:custGeom>
              <a:solidFill>
                <a:srgbClr val="1F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zh-CN" altLang="en-US" sz="2160">
                  <a:cs typeface="+mn-ea"/>
                  <a:sym typeface="+mn-lt"/>
                </a:endParaRPr>
              </a:p>
            </p:txBody>
          </p:sp>
          <p:sp>
            <p:nvSpPr>
              <p:cNvPr id="34" name="Freeform 8">
                <a:extLst>
                  <a:ext uri="{FF2B5EF4-FFF2-40B4-BE49-F238E27FC236}">
                    <a16:creationId xmlns:a16="http://schemas.microsoft.com/office/drawing/2014/main" id="{F9D89E51-6FB0-1211-046B-3A8B3036BBB3}"/>
                  </a:ext>
                </a:extLst>
              </p:cNvPr>
              <p:cNvSpPr>
                <a:spLocks/>
              </p:cNvSpPr>
              <p:nvPr/>
            </p:nvSpPr>
            <p:spPr bwMode="auto">
              <a:xfrm>
                <a:off x="2595695" y="796926"/>
                <a:ext cx="177800" cy="266753"/>
              </a:xfrm>
              <a:custGeom>
                <a:avLst/>
                <a:gdLst>
                  <a:gd name="T0" fmla="*/ 2718 w 2718"/>
                  <a:gd name="T1" fmla="*/ 1867 h 4087"/>
                  <a:gd name="T2" fmla="*/ 1659 w 2718"/>
                  <a:gd name="T3" fmla="*/ 0 h 4087"/>
                  <a:gd name="T4" fmla="*/ 0 w 2718"/>
                  <a:gd name="T5" fmla="*/ 2783 h 4087"/>
                  <a:gd name="T6" fmla="*/ 0 w 2718"/>
                  <a:gd name="T7" fmla="*/ 2889 h 4087"/>
                  <a:gd name="T8" fmla="*/ 283 w 2718"/>
                  <a:gd name="T9" fmla="*/ 4087 h 4087"/>
                  <a:gd name="T10" fmla="*/ 2224 w 2718"/>
                  <a:gd name="T11" fmla="*/ 3276 h 4087"/>
                  <a:gd name="T12" fmla="*/ 2110 w 2718"/>
                  <a:gd name="T13" fmla="*/ 2817 h 4087"/>
                  <a:gd name="T14" fmla="*/ 2718 w 2718"/>
                  <a:gd name="T15" fmla="*/ 1867 h 4087"/>
                  <a:gd name="connsiteX0" fmla="*/ 10033 w 10033"/>
                  <a:gd name="connsiteY0" fmla="*/ 4568 h 10005"/>
                  <a:gd name="connsiteX1" fmla="*/ 6137 w 10033"/>
                  <a:gd name="connsiteY1" fmla="*/ 0 h 10005"/>
                  <a:gd name="connsiteX2" fmla="*/ 33 w 10033"/>
                  <a:gd name="connsiteY2" fmla="*/ 6809 h 10005"/>
                  <a:gd name="connsiteX3" fmla="*/ 33 w 10033"/>
                  <a:gd name="connsiteY3" fmla="*/ 7069 h 10005"/>
                  <a:gd name="connsiteX4" fmla="*/ 1074 w 10033"/>
                  <a:gd name="connsiteY4" fmla="*/ 10000 h 10005"/>
                  <a:gd name="connsiteX5" fmla="*/ 8215 w 10033"/>
                  <a:gd name="connsiteY5" fmla="*/ 7840 h 10005"/>
                  <a:gd name="connsiteX6" fmla="*/ 7796 w 10033"/>
                  <a:gd name="connsiteY6" fmla="*/ 6893 h 10005"/>
                  <a:gd name="connsiteX7" fmla="*/ 10033 w 10033"/>
                  <a:gd name="connsiteY7" fmla="*/ 4568 h 10005"/>
                  <a:gd name="connsiteX0" fmla="*/ 10000 w 10000"/>
                  <a:gd name="connsiteY0" fmla="*/ 4568 h 10236"/>
                  <a:gd name="connsiteX1" fmla="*/ 6104 w 10000"/>
                  <a:gd name="connsiteY1" fmla="*/ 0 h 10236"/>
                  <a:gd name="connsiteX2" fmla="*/ 0 w 10000"/>
                  <a:gd name="connsiteY2" fmla="*/ 6809 h 10236"/>
                  <a:gd name="connsiteX3" fmla="*/ 0 w 10000"/>
                  <a:gd name="connsiteY3" fmla="*/ 7069 h 10236"/>
                  <a:gd name="connsiteX4" fmla="*/ 1041 w 10000"/>
                  <a:gd name="connsiteY4" fmla="*/ 10000 h 10236"/>
                  <a:gd name="connsiteX5" fmla="*/ 8182 w 10000"/>
                  <a:gd name="connsiteY5" fmla="*/ 7840 h 10236"/>
                  <a:gd name="connsiteX6" fmla="*/ 7763 w 10000"/>
                  <a:gd name="connsiteY6" fmla="*/ 6893 h 10236"/>
                  <a:gd name="connsiteX7" fmla="*/ 10000 w 10000"/>
                  <a:gd name="connsiteY7" fmla="*/ 4568 h 10236"/>
                  <a:gd name="connsiteX0" fmla="*/ 10000 w 10000"/>
                  <a:gd name="connsiteY0" fmla="*/ 4568 h 10001"/>
                  <a:gd name="connsiteX1" fmla="*/ 6104 w 10000"/>
                  <a:gd name="connsiteY1" fmla="*/ 0 h 10001"/>
                  <a:gd name="connsiteX2" fmla="*/ 0 w 10000"/>
                  <a:gd name="connsiteY2" fmla="*/ 6809 h 10001"/>
                  <a:gd name="connsiteX3" fmla="*/ 0 w 10000"/>
                  <a:gd name="connsiteY3" fmla="*/ 7069 h 10001"/>
                  <a:gd name="connsiteX4" fmla="*/ 1041 w 10000"/>
                  <a:gd name="connsiteY4" fmla="*/ 10000 h 10001"/>
                  <a:gd name="connsiteX5" fmla="*/ 8182 w 10000"/>
                  <a:gd name="connsiteY5" fmla="*/ 7840 h 10001"/>
                  <a:gd name="connsiteX6" fmla="*/ 7763 w 10000"/>
                  <a:gd name="connsiteY6" fmla="*/ 6893 h 10001"/>
                  <a:gd name="connsiteX7" fmla="*/ 10000 w 10000"/>
                  <a:gd name="connsiteY7" fmla="*/ 4568 h 10001"/>
                  <a:gd name="connsiteX0" fmla="*/ 10000 w 10000"/>
                  <a:gd name="connsiteY0" fmla="*/ 4568 h 10002"/>
                  <a:gd name="connsiteX1" fmla="*/ 6104 w 10000"/>
                  <a:gd name="connsiteY1" fmla="*/ 0 h 10002"/>
                  <a:gd name="connsiteX2" fmla="*/ 0 w 10000"/>
                  <a:gd name="connsiteY2" fmla="*/ 6809 h 10002"/>
                  <a:gd name="connsiteX3" fmla="*/ 0 w 10000"/>
                  <a:gd name="connsiteY3" fmla="*/ 7069 h 10002"/>
                  <a:gd name="connsiteX4" fmla="*/ 1041 w 10000"/>
                  <a:gd name="connsiteY4" fmla="*/ 10000 h 10002"/>
                  <a:gd name="connsiteX5" fmla="*/ 8182 w 10000"/>
                  <a:gd name="connsiteY5" fmla="*/ 7840 h 10002"/>
                  <a:gd name="connsiteX6" fmla="*/ 7763 w 10000"/>
                  <a:gd name="connsiteY6" fmla="*/ 6893 h 10002"/>
                  <a:gd name="connsiteX7" fmla="*/ 10000 w 10000"/>
                  <a:gd name="connsiteY7" fmla="*/ 4568 h 10002"/>
                  <a:gd name="connsiteX0" fmla="*/ 10000 w 10000"/>
                  <a:gd name="connsiteY0" fmla="*/ 4568 h 10002"/>
                  <a:gd name="connsiteX1" fmla="*/ 6104 w 10000"/>
                  <a:gd name="connsiteY1" fmla="*/ 0 h 10002"/>
                  <a:gd name="connsiteX2" fmla="*/ 0 w 10000"/>
                  <a:gd name="connsiteY2" fmla="*/ 6809 h 10002"/>
                  <a:gd name="connsiteX3" fmla="*/ 1041 w 10000"/>
                  <a:gd name="connsiteY3" fmla="*/ 10000 h 10002"/>
                  <a:gd name="connsiteX4" fmla="*/ 8182 w 10000"/>
                  <a:gd name="connsiteY4" fmla="*/ 7840 h 10002"/>
                  <a:gd name="connsiteX5" fmla="*/ 7763 w 10000"/>
                  <a:gd name="connsiteY5" fmla="*/ 6893 h 10002"/>
                  <a:gd name="connsiteX6" fmla="*/ 10000 w 10000"/>
                  <a:gd name="connsiteY6" fmla="*/ 4568 h 10002"/>
                  <a:gd name="connsiteX0" fmla="*/ 10000 w 10000"/>
                  <a:gd name="connsiteY0" fmla="*/ 4568 h 10002"/>
                  <a:gd name="connsiteX1" fmla="*/ 6104 w 10000"/>
                  <a:gd name="connsiteY1" fmla="*/ 0 h 10002"/>
                  <a:gd name="connsiteX2" fmla="*/ 0 w 10000"/>
                  <a:gd name="connsiteY2" fmla="*/ 6809 h 10002"/>
                  <a:gd name="connsiteX3" fmla="*/ 1041 w 10000"/>
                  <a:gd name="connsiteY3" fmla="*/ 10000 h 10002"/>
                  <a:gd name="connsiteX4" fmla="*/ 8182 w 10000"/>
                  <a:gd name="connsiteY4" fmla="*/ 7840 h 10002"/>
                  <a:gd name="connsiteX5" fmla="*/ 7763 w 10000"/>
                  <a:gd name="connsiteY5" fmla="*/ 6893 h 10002"/>
                  <a:gd name="connsiteX6" fmla="*/ 10000 w 10000"/>
                  <a:gd name="connsiteY6" fmla="*/ 4568 h 10002"/>
                  <a:gd name="connsiteX0" fmla="*/ 10000 w 10000"/>
                  <a:gd name="connsiteY0" fmla="*/ 4568 h 10002"/>
                  <a:gd name="connsiteX1" fmla="*/ 6104 w 10000"/>
                  <a:gd name="connsiteY1" fmla="*/ 0 h 10002"/>
                  <a:gd name="connsiteX2" fmla="*/ 0 w 10000"/>
                  <a:gd name="connsiteY2" fmla="*/ 6809 h 10002"/>
                  <a:gd name="connsiteX3" fmla="*/ 1041 w 10000"/>
                  <a:gd name="connsiteY3" fmla="*/ 10000 h 10002"/>
                  <a:gd name="connsiteX4" fmla="*/ 8182 w 10000"/>
                  <a:gd name="connsiteY4" fmla="*/ 7840 h 10002"/>
                  <a:gd name="connsiteX5" fmla="*/ 7763 w 10000"/>
                  <a:gd name="connsiteY5" fmla="*/ 6893 h 10002"/>
                  <a:gd name="connsiteX6" fmla="*/ 10000 w 10000"/>
                  <a:gd name="connsiteY6" fmla="*/ 4568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2">
                    <a:moveTo>
                      <a:pt x="10000" y="4568"/>
                    </a:moveTo>
                    <a:lnTo>
                      <a:pt x="6104" y="0"/>
                    </a:lnTo>
                    <a:cubicBezTo>
                      <a:pt x="3024" y="1370"/>
                      <a:pt x="0" y="3433"/>
                      <a:pt x="0" y="6809"/>
                    </a:cubicBezTo>
                    <a:cubicBezTo>
                      <a:pt x="82" y="7888"/>
                      <a:pt x="32" y="8495"/>
                      <a:pt x="1041" y="10000"/>
                    </a:cubicBezTo>
                    <a:cubicBezTo>
                      <a:pt x="1092" y="10076"/>
                      <a:pt x="7689" y="8013"/>
                      <a:pt x="8182" y="7840"/>
                    </a:cubicBezTo>
                    <a:cubicBezTo>
                      <a:pt x="8032" y="7632"/>
                      <a:pt x="7734" y="7191"/>
                      <a:pt x="7763" y="6893"/>
                    </a:cubicBezTo>
                    <a:cubicBezTo>
                      <a:pt x="7881" y="5723"/>
                      <a:pt x="8469" y="5248"/>
                      <a:pt x="10000" y="4568"/>
                    </a:cubicBezTo>
                    <a:close/>
                  </a:path>
                </a:pathLst>
              </a:custGeom>
              <a:solidFill>
                <a:srgbClr val="1F3762"/>
              </a:solidFill>
              <a:ln>
                <a:noFill/>
              </a:ln>
            </p:spPr>
            <p:txBody>
              <a:bodyPr vert="horz" wrap="square" lIns="82296" tIns="41148" rIns="82296" bIns="41148" numCol="1" anchor="t" anchorCtr="0" compatLnSpc="1">
                <a:prstTxWarp prst="textNoShape">
                  <a:avLst/>
                </a:prstTxWarp>
              </a:bodyPr>
              <a:lstStyle/>
              <a:p>
                <a:endParaRPr lang="zh-CN" altLang="en-US" sz="2160">
                  <a:solidFill>
                    <a:srgbClr val="EB5F56"/>
                  </a:solidFill>
                  <a:cs typeface="+mn-ea"/>
                  <a:sym typeface="+mn-lt"/>
                </a:endParaRPr>
              </a:p>
            </p:txBody>
          </p:sp>
          <p:sp>
            <p:nvSpPr>
              <p:cNvPr id="35" name="Freeform 9">
                <a:extLst>
                  <a:ext uri="{FF2B5EF4-FFF2-40B4-BE49-F238E27FC236}">
                    <a16:creationId xmlns:a16="http://schemas.microsoft.com/office/drawing/2014/main" id="{7195DDC4-434F-CF54-837C-16F81EBB30C2}"/>
                  </a:ext>
                </a:extLst>
              </p:cNvPr>
              <p:cNvSpPr>
                <a:spLocks/>
              </p:cNvSpPr>
              <p:nvPr/>
            </p:nvSpPr>
            <p:spPr bwMode="auto">
              <a:xfrm>
                <a:off x="2857501" y="869406"/>
                <a:ext cx="163513" cy="265658"/>
              </a:xfrm>
              <a:custGeom>
                <a:avLst/>
                <a:gdLst>
                  <a:gd name="T0" fmla="*/ 212 w 2506"/>
                  <a:gd name="T1" fmla="*/ 1128 h 4017"/>
                  <a:gd name="T2" fmla="*/ 353 w 2506"/>
                  <a:gd name="T3" fmla="*/ 1692 h 4017"/>
                  <a:gd name="T4" fmla="*/ 0 w 2506"/>
                  <a:gd name="T5" fmla="*/ 2502 h 4017"/>
                  <a:gd name="T6" fmla="*/ 1483 w 2506"/>
                  <a:gd name="T7" fmla="*/ 4017 h 4017"/>
                  <a:gd name="T8" fmla="*/ 2506 w 2506"/>
                  <a:gd name="T9" fmla="*/ 1656 h 4017"/>
                  <a:gd name="T10" fmla="*/ 2012 w 2506"/>
                  <a:gd name="T11" fmla="*/ 0 h 4017"/>
                  <a:gd name="T12" fmla="*/ 212 w 2506"/>
                  <a:gd name="T13" fmla="*/ 1128 h 4017"/>
                  <a:gd name="connsiteX0" fmla="*/ 846 w 10000"/>
                  <a:gd name="connsiteY0" fmla="*/ 2879 h 10071"/>
                  <a:gd name="connsiteX1" fmla="*/ 1409 w 10000"/>
                  <a:gd name="connsiteY1" fmla="*/ 4283 h 10071"/>
                  <a:gd name="connsiteX2" fmla="*/ 0 w 10000"/>
                  <a:gd name="connsiteY2" fmla="*/ 6300 h 10071"/>
                  <a:gd name="connsiteX3" fmla="*/ 5918 w 10000"/>
                  <a:gd name="connsiteY3" fmla="*/ 10071 h 10071"/>
                  <a:gd name="connsiteX4" fmla="*/ 10000 w 10000"/>
                  <a:gd name="connsiteY4" fmla="*/ 4193 h 10071"/>
                  <a:gd name="connsiteX5" fmla="*/ 8029 w 10000"/>
                  <a:gd name="connsiteY5" fmla="*/ 0 h 10071"/>
                  <a:gd name="connsiteX6" fmla="*/ 846 w 10000"/>
                  <a:gd name="connsiteY6" fmla="*/ 2879 h 10071"/>
                  <a:gd name="connsiteX0" fmla="*/ 846 w 10000"/>
                  <a:gd name="connsiteY0" fmla="*/ 2879 h 10071"/>
                  <a:gd name="connsiteX1" fmla="*/ 1409 w 10000"/>
                  <a:gd name="connsiteY1" fmla="*/ 4283 h 10071"/>
                  <a:gd name="connsiteX2" fmla="*/ 0 w 10000"/>
                  <a:gd name="connsiteY2" fmla="*/ 6300 h 10071"/>
                  <a:gd name="connsiteX3" fmla="*/ 5918 w 10000"/>
                  <a:gd name="connsiteY3" fmla="*/ 10071 h 10071"/>
                  <a:gd name="connsiteX4" fmla="*/ 10000 w 10000"/>
                  <a:gd name="connsiteY4" fmla="*/ 4193 h 10071"/>
                  <a:gd name="connsiteX5" fmla="*/ 8029 w 10000"/>
                  <a:gd name="connsiteY5" fmla="*/ 0 h 10071"/>
                  <a:gd name="connsiteX6" fmla="*/ 846 w 10000"/>
                  <a:gd name="connsiteY6" fmla="*/ 2879 h 10071"/>
                  <a:gd name="connsiteX0" fmla="*/ 846 w 10000"/>
                  <a:gd name="connsiteY0" fmla="*/ 2879 h 10071"/>
                  <a:gd name="connsiteX1" fmla="*/ 1409 w 10000"/>
                  <a:gd name="connsiteY1" fmla="*/ 4283 h 10071"/>
                  <a:gd name="connsiteX2" fmla="*/ 0 w 10000"/>
                  <a:gd name="connsiteY2" fmla="*/ 6300 h 10071"/>
                  <a:gd name="connsiteX3" fmla="*/ 5918 w 10000"/>
                  <a:gd name="connsiteY3" fmla="*/ 10071 h 10071"/>
                  <a:gd name="connsiteX4" fmla="*/ 10000 w 10000"/>
                  <a:gd name="connsiteY4" fmla="*/ 4193 h 10071"/>
                  <a:gd name="connsiteX5" fmla="*/ 8029 w 10000"/>
                  <a:gd name="connsiteY5" fmla="*/ 0 h 10071"/>
                  <a:gd name="connsiteX6" fmla="*/ 846 w 10000"/>
                  <a:gd name="connsiteY6" fmla="*/ 2879 h 10071"/>
                  <a:gd name="connsiteX0" fmla="*/ 801 w 10000"/>
                  <a:gd name="connsiteY0" fmla="*/ 2808 h 10071"/>
                  <a:gd name="connsiteX1" fmla="*/ 1409 w 10000"/>
                  <a:gd name="connsiteY1" fmla="*/ 4283 h 10071"/>
                  <a:gd name="connsiteX2" fmla="*/ 0 w 10000"/>
                  <a:gd name="connsiteY2" fmla="*/ 6300 h 10071"/>
                  <a:gd name="connsiteX3" fmla="*/ 5918 w 10000"/>
                  <a:gd name="connsiteY3" fmla="*/ 10071 h 10071"/>
                  <a:gd name="connsiteX4" fmla="*/ 10000 w 10000"/>
                  <a:gd name="connsiteY4" fmla="*/ 4193 h 10071"/>
                  <a:gd name="connsiteX5" fmla="*/ 8029 w 10000"/>
                  <a:gd name="connsiteY5" fmla="*/ 0 h 10071"/>
                  <a:gd name="connsiteX6" fmla="*/ 801 w 10000"/>
                  <a:gd name="connsiteY6" fmla="*/ 2808 h 10071"/>
                  <a:gd name="connsiteX0" fmla="*/ 801 w 10000"/>
                  <a:gd name="connsiteY0" fmla="*/ 2879 h 10142"/>
                  <a:gd name="connsiteX1" fmla="*/ 1409 w 10000"/>
                  <a:gd name="connsiteY1" fmla="*/ 4354 h 10142"/>
                  <a:gd name="connsiteX2" fmla="*/ 0 w 10000"/>
                  <a:gd name="connsiteY2" fmla="*/ 6371 h 10142"/>
                  <a:gd name="connsiteX3" fmla="*/ 5918 w 10000"/>
                  <a:gd name="connsiteY3" fmla="*/ 10142 h 10142"/>
                  <a:gd name="connsiteX4" fmla="*/ 10000 w 10000"/>
                  <a:gd name="connsiteY4" fmla="*/ 4264 h 10142"/>
                  <a:gd name="connsiteX5" fmla="*/ 7984 w 10000"/>
                  <a:gd name="connsiteY5" fmla="*/ 0 h 10142"/>
                  <a:gd name="connsiteX6" fmla="*/ 801 w 10000"/>
                  <a:gd name="connsiteY6" fmla="*/ 2879 h 10142"/>
                  <a:gd name="connsiteX0" fmla="*/ 801 w 10000"/>
                  <a:gd name="connsiteY0" fmla="*/ 2879 h 10142"/>
                  <a:gd name="connsiteX1" fmla="*/ 1409 w 10000"/>
                  <a:gd name="connsiteY1" fmla="*/ 4354 h 10142"/>
                  <a:gd name="connsiteX2" fmla="*/ 0 w 10000"/>
                  <a:gd name="connsiteY2" fmla="*/ 6371 h 10142"/>
                  <a:gd name="connsiteX3" fmla="*/ 5918 w 10000"/>
                  <a:gd name="connsiteY3" fmla="*/ 10142 h 10142"/>
                  <a:gd name="connsiteX4" fmla="*/ 10000 w 10000"/>
                  <a:gd name="connsiteY4" fmla="*/ 4264 h 10142"/>
                  <a:gd name="connsiteX5" fmla="*/ 7984 w 10000"/>
                  <a:gd name="connsiteY5" fmla="*/ 0 h 10142"/>
                  <a:gd name="connsiteX6" fmla="*/ 801 w 10000"/>
                  <a:gd name="connsiteY6" fmla="*/ 2879 h 1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42">
                    <a:moveTo>
                      <a:pt x="801" y="2879"/>
                    </a:moveTo>
                    <a:cubicBezTo>
                      <a:pt x="1056" y="3213"/>
                      <a:pt x="1542" y="3772"/>
                      <a:pt x="1409" y="4354"/>
                    </a:cubicBezTo>
                    <a:cubicBezTo>
                      <a:pt x="1276" y="4936"/>
                      <a:pt x="670" y="5932"/>
                      <a:pt x="0" y="6371"/>
                    </a:cubicBezTo>
                    <a:lnTo>
                      <a:pt x="5918" y="10142"/>
                    </a:lnTo>
                    <a:cubicBezTo>
                      <a:pt x="7989" y="9278"/>
                      <a:pt x="10000" y="6540"/>
                      <a:pt x="10000" y="4264"/>
                    </a:cubicBezTo>
                    <a:cubicBezTo>
                      <a:pt x="10000" y="3037"/>
                      <a:pt x="8716" y="574"/>
                      <a:pt x="7984" y="0"/>
                    </a:cubicBezTo>
                    <a:cubicBezTo>
                      <a:pt x="7082" y="350"/>
                      <a:pt x="1406" y="2565"/>
                      <a:pt x="801" y="2879"/>
                    </a:cubicBezTo>
                    <a:close/>
                  </a:path>
                </a:pathLst>
              </a:custGeom>
              <a:solidFill>
                <a:srgbClr val="1F3762"/>
              </a:solidFill>
              <a:ln>
                <a:noFill/>
              </a:ln>
            </p:spPr>
            <p:txBody>
              <a:bodyPr vert="horz" wrap="square" lIns="82296" tIns="41148" rIns="82296" bIns="41148" numCol="1" anchor="t" anchorCtr="0" compatLnSpc="1">
                <a:prstTxWarp prst="textNoShape">
                  <a:avLst/>
                </a:prstTxWarp>
              </a:bodyPr>
              <a:lstStyle/>
              <a:p>
                <a:endParaRPr lang="zh-CN" altLang="en-US" sz="2160">
                  <a:solidFill>
                    <a:srgbClr val="EB5F56"/>
                  </a:solidFill>
                  <a:cs typeface="+mn-ea"/>
                  <a:sym typeface="+mn-lt"/>
                </a:endParaRPr>
              </a:p>
            </p:txBody>
          </p:sp>
        </p:grpSp>
        <p:sp>
          <p:nvSpPr>
            <p:cNvPr id="31" name="圆角矩形标注 4">
              <a:extLst>
                <a:ext uri="{FF2B5EF4-FFF2-40B4-BE49-F238E27FC236}">
                  <a16:creationId xmlns:a16="http://schemas.microsoft.com/office/drawing/2014/main" id="{340CB1ED-86D5-FAFE-5119-384F676D071A}"/>
                </a:ext>
              </a:extLst>
            </p:cNvPr>
            <p:cNvSpPr/>
            <p:nvPr/>
          </p:nvSpPr>
          <p:spPr>
            <a:xfrm>
              <a:off x="827584" y="4318325"/>
              <a:ext cx="2880320" cy="674117"/>
            </a:xfrm>
            <a:prstGeom prst="wedgeRoundRectCallout">
              <a:avLst>
                <a:gd name="adj1" fmla="val -18330"/>
                <a:gd name="adj2" fmla="val 67310"/>
                <a:gd name="adj3" fmla="val 16667"/>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60" b="1" dirty="0">
                  <a:cs typeface="+mn-ea"/>
                  <a:sym typeface="+mn-lt"/>
                </a:rPr>
                <a:t>RM</a:t>
              </a:r>
              <a:r>
                <a:rPr lang="zh-CN" altLang="en-US" sz="3360" b="1" dirty="0">
                  <a:cs typeface="+mn-ea"/>
                  <a:sym typeface="+mn-lt"/>
                </a:rPr>
                <a:t>為主流</a:t>
              </a:r>
            </a:p>
          </p:txBody>
        </p:sp>
      </p:grpSp>
    </p:spTree>
    <p:extLst>
      <p:ext uri="{BB962C8B-B14F-4D97-AF65-F5344CB8AC3E}">
        <p14:creationId xmlns:p14="http://schemas.microsoft.com/office/powerpoint/2010/main" val="36943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B4993-218C-40C6-F4BE-956D3ED90A69}"/>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13A8ADDB-2230-9E05-195F-893D04E874FE}"/>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1F722D14-BC63-A8CB-9ED7-290544D109B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A2EE00C0-8C34-0348-7B8D-A04E5B60E8BF}"/>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D5BF4253-F969-8AE8-8BD7-643548330617}"/>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A6F9DA1-9673-2666-0A8E-06834244A065}"/>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74DC9E38-7FF1-01B3-1A8D-86F6FB6E2C39}"/>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92D72A95-B647-34DC-CA3F-7865B1DFED48}"/>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5BCF7275-B149-4156-891E-183E363ADC1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CD11DBC8-91B9-7945-D744-2E8C73C8C0BF}"/>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A5A7E47-6FF3-912F-A11E-63F37DB774E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8504078-CE11-9DC2-DF67-466E972746F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85B5CCA9-70A3-7820-E73D-CA70007174ED}"/>
              </a:ext>
            </a:extLst>
          </p:cNvPr>
          <p:cNvGrpSpPr/>
          <p:nvPr/>
        </p:nvGrpSpPr>
        <p:grpSpPr>
          <a:xfrm>
            <a:off x="1729893" y="1308259"/>
            <a:ext cx="10057817" cy="2920707"/>
            <a:chOff x="2116616" y="1444064"/>
            <a:chExt cx="10057817" cy="2920707"/>
          </a:xfrm>
        </p:grpSpPr>
        <p:sp>
          <p:nvSpPr>
            <p:cNvPr id="22" name="矩形 3">
              <a:extLst>
                <a:ext uri="{FF2B5EF4-FFF2-40B4-BE49-F238E27FC236}">
                  <a16:creationId xmlns:a16="http://schemas.microsoft.com/office/drawing/2014/main" id="{7BBE38E8-91E0-C614-55BA-62CD8EFBD701}"/>
                </a:ext>
              </a:extLst>
            </p:cNvPr>
            <p:cNvSpPr/>
            <p:nvPr/>
          </p:nvSpPr>
          <p:spPr>
            <a:xfrm>
              <a:off x="3433982" y="2034926"/>
              <a:ext cx="8740451" cy="214535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阿里巴巴普惠体" panose="00020600040101010101" pitchFamily="18" charset="-122"/>
                <a:ea typeface="阿里巴巴普惠体" panose="00020600040101010101" pitchFamily="18" charset="-122"/>
              </a:endParaRPr>
            </a:p>
          </p:txBody>
        </p:sp>
        <p:sp>
          <p:nvSpPr>
            <p:cNvPr id="23" name="直角三角形 2">
              <a:extLst>
                <a:ext uri="{FF2B5EF4-FFF2-40B4-BE49-F238E27FC236}">
                  <a16:creationId xmlns:a16="http://schemas.microsoft.com/office/drawing/2014/main" id="{452C6079-E5E8-D919-70F1-E195108D855A}"/>
                </a:ext>
              </a:extLst>
            </p:cNvPr>
            <p:cNvSpPr/>
            <p:nvPr/>
          </p:nvSpPr>
          <p:spPr>
            <a:xfrm rot="17117050" flipH="1">
              <a:off x="3373300" y="2781070"/>
              <a:ext cx="1739107" cy="142829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dirty="0">
                <a:solidFill>
                  <a:sysClr val="window" lastClr="FFFFFF"/>
                </a:solidFill>
                <a:latin typeface="阿里巴巴普惠体" panose="00020600040101010101" pitchFamily="18" charset="-122"/>
                <a:ea typeface="阿里巴巴普惠体" panose="00020600040101010101" pitchFamily="18" charset="-122"/>
              </a:endParaRPr>
            </a:p>
          </p:txBody>
        </p:sp>
        <p:sp>
          <p:nvSpPr>
            <p:cNvPr id="24" name="任意多边形 20">
              <a:extLst>
                <a:ext uri="{FF2B5EF4-FFF2-40B4-BE49-F238E27FC236}">
                  <a16:creationId xmlns:a16="http://schemas.microsoft.com/office/drawing/2014/main" id="{D99F3A47-C3D4-76C9-45E5-561AB2677713}"/>
                </a:ext>
              </a:extLst>
            </p:cNvPr>
            <p:cNvSpPr/>
            <p:nvPr/>
          </p:nvSpPr>
          <p:spPr>
            <a:xfrm>
              <a:off x="2729828" y="1444064"/>
              <a:ext cx="2424977" cy="1401767"/>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1F3762"/>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阿里巴巴普惠体" panose="00020600040101010101" pitchFamily="18" charset="-122"/>
                <a:ea typeface="阿里巴巴普惠体" panose="00020600040101010101" pitchFamily="18" charset="-122"/>
              </a:endParaRPr>
            </a:p>
          </p:txBody>
        </p:sp>
        <p:sp>
          <p:nvSpPr>
            <p:cNvPr id="25" name="TextBox 8">
              <a:extLst>
                <a:ext uri="{FF2B5EF4-FFF2-40B4-BE49-F238E27FC236}">
                  <a16:creationId xmlns:a16="http://schemas.microsoft.com/office/drawing/2014/main" id="{9A970BB5-82D5-F87F-2BC5-81C1C2C499DE}"/>
                </a:ext>
              </a:extLst>
            </p:cNvPr>
            <p:cNvSpPr txBox="1"/>
            <p:nvPr/>
          </p:nvSpPr>
          <p:spPr>
            <a:xfrm>
              <a:off x="2894727" y="1939495"/>
              <a:ext cx="1957072" cy="523220"/>
            </a:xfrm>
            <a:prstGeom prst="rect">
              <a:avLst/>
            </a:prstGeom>
            <a:noFill/>
          </p:spPr>
          <p:txBody>
            <a:bodyPr wrap="square" rtlCol="0">
              <a:spAutoFit/>
            </a:bodyPr>
            <a:lstStyle>
              <a:defPPr>
                <a:defRPr lang="zh-CN"/>
              </a:defPPr>
              <a:lvl1pPr algn="ctr">
                <a:defRPr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28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合約比較</a:t>
              </a:r>
            </a:p>
          </p:txBody>
        </p:sp>
        <p:sp>
          <p:nvSpPr>
            <p:cNvPr id="26" name="文本框 25">
              <a:extLst>
                <a:ext uri="{FF2B5EF4-FFF2-40B4-BE49-F238E27FC236}">
                  <a16:creationId xmlns:a16="http://schemas.microsoft.com/office/drawing/2014/main" id="{2DCD4FF3-BD85-6CAC-19FC-E5C9EB34D184}"/>
                </a:ext>
              </a:extLst>
            </p:cNvPr>
            <p:cNvSpPr txBox="1"/>
            <p:nvPr/>
          </p:nvSpPr>
          <p:spPr>
            <a:xfrm>
              <a:off x="2116616" y="1576946"/>
              <a:ext cx="612988" cy="992579"/>
            </a:xfrm>
            <a:prstGeom prst="rect">
              <a:avLst/>
            </a:prstGeom>
            <a:noFill/>
          </p:spPr>
          <p:txBody>
            <a:bodyPr wrap="none" lIns="68580" tIns="34290" rIns="68580" bIns="34290" rtlCol="0">
              <a:spAutoFit/>
            </a:bodyPr>
            <a:lstStyle/>
            <a:p>
              <a:r>
                <a:rPr lang="en-US" altLang="zh-CN" sz="6000" b="1" dirty="0">
                  <a:solidFill>
                    <a:schemeClr val="tx1">
                      <a:lumMod val="75000"/>
                      <a:lumOff val="25000"/>
                    </a:schemeClr>
                  </a:solidFill>
                  <a:latin typeface="+mn-ea"/>
                </a:rPr>
                <a:t>1</a:t>
              </a:r>
              <a:endParaRPr lang="zh-CN" altLang="en-US" sz="6000" b="1" dirty="0">
                <a:solidFill>
                  <a:schemeClr val="tx1">
                    <a:lumMod val="75000"/>
                    <a:lumOff val="25000"/>
                  </a:schemeClr>
                </a:solidFill>
                <a:latin typeface="+mn-ea"/>
              </a:endParaRPr>
            </a:p>
          </p:txBody>
        </p:sp>
        <p:sp>
          <p:nvSpPr>
            <p:cNvPr id="27" name="Text Box 13">
              <a:extLst>
                <a:ext uri="{FF2B5EF4-FFF2-40B4-BE49-F238E27FC236}">
                  <a16:creationId xmlns:a16="http://schemas.microsoft.com/office/drawing/2014/main" id="{0E0FFF03-B0F3-FBE0-DD00-E49102EF3E10}"/>
                </a:ext>
              </a:extLst>
            </p:cNvPr>
            <p:cNvSpPr txBox="1">
              <a:spLocks noChangeArrowheads="1"/>
            </p:cNvSpPr>
            <p:nvPr/>
          </p:nvSpPr>
          <p:spPr bwMode="gray">
            <a:xfrm>
              <a:off x="5319704" y="2122615"/>
              <a:ext cx="6787115" cy="199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nSpc>
                  <a:spcPct val="150000"/>
                </a:lnSpc>
              </a:pPr>
              <a:r>
                <a:rPr lang="zh-TW" altLang="en-US" sz="1200" dirty="0">
                  <a:solidFill>
                    <a:schemeClr val="tx1">
                      <a:lumMod val="85000"/>
                      <a:lumOff val="15000"/>
                    </a:schemeClr>
                  </a:solidFill>
                  <a:latin typeface="+mn-ea"/>
                </a:rPr>
                <a:t>無論何種利率結構</a:t>
              </a:r>
              <a:r>
                <a:rPr lang="zh-CN" altLang="en-US" sz="1200" dirty="0">
                  <a:solidFill>
                    <a:schemeClr val="tx1">
                      <a:lumMod val="85000"/>
                      <a:lumOff val="15000"/>
                    </a:schemeClr>
                  </a:solidFill>
                  <a:latin typeface="+mn-ea"/>
                </a:rPr>
                <a:t>即參數變動的情況下：</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合約支付比例滿足：有繼承人的</a:t>
              </a:r>
              <a:r>
                <a:rPr lang="en-US" altLang="zh-TW" sz="1200" dirty="0">
                  <a:solidFill>
                    <a:schemeClr val="tx1">
                      <a:lumMod val="85000"/>
                      <a:lumOff val="15000"/>
                    </a:schemeClr>
                  </a:solidFill>
                  <a:latin typeface="+mn-ea"/>
                </a:rPr>
                <a:t>RM</a:t>
              </a:r>
              <a:r>
                <a:rPr lang="zh-TW" altLang="en-US" sz="1200" dirty="0">
                  <a:solidFill>
                    <a:schemeClr val="tx1">
                      <a:lumMod val="85000"/>
                      <a:lumOff val="15000"/>
                    </a:schemeClr>
                  </a:solidFill>
                  <a:latin typeface="+mn-ea"/>
                </a:rPr>
                <a:t>合約</a:t>
              </a:r>
              <a:r>
                <a:rPr lang="en-US" altLang="zh-TW" sz="1200" dirty="0">
                  <a:solidFill>
                    <a:schemeClr val="tx1">
                      <a:lumMod val="85000"/>
                      <a:lumOff val="15000"/>
                    </a:schemeClr>
                  </a:solidFill>
                  <a:latin typeface="+mn-ea"/>
                </a:rPr>
                <a:t>&lt;</a:t>
              </a:r>
              <a:r>
                <a:rPr lang="zh-TW" altLang="en-US" sz="1200" dirty="0">
                  <a:solidFill>
                    <a:schemeClr val="tx1">
                      <a:lumMod val="85000"/>
                      <a:lumOff val="15000"/>
                    </a:schemeClr>
                  </a:solidFill>
                  <a:latin typeface="+mn-ea"/>
                </a:rPr>
                <a:t>無繼承人的</a:t>
              </a:r>
              <a:r>
                <a:rPr lang="en-US" altLang="zh-TW" sz="1200" dirty="0">
                  <a:solidFill>
                    <a:schemeClr val="tx1">
                      <a:lumMod val="85000"/>
                      <a:lumOff val="15000"/>
                    </a:schemeClr>
                  </a:solidFill>
                  <a:latin typeface="+mn-ea"/>
                </a:rPr>
                <a:t>RM</a:t>
              </a:r>
              <a:r>
                <a:rPr lang="zh-TW" altLang="en-US" sz="1200" dirty="0">
                  <a:solidFill>
                    <a:schemeClr val="tx1">
                      <a:lumMod val="85000"/>
                      <a:lumOff val="15000"/>
                    </a:schemeClr>
                  </a:solidFill>
                  <a:latin typeface="+mn-ea"/>
                </a:rPr>
                <a:t>合約</a:t>
              </a:r>
              <a:r>
                <a:rPr lang="en-US" altLang="zh-TW" sz="1200" dirty="0">
                  <a:solidFill>
                    <a:schemeClr val="tx1">
                      <a:lumMod val="85000"/>
                      <a:lumOff val="15000"/>
                    </a:schemeClr>
                  </a:solidFill>
                  <a:latin typeface="+mn-ea"/>
                </a:rPr>
                <a:t>&lt;HR</a:t>
              </a:r>
              <a:r>
                <a:rPr lang="zh-TW" altLang="en-US" sz="1200" dirty="0">
                  <a:solidFill>
                    <a:schemeClr val="tx1">
                      <a:lumMod val="85000"/>
                      <a:lumOff val="15000"/>
                    </a:schemeClr>
                  </a:solidFill>
                  <a:latin typeface="+mn-ea"/>
                </a:rPr>
                <a:t>合約</a:t>
              </a:r>
            </a:p>
            <a:p>
              <a:pPr marL="0" indent="0">
                <a:lnSpc>
                  <a:spcPct val="150000"/>
                </a:lnSpc>
              </a:pPr>
              <a:r>
                <a:rPr lang="zh-TW" altLang="en-US" sz="1200" dirty="0">
                  <a:solidFill>
                    <a:schemeClr val="tx1">
                      <a:lumMod val="85000"/>
                      <a:lumOff val="15000"/>
                    </a:schemeClr>
                  </a:solidFill>
                  <a:latin typeface="+mn-ea"/>
                </a:rPr>
                <a:t>合約供應商風險滿足：有繼承人的</a:t>
              </a:r>
              <a:r>
                <a:rPr lang="en-US" altLang="zh-TW" sz="1200" dirty="0">
                  <a:solidFill>
                    <a:schemeClr val="tx1">
                      <a:lumMod val="85000"/>
                      <a:lumOff val="15000"/>
                    </a:schemeClr>
                  </a:solidFill>
                  <a:latin typeface="+mn-ea"/>
                </a:rPr>
                <a:t>RM</a:t>
              </a:r>
              <a:r>
                <a:rPr lang="zh-TW" altLang="en-US" sz="1200" dirty="0">
                  <a:solidFill>
                    <a:schemeClr val="tx1">
                      <a:lumMod val="85000"/>
                      <a:lumOff val="15000"/>
                    </a:schemeClr>
                  </a:solidFill>
                  <a:latin typeface="+mn-ea"/>
                </a:rPr>
                <a:t>合約</a:t>
              </a:r>
              <a:r>
                <a:rPr lang="en-US" altLang="zh-TW" sz="1200" dirty="0">
                  <a:solidFill>
                    <a:schemeClr val="tx1">
                      <a:lumMod val="85000"/>
                      <a:lumOff val="15000"/>
                    </a:schemeClr>
                  </a:solidFill>
                  <a:latin typeface="+mn-ea"/>
                </a:rPr>
                <a:t>&lt;</a:t>
              </a:r>
              <a:r>
                <a:rPr lang="zh-TW" altLang="en-US" sz="1200" dirty="0">
                  <a:solidFill>
                    <a:schemeClr val="tx1">
                      <a:lumMod val="85000"/>
                      <a:lumOff val="15000"/>
                    </a:schemeClr>
                  </a:solidFill>
                  <a:latin typeface="+mn-ea"/>
                </a:rPr>
                <a:t>無繼承人的</a:t>
              </a:r>
              <a:r>
                <a:rPr lang="en-US" altLang="zh-TW" sz="1200" dirty="0">
                  <a:solidFill>
                    <a:schemeClr val="tx1">
                      <a:lumMod val="85000"/>
                      <a:lumOff val="15000"/>
                    </a:schemeClr>
                  </a:solidFill>
                  <a:latin typeface="+mn-ea"/>
                </a:rPr>
                <a:t>RM</a:t>
              </a:r>
              <a:r>
                <a:rPr lang="zh-TW" altLang="en-US" sz="1200" dirty="0">
                  <a:solidFill>
                    <a:schemeClr val="tx1">
                      <a:lumMod val="85000"/>
                      <a:lumOff val="15000"/>
                    </a:schemeClr>
                  </a:solidFill>
                  <a:latin typeface="+mn-ea"/>
                </a:rPr>
                <a:t>合約</a:t>
              </a:r>
              <a:r>
                <a:rPr lang="en-US" altLang="zh-TW" sz="1200" dirty="0">
                  <a:solidFill>
                    <a:schemeClr val="tx1">
                      <a:lumMod val="85000"/>
                      <a:lumOff val="15000"/>
                    </a:schemeClr>
                  </a:solidFill>
                  <a:latin typeface="+mn-ea"/>
                </a:rPr>
                <a:t>&lt;HR</a:t>
              </a:r>
              <a:r>
                <a:rPr lang="zh-TW" altLang="en-US" sz="1200" dirty="0">
                  <a:solidFill>
                    <a:schemeClr val="tx1">
                      <a:lumMod val="85000"/>
                      <a:lumOff val="15000"/>
                    </a:schemeClr>
                  </a:solidFill>
                  <a:latin typeface="+mn-ea"/>
                </a:rPr>
                <a:t>合約</a:t>
              </a:r>
              <a:endParaRPr lang="en-US" altLang="zh-TW" sz="1200" dirty="0">
                <a:solidFill>
                  <a:schemeClr val="tx1">
                    <a:lumMod val="85000"/>
                    <a:lumOff val="15000"/>
                  </a:schemeClr>
                </a:solidFill>
                <a:latin typeface="+mn-ea"/>
              </a:endParaRPr>
            </a:p>
            <a:p>
              <a:pPr marL="0" indent="0">
                <a:lnSpc>
                  <a:spcPct val="150000"/>
                </a:lnSpc>
              </a:pPr>
              <a:r>
                <a:rPr lang="zh-CN" altLang="en-US" sz="1200" b="1" dirty="0">
                  <a:solidFill>
                    <a:schemeClr val="tx1">
                      <a:lumMod val="85000"/>
                      <a:lumOff val="15000"/>
                    </a:schemeClr>
                  </a:solidFill>
                  <a:latin typeface="+mn-ea"/>
                </a:rPr>
                <a:t>由此分析</a:t>
              </a:r>
              <a:r>
                <a:rPr lang="en-US" altLang="zh-TW" sz="1200" b="1" dirty="0">
                  <a:solidFill>
                    <a:schemeClr val="tx1">
                      <a:lumMod val="85000"/>
                      <a:lumOff val="15000"/>
                    </a:schemeClr>
                  </a:solidFill>
                  <a:latin typeface="+mn-ea"/>
                </a:rPr>
                <a:t>RM</a:t>
              </a:r>
              <a:r>
                <a:rPr lang="zh-TW" altLang="en-US" sz="1200" b="1" dirty="0">
                  <a:solidFill>
                    <a:schemeClr val="tx1">
                      <a:lumMod val="85000"/>
                      <a:lumOff val="15000"/>
                    </a:schemeClr>
                  </a:solidFill>
                  <a:latin typeface="+mn-ea"/>
                </a:rPr>
                <a:t>為市場主流</a:t>
              </a:r>
              <a:r>
                <a:rPr lang="zh-CN" altLang="en-US" sz="1200" b="1" dirty="0">
                  <a:solidFill>
                    <a:schemeClr val="tx1">
                      <a:lumMod val="85000"/>
                      <a:lumOff val="15000"/>
                    </a:schemeClr>
                  </a:solidFill>
                  <a:latin typeface="+mn-ea"/>
                </a:rPr>
                <a:t>的原因：</a:t>
              </a:r>
              <a:endParaRPr lang="en-US" altLang="zh-CN" sz="1200" b="1" dirty="0">
                <a:solidFill>
                  <a:schemeClr val="tx1">
                    <a:lumMod val="85000"/>
                    <a:lumOff val="15000"/>
                  </a:schemeClr>
                </a:solidFill>
                <a:latin typeface="+mn-ea"/>
              </a:endParaRPr>
            </a:p>
            <a:p>
              <a:pPr marL="0" indent="0">
                <a:lnSpc>
                  <a:spcPct val="150000"/>
                </a:lnSpc>
              </a:pPr>
              <a:r>
                <a:rPr lang="zh-CN" altLang="en-US" sz="1200" dirty="0">
                  <a:solidFill>
                    <a:schemeClr val="tx1">
                      <a:lumMod val="85000"/>
                      <a:lumOff val="15000"/>
                    </a:schemeClr>
                  </a:solidFill>
                  <a:latin typeface="+mn-ea"/>
                </a:rPr>
                <a:t>對供應商而言，</a:t>
              </a:r>
              <a:r>
                <a:rPr lang="en-US" altLang="zh-CN" sz="1200" dirty="0">
                  <a:solidFill>
                    <a:schemeClr val="tx1">
                      <a:lumMod val="85000"/>
                      <a:lumOff val="15000"/>
                    </a:schemeClr>
                  </a:solidFill>
                  <a:latin typeface="+mn-ea"/>
                </a:rPr>
                <a:t>RM</a:t>
              </a:r>
              <a:r>
                <a:rPr lang="zh-CN" altLang="en-US" sz="1200" dirty="0">
                  <a:solidFill>
                    <a:schemeClr val="tx1">
                      <a:lumMod val="85000"/>
                      <a:lumOff val="15000"/>
                    </a:schemeClr>
                  </a:solidFill>
                  <a:latin typeface="+mn-ea"/>
                </a:rPr>
                <a:t>支付比例更低，且風險更低，因此傾向發行</a:t>
              </a:r>
              <a:r>
                <a:rPr lang="en-US" altLang="zh-CN" sz="1200" dirty="0">
                  <a:solidFill>
                    <a:schemeClr val="tx1">
                      <a:lumMod val="85000"/>
                      <a:lumOff val="15000"/>
                    </a:schemeClr>
                  </a:solidFill>
                  <a:latin typeface="+mn-ea"/>
                </a:rPr>
                <a:t>RM</a:t>
              </a:r>
            </a:p>
            <a:p>
              <a:pPr marL="0" indent="0">
                <a:lnSpc>
                  <a:spcPct val="150000"/>
                </a:lnSpc>
              </a:pPr>
              <a:r>
                <a:rPr lang="zh-CN" altLang="en-US" sz="1200" dirty="0">
                  <a:solidFill>
                    <a:schemeClr val="tx1">
                      <a:lumMod val="85000"/>
                      <a:lumOff val="15000"/>
                    </a:schemeClr>
                  </a:solidFill>
                  <a:latin typeface="+mn-ea"/>
                </a:rPr>
                <a:t>對合約持有人而言，</a:t>
              </a:r>
              <a:r>
                <a:rPr lang="en-US" altLang="zh-CN" sz="1200" dirty="0">
                  <a:solidFill>
                    <a:schemeClr val="tx1">
                      <a:lumMod val="85000"/>
                      <a:lumOff val="15000"/>
                    </a:schemeClr>
                  </a:solidFill>
                  <a:latin typeface="+mn-ea"/>
                </a:rPr>
                <a:t>RM</a:t>
              </a:r>
              <a:r>
                <a:rPr lang="zh-CN" altLang="en-US" sz="1200" dirty="0">
                  <a:solidFill>
                    <a:schemeClr val="tx1">
                      <a:lumMod val="85000"/>
                      <a:lumOff val="15000"/>
                    </a:schemeClr>
                  </a:solidFill>
                  <a:latin typeface="+mn-ea"/>
                </a:rPr>
                <a:t>爲其提供所有權轉移的選擇權，</a:t>
              </a:r>
              <a:r>
                <a:rPr lang="zh-TW" altLang="en-US" sz="1200" dirty="0">
                  <a:solidFill>
                    <a:schemeClr val="tx1">
                      <a:lumMod val="85000"/>
                      <a:lumOff val="15000"/>
                    </a:schemeClr>
                  </a:solidFill>
                  <a:latin typeface="+mn-ea"/>
                </a:rPr>
                <a:t>不因</a:t>
              </a:r>
              <a:r>
                <a:rPr lang="en-US" altLang="zh-TW" sz="1200" dirty="0">
                  <a:solidFill>
                    <a:schemeClr val="tx1">
                      <a:lumMod val="85000"/>
                      <a:lumOff val="15000"/>
                    </a:schemeClr>
                  </a:solidFill>
                  <a:latin typeface="+mn-ea"/>
                </a:rPr>
                <a:t>HR</a:t>
              </a:r>
              <a:r>
                <a:rPr lang="zh-TW" altLang="en-US" sz="1200" dirty="0">
                  <a:solidFill>
                    <a:schemeClr val="tx1">
                      <a:lumMod val="85000"/>
                      <a:lumOff val="15000"/>
                    </a:schemeClr>
                  </a:solidFill>
                  <a:latin typeface="+mn-ea"/>
                </a:rPr>
                <a:t>支付比例較高，就一定會選擇</a:t>
              </a:r>
              <a:r>
                <a:rPr lang="en-US" altLang="zh-TW" sz="1200" dirty="0">
                  <a:solidFill>
                    <a:schemeClr val="tx1">
                      <a:lumMod val="85000"/>
                      <a:lumOff val="15000"/>
                    </a:schemeClr>
                  </a:solidFill>
                  <a:latin typeface="+mn-ea"/>
                </a:rPr>
                <a:t>HR</a:t>
              </a:r>
              <a:endParaRPr lang="en-US" altLang="zh-CN" sz="1200" dirty="0">
                <a:solidFill>
                  <a:schemeClr val="tx1">
                    <a:lumMod val="85000"/>
                    <a:lumOff val="15000"/>
                  </a:schemeClr>
                </a:solidFill>
                <a:latin typeface="+mn-ea"/>
              </a:endParaRPr>
            </a:p>
            <a:p>
              <a:pPr marL="0" indent="0">
                <a:lnSpc>
                  <a:spcPct val="150000"/>
                </a:lnSpc>
              </a:pPr>
              <a:r>
                <a:rPr lang="zh-CN" altLang="en-US" sz="1200" dirty="0">
                  <a:solidFill>
                    <a:schemeClr val="tx1">
                      <a:lumMod val="85000"/>
                      <a:lumOff val="15000"/>
                    </a:schemeClr>
                  </a:solidFill>
                  <a:latin typeface="+mn-ea"/>
                </a:rPr>
                <a:t>此外，根據公平定價公式計算之公平支付比例，</a:t>
              </a:r>
              <a:r>
                <a:rPr lang="zh-CN" altLang="en-US" sz="1200" b="1" dirty="0">
                  <a:solidFill>
                    <a:schemeClr val="tx1">
                      <a:lumMod val="85000"/>
                      <a:lumOff val="15000"/>
                    </a:schemeClr>
                  </a:solidFill>
                  <a:latin typeface="+mn-ea"/>
                </a:rPr>
                <a:t>猜想無繼承人的</a:t>
              </a:r>
              <a:r>
                <a:rPr lang="en-US" altLang="zh-CN" sz="1200" b="1" dirty="0">
                  <a:solidFill>
                    <a:schemeClr val="tx1">
                      <a:lumMod val="85000"/>
                      <a:lumOff val="15000"/>
                    </a:schemeClr>
                  </a:solidFill>
                  <a:latin typeface="+mn-ea"/>
                </a:rPr>
                <a:t>RM</a:t>
              </a:r>
              <a:r>
                <a:rPr lang="zh-CN" altLang="en-US" sz="1200" b="1" dirty="0">
                  <a:solidFill>
                    <a:schemeClr val="tx1">
                      <a:lumMod val="85000"/>
                      <a:lumOff val="15000"/>
                    </a:schemeClr>
                  </a:solidFill>
                  <a:latin typeface="+mn-ea"/>
                </a:rPr>
                <a:t>合約才是市場主要的</a:t>
              </a:r>
              <a:r>
                <a:rPr lang="en-US" altLang="zh-CN" sz="1200" b="1" dirty="0">
                  <a:solidFill>
                    <a:schemeClr val="tx1">
                      <a:lumMod val="85000"/>
                      <a:lumOff val="15000"/>
                    </a:schemeClr>
                  </a:solidFill>
                  <a:latin typeface="+mn-ea"/>
                </a:rPr>
                <a:t>RM</a:t>
              </a:r>
              <a:r>
                <a:rPr lang="zh-CN" altLang="en-US" sz="1200" b="1" dirty="0">
                  <a:solidFill>
                    <a:schemeClr val="tx1">
                      <a:lumMod val="85000"/>
                      <a:lumOff val="15000"/>
                    </a:schemeClr>
                  </a:solidFill>
                  <a:latin typeface="+mn-ea"/>
                </a:rPr>
                <a:t>合約</a:t>
              </a:r>
              <a:endParaRPr lang="zh-TW" altLang="en-US" sz="1200" b="1" dirty="0">
                <a:solidFill>
                  <a:schemeClr val="tx1">
                    <a:lumMod val="85000"/>
                    <a:lumOff val="15000"/>
                  </a:schemeClr>
                </a:solidFill>
                <a:latin typeface="+mn-ea"/>
              </a:endParaRPr>
            </a:p>
          </p:txBody>
        </p:sp>
      </p:grpSp>
      <p:sp>
        <p:nvSpPr>
          <p:cNvPr id="28" name="矩形 1">
            <a:extLst>
              <a:ext uri="{FF2B5EF4-FFF2-40B4-BE49-F238E27FC236}">
                <a16:creationId xmlns:a16="http://schemas.microsoft.com/office/drawing/2014/main" id="{AA37D4C7-7D67-9DE8-03EB-965B5C7C197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9" name="TextBox 23">
            <a:extLst>
              <a:ext uri="{FF2B5EF4-FFF2-40B4-BE49-F238E27FC236}">
                <a16:creationId xmlns:a16="http://schemas.microsoft.com/office/drawing/2014/main" id="{0DC4E14E-7A25-644B-5D3A-5ACCC8EBEE4A}"/>
              </a:ext>
            </a:extLst>
          </p:cNvPr>
          <p:cNvSpPr txBox="1"/>
          <p:nvPr/>
        </p:nvSpPr>
        <p:spPr>
          <a:xfrm>
            <a:off x="4173360" y="323206"/>
            <a:ext cx="11676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總結</a:t>
            </a:r>
          </a:p>
        </p:txBody>
      </p:sp>
      <p:grpSp>
        <p:nvGrpSpPr>
          <p:cNvPr id="30" name="组合 29">
            <a:extLst>
              <a:ext uri="{FF2B5EF4-FFF2-40B4-BE49-F238E27FC236}">
                <a16:creationId xmlns:a16="http://schemas.microsoft.com/office/drawing/2014/main" id="{D6CDB8D8-4C99-CF72-A4C5-70D9A3F621D5}"/>
              </a:ext>
            </a:extLst>
          </p:cNvPr>
          <p:cNvGrpSpPr/>
          <p:nvPr/>
        </p:nvGrpSpPr>
        <p:grpSpPr>
          <a:xfrm>
            <a:off x="312076" y="3911589"/>
            <a:ext cx="10057817" cy="2926254"/>
            <a:chOff x="2116616" y="1444064"/>
            <a:chExt cx="10057817" cy="2926254"/>
          </a:xfrm>
        </p:grpSpPr>
        <p:sp>
          <p:nvSpPr>
            <p:cNvPr id="31" name="矩形 3">
              <a:extLst>
                <a:ext uri="{FF2B5EF4-FFF2-40B4-BE49-F238E27FC236}">
                  <a16:creationId xmlns:a16="http://schemas.microsoft.com/office/drawing/2014/main" id="{36966381-8ABB-0FF5-DB9F-F3704BD0EBB4}"/>
                </a:ext>
              </a:extLst>
            </p:cNvPr>
            <p:cNvSpPr/>
            <p:nvPr/>
          </p:nvSpPr>
          <p:spPr>
            <a:xfrm>
              <a:off x="3534433" y="2034926"/>
              <a:ext cx="8640000" cy="214535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阿里巴巴普惠体" panose="00020600040101010101" pitchFamily="18" charset="-122"/>
                <a:ea typeface="阿里巴巴普惠体" panose="00020600040101010101" pitchFamily="18" charset="-122"/>
              </a:endParaRPr>
            </a:p>
          </p:txBody>
        </p:sp>
        <p:sp>
          <p:nvSpPr>
            <p:cNvPr id="32" name="直角三角形 2">
              <a:extLst>
                <a:ext uri="{FF2B5EF4-FFF2-40B4-BE49-F238E27FC236}">
                  <a16:creationId xmlns:a16="http://schemas.microsoft.com/office/drawing/2014/main" id="{89858049-3845-8191-81A9-4A85007050B4}"/>
                </a:ext>
              </a:extLst>
            </p:cNvPr>
            <p:cNvSpPr/>
            <p:nvPr/>
          </p:nvSpPr>
          <p:spPr>
            <a:xfrm rot="17141036" flipH="1">
              <a:off x="3437273" y="2858349"/>
              <a:ext cx="1743781" cy="1280157"/>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dirty="0">
                <a:solidFill>
                  <a:sysClr val="window" lastClr="FFFFFF"/>
                </a:solidFill>
                <a:latin typeface="阿里巴巴普惠体" panose="00020600040101010101" pitchFamily="18" charset="-122"/>
                <a:ea typeface="阿里巴巴普惠体" panose="00020600040101010101" pitchFamily="18" charset="-122"/>
              </a:endParaRPr>
            </a:p>
          </p:txBody>
        </p:sp>
        <p:sp>
          <p:nvSpPr>
            <p:cNvPr id="33" name="任意多边形 20">
              <a:extLst>
                <a:ext uri="{FF2B5EF4-FFF2-40B4-BE49-F238E27FC236}">
                  <a16:creationId xmlns:a16="http://schemas.microsoft.com/office/drawing/2014/main" id="{5F0CB3D9-3390-EF4F-AD62-FC6408117772}"/>
                </a:ext>
              </a:extLst>
            </p:cNvPr>
            <p:cNvSpPr/>
            <p:nvPr/>
          </p:nvSpPr>
          <p:spPr>
            <a:xfrm>
              <a:off x="2729828" y="1444064"/>
              <a:ext cx="2424977" cy="1401767"/>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1F3762"/>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阿里巴巴普惠体" panose="00020600040101010101" pitchFamily="18" charset="-122"/>
                <a:ea typeface="阿里巴巴普惠体" panose="00020600040101010101" pitchFamily="18" charset="-122"/>
              </a:endParaRPr>
            </a:p>
          </p:txBody>
        </p:sp>
        <p:sp>
          <p:nvSpPr>
            <p:cNvPr id="34" name="TextBox 8">
              <a:extLst>
                <a:ext uri="{FF2B5EF4-FFF2-40B4-BE49-F238E27FC236}">
                  <a16:creationId xmlns:a16="http://schemas.microsoft.com/office/drawing/2014/main" id="{0E8D963E-B084-07E7-9087-2693583F12D9}"/>
                </a:ext>
              </a:extLst>
            </p:cNvPr>
            <p:cNvSpPr txBox="1"/>
            <p:nvPr/>
          </p:nvSpPr>
          <p:spPr>
            <a:xfrm>
              <a:off x="2894727" y="1939495"/>
              <a:ext cx="1957072" cy="523220"/>
            </a:xfrm>
            <a:prstGeom prst="rect">
              <a:avLst/>
            </a:prstGeom>
            <a:noFill/>
          </p:spPr>
          <p:txBody>
            <a:bodyPr wrap="square" rtlCol="0">
              <a:spAutoFit/>
            </a:bodyPr>
            <a:lstStyle>
              <a:defPPr>
                <a:defRPr lang="zh-CN"/>
              </a:defPPr>
              <a:lvl1pPr algn="ctr">
                <a:defRPr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28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支付方式</a:t>
              </a:r>
            </a:p>
          </p:txBody>
        </p:sp>
        <p:sp>
          <p:nvSpPr>
            <p:cNvPr id="35" name="文本框 34">
              <a:extLst>
                <a:ext uri="{FF2B5EF4-FFF2-40B4-BE49-F238E27FC236}">
                  <a16:creationId xmlns:a16="http://schemas.microsoft.com/office/drawing/2014/main" id="{DBB98D5D-5A7C-8287-245F-27D5CD94A2C0}"/>
                </a:ext>
              </a:extLst>
            </p:cNvPr>
            <p:cNvSpPr txBox="1"/>
            <p:nvPr/>
          </p:nvSpPr>
          <p:spPr>
            <a:xfrm>
              <a:off x="2116616" y="1576946"/>
              <a:ext cx="612988" cy="992579"/>
            </a:xfrm>
            <a:prstGeom prst="rect">
              <a:avLst/>
            </a:prstGeom>
            <a:noFill/>
          </p:spPr>
          <p:txBody>
            <a:bodyPr wrap="none" lIns="68580" tIns="34290" rIns="68580" bIns="34290" rtlCol="0">
              <a:spAutoFit/>
            </a:bodyPr>
            <a:lstStyle/>
            <a:p>
              <a:r>
                <a:rPr lang="en-US" altLang="zh-CN" sz="6000" b="1" dirty="0">
                  <a:solidFill>
                    <a:schemeClr val="tx1">
                      <a:lumMod val="75000"/>
                      <a:lumOff val="25000"/>
                    </a:schemeClr>
                  </a:solidFill>
                  <a:latin typeface="+mn-ea"/>
                </a:rPr>
                <a:t>2</a:t>
              </a:r>
              <a:endParaRPr lang="zh-CN" altLang="en-US" sz="6000" b="1" dirty="0">
                <a:solidFill>
                  <a:schemeClr val="tx1">
                    <a:lumMod val="75000"/>
                    <a:lumOff val="25000"/>
                  </a:schemeClr>
                </a:solidFill>
                <a:latin typeface="+mn-ea"/>
              </a:endParaRPr>
            </a:p>
          </p:txBody>
        </p:sp>
        <p:sp>
          <p:nvSpPr>
            <p:cNvPr id="36" name="Text Box 13">
              <a:extLst>
                <a:ext uri="{FF2B5EF4-FFF2-40B4-BE49-F238E27FC236}">
                  <a16:creationId xmlns:a16="http://schemas.microsoft.com/office/drawing/2014/main" id="{221B8840-5B37-44E6-8133-7072F6D408F2}"/>
                </a:ext>
              </a:extLst>
            </p:cNvPr>
            <p:cNvSpPr txBox="1">
              <a:spLocks noChangeArrowheads="1"/>
            </p:cNvSpPr>
            <p:nvPr/>
          </p:nvSpPr>
          <p:spPr bwMode="gray">
            <a:xfrm>
              <a:off x="5319704" y="2122615"/>
              <a:ext cx="6787115" cy="199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nSpc>
                  <a:spcPct val="150000"/>
                </a:lnSpc>
              </a:pPr>
              <a:r>
                <a:rPr lang="zh-TW" altLang="en-US" sz="1200" dirty="0">
                  <a:solidFill>
                    <a:schemeClr val="tx1">
                      <a:lumMod val="85000"/>
                      <a:lumOff val="15000"/>
                    </a:schemeClr>
                  </a:solidFill>
                  <a:latin typeface="+mn-ea"/>
                </a:rPr>
                <a:t>無論何種利率情境、有無長照保險，其他條件相同的情况下</a:t>
              </a:r>
              <a:r>
                <a:rPr lang="zh-CN" altLang="en-US" sz="1200" dirty="0">
                  <a:solidFill>
                    <a:schemeClr val="tx1">
                      <a:lumMod val="85000"/>
                      <a:lumOff val="15000"/>
                    </a:schemeClr>
                  </a:solidFill>
                  <a:latin typeface="+mn-ea"/>
                </a:rPr>
                <a:t>：</a:t>
              </a:r>
              <a:endParaRPr lang="en-US" altLang="zh-CN"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在合約結算年齡較小時，年金型合約的風險低于一次性支付的合約；</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當結算年齡較大時，年金型合約的風險可能高于一次性支付的合約。</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原因爲長壽風險導致供應商在年金型支付合約的長天期比一次性支付合約的曝險增加更多</a:t>
              </a:r>
              <a:endParaRPr lang="en-US" altLang="zh-TW" sz="1200" dirty="0">
                <a:solidFill>
                  <a:schemeClr val="tx1">
                    <a:lumMod val="85000"/>
                    <a:lumOff val="15000"/>
                  </a:schemeClr>
                </a:solidFill>
                <a:latin typeface="+mn-ea"/>
              </a:endParaRPr>
            </a:p>
            <a:p>
              <a:pPr marL="0" indent="0">
                <a:lnSpc>
                  <a:spcPct val="150000"/>
                </a:lnSpc>
              </a:pPr>
              <a:r>
                <a:rPr lang="zh-CN" altLang="en-US" sz="1200" b="1" dirty="0">
                  <a:solidFill>
                    <a:schemeClr val="tx1">
                      <a:lumMod val="85000"/>
                      <a:lumOff val="15000"/>
                    </a:schemeClr>
                  </a:solidFill>
                  <a:latin typeface="+mn-ea"/>
                </a:rPr>
                <a:t>市場上</a:t>
              </a:r>
              <a:r>
                <a:rPr lang="en-US" altLang="zh-CN" sz="1200" b="1" dirty="0">
                  <a:solidFill>
                    <a:schemeClr val="tx1">
                      <a:lumMod val="85000"/>
                      <a:lumOff val="15000"/>
                    </a:schemeClr>
                  </a:solidFill>
                  <a:latin typeface="+mn-ea"/>
                </a:rPr>
                <a:t>RM</a:t>
              </a:r>
              <a:r>
                <a:rPr lang="zh-CN" altLang="en-US" sz="1200" b="1" dirty="0">
                  <a:solidFill>
                    <a:schemeClr val="tx1">
                      <a:lumMod val="85000"/>
                      <a:lumOff val="15000"/>
                    </a:schemeClr>
                  </a:solidFill>
                  <a:latin typeface="+mn-ea"/>
                </a:rPr>
                <a:t>合約中，一次性支付爲主流</a:t>
              </a:r>
              <a:r>
                <a:rPr lang="zh-CN" altLang="en-US" sz="1200" dirty="0">
                  <a:solidFill>
                    <a:schemeClr val="tx1">
                      <a:lumMod val="85000"/>
                      <a:lumOff val="15000"/>
                    </a:schemeClr>
                  </a:solidFill>
                  <a:latin typeface="+mn-ea"/>
                </a:rPr>
                <a:t>，原因為：</a:t>
              </a:r>
              <a:endParaRPr lang="en-US" altLang="zh-CN" sz="1200" dirty="0">
                <a:solidFill>
                  <a:schemeClr val="tx1">
                    <a:lumMod val="85000"/>
                    <a:lumOff val="15000"/>
                  </a:schemeClr>
                </a:solidFill>
                <a:latin typeface="+mn-ea"/>
              </a:endParaRPr>
            </a:p>
            <a:p>
              <a:pPr marL="0" indent="0">
                <a:lnSpc>
                  <a:spcPct val="150000"/>
                </a:lnSpc>
              </a:pPr>
              <a:r>
                <a:rPr lang="zh-CN" altLang="en-US" sz="1200" dirty="0">
                  <a:solidFill>
                    <a:schemeClr val="tx1">
                      <a:lumMod val="85000"/>
                      <a:lumOff val="15000"/>
                    </a:schemeClr>
                  </a:solidFill>
                  <a:latin typeface="+mn-ea"/>
                </a:rPr>
                <a:t>（</a:t>
              </a:r>
              <a:r>
                <a:rPr lang="en-US" altLang="zh-CN" sz="1200" dirty="0">
                  <a:solidFill>
                    <a:schemeClr val="tx1">
                      <a:lumMod val="85000"/>
                      <a:lumOff val="15000"/>
                    </a:schemeClr>
                  </a:solidFill>
                  <a:latin typeface="+mn-ea"/>
                </a:rPr>
                <a:t>1</a:t>
              </a:r>
              <a:r>
                <a:rPr lang="zh-CN" altLang="en-US" sz="1200" dirty="0">
                  <a:solidFill>
                    <a:schemeClr val="tx1">
                      <a:lumMod val="85000"/>
                      <a:lumOff val="15000"/>
                    </a:schemeClr>
                  </a:solidFill>
                  <a:latin typeface="+mn-ea"/>
                </a:rPr>
                <a:t>）供應商：在長壽風險的影響下，年金的風險高於一次性支付</a:t>
              </a:r>
              <a:endParaRPr lang="en-US" altLang="zh-CN" sz="1200" dirty="0">
                <a:solidFill>
                  <a:schemeClr val="tx1">
                    <a:lumMod val="85000"/>
                    <a:lumOff val="15000"/>
                  </a:schemeClr>
                </a:solidFill>
                <a:latin typeface="+mn-ea"/>
              </a:endParaRPr>
            </a:p>
            <a:p>
              <a:pPr marL="0" indent="0">
                <a:lnSpc>
                  <a:spcPct val="150000"/>
                </a:lnSpc>
              </a:pPr>
              <a:r>
                <a:rPr lang="zh-CN" altLang="en-US" sz="1200" dirty="0">
                  <a:solidFill>
                    <a:schemeClr val="tx1">
                      <a:lumMod val="85000"/>
                      <a:lumOff val="15000"/>
                    </a:schemeClr>
                  </a:solidFill>
                  <a:latin typeface="+mn-ea"/>
                </a:rPr>
                <a:t>（</a:t>
              </a:r>
              <a:r>
                <a:rPr lang="en-US" altLang="zh-CN" sz="1200" dirty="0">
                  <a:solidFill>
                    <a:schemeClr val="tx1">
                      <a:lumMod val="85000"/>
                      <a:lumOff val="15000"/>
                    </a:schemeClr>
                  </a:solidFill>
                  <a:latin typeface="+mn-ea"/>
                </a:rPr>
                <a:t>2</a:t>
              </a:r>
              <a:r>
                <a:rPr lang="zh-CN" altLang="en-US" sz="1200" dirty="0">
                  <a:solidFill>
                    <a:schemeClr val="tx1">
                      <a:lumMod val="85000"/>
                      <a:lumOff val="15000"/>
                    </a:schemeClr>
                  </a:solidFill>
                  <a:latin typeface="+mn-ea"/>
                </a:rPr>
                <a:t>）持有人：不確定轉入長照或死亡的時間，選擇一次性支付受壽命的影響較小</a:t>
              </a:r>
              <a:endParaRPr lang="zh-TW" altLang="en-US" sz="1200" dirty="0">
                <a:solidFill>
                  <a:schemeClr val="tx1">
                    <a:lumMod val="85000"/>
                    <a:lumOff val="15000"/>
                  </a:schemeClr>
                </a:solidFill>
                <a:latin typeface="+mn-ea"/>
              </a:endParaRPr>
            </a:p>
          </p:txBody>
        </p:sp>
      </p:grpSp>
    </p:spTree>
    <p:extLst>
      <p:ext uri="{BB962C8B-B14F-4D97-AF65-F5344CB8AC3E}">
        <p14:creationId xmlns:p14="http://schemas.microsoft.com/office/powerpoint/2010/main" val="2722448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B4993-218C-40C6-F4BE-956D3ED90A69}"/>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13A8ADDB-2230-9E05-195F-893D04E874FE}"/>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1F722D14-BC63-A8CB-9ED7-290544D109B6}"/>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A2EE00C0-8C34-0348-7B8D-A04E5B60E8BF}"/>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D5BF4253-F969-8AE8-8BD7-643548330617}"/>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A6F9DA1-9673-2666-0A8E-06834244A065}"/>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74DC9E38-7FF1-01B3-1A8D-86F6FB6E2C39}"/>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92D72A95-B647-34DC-CA3F-7865B1DFED48}"/>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5BCF7275-B149-4156-891E-183E363ADC1C}"/>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CD11DBC8-91B9-7945-D744-2E8C73C8C0BF}"/>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A5A7E47-6FF3-912F-A11E-63F37DB774E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F8504078-CE11-9DC2-DF67-466E972746F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85B5CCA9-70A3-7820-E73D-CA70007174ED}"/>
              </a:ext>
            </a:extLst>
          </p:cNvPr>
          <p:cNvGrpSpPr/>
          <p:nvPr/>
        </p:nvGrpSpPr>
        <p:grpSpPr>
          <a:xfrm>
            <a:off x="1729893" y="1308259"/>
            <a:ext cx="10057817" cy="2748413"/>
            <a:chOff x="2116616" y="1444064"/>
            <a:chExt cx="10057817" cy="2748413"/>
          </a:xfrm>
        </p:grpSpPr>
        <p:sp>
          <p:nvSpPr>
            <p:cNvPr id="22" name="矩形 3">
              <a:extLst>
                <a:ext uri="{FF2B5EF4-FFF2-40B4-BE49-F238E27FC236}">
                  <a16:creationId xmlns:a16="http://schemas.microsoft.com/office/drawing/2014/main" id="{7BBE38E8-91E0-C614-55BA-62CD8EFBD701}"/>
                </a:ext>
              </a:extLst>
            </p:cNvPr>
            <p:cNvSpPr/>
            <p:nvPr/>
          </p:nvSpPr>
          <p:spPr>
            <a:xfrm>
              <a:off x="3433982" y="2034926"/>
              <a:ext cx="8740451" cy="190565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阿里巴巴普惠体" panose="00020600040101010101" pitchFamily="18" charset="-122"/>
                <a:ea typeface="阿里巴巴普惠体" panose="00020600040101010101" pitchFamily="18" charset="-122"/>
              </a:endParaRPr>
            </a:p>
          </p:txBody>
        </p:sp>
        <p:sp>
          <p:nvSpPr>
            <p:cNvPr id="23" name="直角三角形 2">
              <a:extLst>
                <a:ext uri="{FF2B5EF4-FFF2-40B4-BE49-F238E27FC236}">
                  <a16:creationId xmlns:a16="http://schemas.microsoft.com/office/drawing/2014/main" id="{452C6079-E5E8-D919-70F1-E195108D855A}"/>
                </a:ext>
              </a:extLst>
            </p:cNvPr>
            <p:cNvSpPr/>
            <p:nvPr/>
          </p:nvSpPr>
          <p:spPr>
            <a:xfrm rot="17305660" flipH="1">
              <a:off x="3419122" y="2667488"/>
              <a:ext cx="1626936" cy="1423041"/>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dirty="0">
                <a:solidFill>
                  <a:sysClr val="window" lastClr="FFFFFF"/>
                </a:solidFill>
                <a:latin typeface="阿里巴巴普惠体" panose="00020600040101010101" pitchFamily="18" charset="-122"/>
                <a:ea typeface="阿里巴巴普惠体" panose="00020600040101010101" pitchFamily="18" charset="-122"/>
              </a:endParaRPr>
            </a:p>
          </p:txBody>
        </p:sp>
        <p:sp>
          <p:nvSpPr>
            <p:cNvPr id="24" name="任意多边形 20">
              <a:extLst>
                <a:ext uri="{FF2B5EF4-FFF2-40B4-BE49-F238E27FC236}">
                  <a16:creationId xmlns:a16="http://schemas.microsoft.com/office/drawing/2014/main" id="{D99F3A47-C3D4-76C9-45E5-561AB2677713}"/>
                </a:ext>
              </a:extLst>
            </p:cNvPr>
            <p:cNvSpPr/>
            <p:nvPr/>
          </p:nvSpPr>
          <p:spPr>
            <a:xfrm>
              <a:off x="2729828" y="1444064"/>
              <a:ext cx="2424977" cy="1401767"/>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1F3762"/>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阿里巴巴普惠体" panose="00020600040101010101" pitchFamily="18" charset="-122"/>
                <a:ea typeface="阿里巴巴普惠体" panose="00020600040101010101" pitchFamily="18" charset="-122"/>
              </a:endParaRPr>
            </a:p>
          </p:txBody>
        </p:sp>
        <p:sp>
          <p:nvSpPr>
            <p:cNvPr id="25" name="TextBox 8">
              <a:extLst>
                <a:ext uri="{FF2B5EF4-FFF2-40B4-BE49-F238E27FC236}">
                  <a16:creationId xmlns:a16="http://schemas.microsoft.com/office/drawing/2014/main" id="{9A970BB5-82D5-F87F-2BC5-81C1C2C499DE}"/>
                </a:ext>
              </a:extLst>
            </p:cNvPr>
            <p:cNvSpPr txBox="1"/>
            <p:nvPr/>
          </p:nvSpPr>
          <p:spPr>
            <a:xfrm>
              <a:off x="2894727" y="1939495"/>
              <a:ext cx="1957072" cy="523220"/>
            </a:xfrm>
            <a:prstGeom prst="rect">
              <a:avLst/>
            </a:prstGeom>
            <a:noFill/>
          </p:spPr>
          <p:txBody>
            <a:bodyPr wrap="square" rtlCol="0">
              <a:spAutoFit/>
            </a:bodyPr>
            <a:lstStyle>
              <a:defPPr>
                <a:defRPr lang="zh-CN"/>
              </a:defPPr>
              <a:lvl1pPr algn="ctr">
                <a:defRPr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28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性別比較</a:t>
              </a:r>
            </a:p>
          </p:txBody>
        </p:sp>
        <p:sp>
          <p:nvSpPr>
            <p:cNvPr id="26" name="文本框 25">
              <a:extLst>
                <a:ext uri="{FF2B5EF4-FFF2-40B4-BE49-F238E27FC236}">
                  <a16:creationId xmlns:a16="http://schemas.microsoft.com/office/drawing/2014/main" id="{2DCD4FF3-BD85-6CAC-19FC-E5C9EB34D184}"/>
                </a:ext>
              </a:extLst>
            </p:cNvPr>
            <p:cNvSpPr txBox="1"/>
            <p:nvPr/>
          </p:nvSpPr>
          <p:spPr>
            <a:xfrm>
              <a:off x="2116616" y="1576946"/>
              <a:ext cx="612988" cy="992579"/>
            </a:xfrm>
            <a:prstGeom prst="rect">
              <a:avLst/>
            </a:prstGeom>
            <a:noFill/>
          </p:spPr>
          <p:txBody>
            <a:bodyPr wrap="none" lIns="68580" tIns="34290" rIns="68580" bIns="34290" rtlCol="0">
              <a:spAutoFit/>
            </a:bodyPr>
            <a:lstStyle/>
            <a:p>
              <a:r>
                <a:rPr lang="en-US" altLang="zh-CN" sz="6000" b="1" dirty="0">
                  <a:solidFill>
                    <a:schemeClr val="tx1">
                      <a:lumMod val="75000"/>
                      <a:lumOff val="25000"/>
                    </a:schemeClr>
                  </a:solidFill>
                  <a:latin typeface="+mn-ea"/>
                </a:rPr>
                <a:t>3</a:t>
              </a:r>
              <a:endParaRPr lang="zh-CN" altLang="en-US" sz="6000" b="1" dirty="0">
                <a:solidFill>
                  <a:schemeClr val="tx1">
                    <a:lumMod val="75000"/>
                    <a:lumOff val="25000"/>
                  </a:schemeClr>
                </a:solidFill>
                <a:latin typeface="+mn-ea"/>
              </a:endParaRPr>
            </a:p>
          </p:txBody>
        </p:sp>
        <p:sp>
          <p:nvSpPr>
            <p:cNvPr id="27" name="Text Box 13">
              <a:extLst>
                <a:ext uri="{FF2B5EF4-FFF2-40B4-BE49-F238E27FC236}">
                  <a16:creationId xmlns:a16="http://schemas.microsoft.com/office/drawing/2014/main" id="{0E0FFF03-B0F3-FBE0-DD00-E49102EF3E10}"/>
                </a:ext>
              </a:extLst>
            </p:cNvPr>
            <p:cNvSpPr txBox="1">
              <a:spLocks noChangeArrowheads="1"/>
            </p:cNvSpPr>
            <p:nvPr/>
          </p:nvSpPr>
          <p:spPr bwMode="gray">
            <a:xfrm>
              <a:off x="5319704" y="2122615"/>
              <a:ext cx="6787115" cy="172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nSpc>
                  <a:spcPct val="150000"/>
                </a:lnSpc>
              </a:pPr>
              <a:r>
                <a:rPr lang="zh-TW" altLang="en-US" sz="1200" dirty="0">
                  <a:solidFill>
                    <a:schemeClr val="tx1">
                      <a:lumMod val="85000"/>
                      <a:lumOff val="15000"/>
                    </a:schemeClr>
                  </a:solidFill>
                  <a:latin typeface="+mn-ea"/>
                </a:rPr>
                <a:t>無論何種利率情境、支付方式和有無長照保險，同一合約性質</a:t>
              </a:r>
              <a:r>
                <a:rPr lang="zh-CN" altLang="en-US" sz="1200" dirty="0">
                  <a:solidFill>
                    <a:schemeClr val="tx1">
                      <a:lumMod val="85000"/>
                      <a:lumOff val="15000"/>
                    </a:schemeClr>
                  </a:solidFill>
                  <a:latin typeface="+mn-ea"/>
                </a:rPr>
                <a:t>：</a:t>
              </a:r>
              <a:endParaRPr lang="en-US" altLang="zh-CN"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女性可獲得的支付比例均低於男性，原因為女生預期壽命高於男性。</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有無長照會影響男性和女性的風險情况</a:t>
              </a:r>
              <a:r>
                <a:rPr lang="zh-CN" altLang="en-US" sz="1200" dirty="0">
                  <a:solidFill>
                    <a:schemeClr val="tx1">
                      <a:lumMod val="85000"/>
                      <a:lumOff val="15000"/>
                    </a:schemeClr>
                  </a:solidFill>
                  <a:latin typeface="+mn-ea"/>
                </a:rPr>
                <a:t>：</a:t>
              </a:r>
              <a:endParaRPr lang="en-US" altLang="zh-CN"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在無長照的情况下男性的風險高于女性。</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在有長照的情况下，當合約結算年齡比較小時女性的風險高于男性；當合約結算年齡較大時，風險情况發生反轉，男性的風險高于女性，原因爲支付比例和未來長照費用的綜合影響。</a:t>
              </a:r>
            </a:p>
          </p:txBody>
        </p:sp>
      </p:grpSp>
      <p:sp>
        <p:nvSpPr>
          <p:cNvPr id="28" name="矩形 1">
            <a:extLst>
              <a:ext uri="{FF2B5EF4-FFF2-40B4-BE49-F238E27FC236}">
                <a16:creationId xmlns:a16="http://schemas.microsoft.com/office/drawing/2014/main" id="{AA37D4C7-7D67-9DE8-03EB-965B5C7C1976}"/>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研究結果</a:t>
            </a:r>
          </a:p>
        </p:txBody>
      </p:sp>
      <p:sp>
        <p:nvSpPr>
          <p:cNvPr id="29" name="TextBox 23">
            <a:extLst>
              <a:ext uri="{FF2B5EF4-FFF2-40B4-BE49-F238E27FC236}">
                <a16:creationId xmlns:a16="http://schemas.microsoft.com/office/drawing/2014/main" id="{0DC4E14E-7A25-644B-5D3A-5ACCC8EBEE4A}"/>
              </a:ext>
            </a:extLst>
          </p:cNvPr>
          <p:cNvSpPr txBox="1"/>
          <p:nvPr/>
        </p:nvSpPr>
        <p:spPr>
          <a:xfrm>
            <a:off x="4173360" y="323206"/>
            <a:ext cx="1167625"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總結</a:t>
            </a:r>
          </a:p>
        </p:txBody>
      </p:sp>
      <p:grpSp>
        <p:nvGrpSpPr>
          <p:cNvPr id="30" name="组合 29">
            <a:extLst>
              <a:ext uri="{FF2B5EF4-FFF2-40B4-BE49-F238E27FC236}">
                <a16:creationId xmlns:a16="http://schemas.microsoft.com/office/drawing/2014/main" id="{D6CDB8D8-4C99-CF72-A4C5-70D9A3F621D5}"/>
              </a:ext>
            </a:extLst>
          </p:cNvPr>
          <p:cNvGrpSpPr/>
          <p:nvPr/>
        </p:nvGrpSpPr>
        <p:grpSpPr>
          <a:xfrm>
            <a:off x="312076" y="3911589"/>
            <a:ext cx="10057817" cy="2696128"/>
            <a:chOff x="2116616" y="1444064"/>
            <a:chExt cx="10057817" cy="2696128"/>
          </a:xfrm>
        </p:grpSpPr>
        <p:sp>
          <p:nvSpPr>
            <p:cNvPr id="31" name="矩形 3">
              <a:extLst>
                <a:ext uri="{FF2B5EF4-FFF2-40B4-BE49-F238E27FC236}">
                  <a16:creationId xmlns:a16="http://schemas.microsoft.com/office/drawing/2014/main" id="{36966381-8ABB-0FF5-DB9F-F3704BD0EBB4}"/>
                </a:ext>
              </a:extLst>
            </p:cNvPr>
            <p:cNvSpPr/>
            <p:nvPr/>
          </p:nvSpPr>
          <p:spPr>
            <a:xfrm>
              <a:off x="3534433" y="2034926"/>
              <a:ext cx="8640000" cy="190565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latin typeface="阿里巴巴普惠体" panose="00020600040101010101" pitchFamily="18" charset="-122"/>
                <a:ea typeface="阿里巴巴普惠体" panose="00020600040101010101" pitchFamily="18" charset="-122"/>
              </a:endParaRPr>
            </a:p>
          </p:txBody>
        </p:sp>
        <p:sp>
          <p:nvSpPr>
            <p:cNvPr id="32" name="直角三角形 2">
              <a:extLst>
                <a:ext uri="{FF2B5EF4-FFF2-40B4-BE49-F238E27FC236}">
                  <a16:creationId xmlns:a16="http://schemas.microsoft.com/office/drawing/2014/main" id="{89858049-3845-8191-81A9-4A85007050B4}"/>
                </a:ext>
              </a:extLst>
            </p:cNvPr>
            <p:cNvSpPr/>
            <p:nvPr/>
          </p:nvSpPr>
          <p:spPr>
            <a:xfrm rot="17141036" flipH="1">
              <a:off x="3512982" y="2687516"/>
              <a:ext cx="1519744" cy="1385607"/>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dirty="0">
                <a:solidFill>
                  <a:sysClr val="window" lastClr="FFFFFF"/>
                </a:solidFill>
                <a:latin typeface="阿里巴巴普惠体" panose="00020600040101010101" pitchFamily="18" charset="-122"/>
                <a:ea typeface="阿里巴巴普惠体" panose="00020600040101010101" pitchFamily="18" charset="-122"/>
              </a:endParaRPr>
            </a:p>
          </p:txBody>
        </p:sp>
        <p:sp>
          <p:nvSpPr>
            <p:cNvPr id="33" name="任意多边形 20">
              <a:extLst>
                <a:ext uri="{FF2B5EF4-FFF2-40B4-BE49-F238E27FC236}">
                  <a16:creationId xmlns:a16="http://schemas.microsoft.com/office/drawing/2014/main" id="{5F0CB3D9-3390-EF4F-AD62-FC6408117772}"/>
                </a:ext>
              </a:extLst>
            </p:cNvPr>
            <p:cNvSpPr/>
            <p:nvPr/>
          </p:nvSpPr>
          <p:spPr>
            <a:xfrm>
              <a:off x="2729828" y="1444064"/>
              <a:ext cx="2424977" cy="1401767"/>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1F3762"/>
            </a:solidFill>
            <a:ln w="25400" cap="flat" cmpd="sng" algn="ctr">
              <a:noFill/>
              <a:prstDash val="solid"/>
            </a:ln>
            <a:effectLst/>
          </p:spPr>
          <p:txBody>
            <a:bodyPr lIns="0" tIns="0" rIns="0" bIns="0" anchor="ctr"/>
            <a:lstStyle/>
            <a:p>
              <a:pPr algn="ctr">
                <a:defRPr/>
              </a:pPr>
              <a:endParaRPr lang="zh-CN" altLang="en-US" sz="1500" kern="0" dirty="0">
                <a:solidFill>
                  <a:srgbClr val="FFFFFF"/>
                </a:solidFill>
                <a:latin typeface="阿里巴巴普惠体" panose="00020600040101010101" pitchFamily="18" charset="-122"/>
                <a:ea typeface="阿里巴巴普惠体" panose="00020600040101010101" pitchFamily="18" charset="-122"/>
              </a:endParaRPr>
            </a:p>
          </p:txBody>
        </p:sp>
        <p:sp>
          <p:nvSpPr>
            <p:cNvPr id="34" name="TextBox 8">
              <a:extLst>
                <a:ext uri="{FF2B5EF4-FFF2-40B4-BE49-F238E27FC236}">
                  <a16:creationId xmlns:a16="http://schemas.microsoft.com/office/drawing/2014/main" id="{0E8D963E-B084-07E7-9087-2693583F12D9}"/>
                </a:ext>
              </a:extLst>
            </p:cNvPr>
            <p:cNvSpPr txBox="1"/>
            <p:nvPr/>
          </p:nvSpPr>
          <p:spPr>
            <a:xfrm>
              <a:off x="2894727" y="1939495"/>
              <a:ext cx="1957072" cy="523220"/>
            </a:xfrm>
            <a:prstGeom prst="rect">
              <a:avLst/>
            </a:prstGeom>
            <a:noFill/>
          </p:spPr>
          <p:txBody>
            <a:bodyPr wrap="square" rtlCol="0">
              <a:spAutoFit/>
            </a:bodyPr>
            <a:lstStyle>
              <a:defPPr>
                <a:defRPr lang="zh-CN"/>
              </a:defPPr>
              <a:lvl1pPr algn="ctr">
                <a:defRPr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28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有無長照</a:t>
              </a:r>
            </a:p>
          </p:txBody>
        </p:sp>
        <p:sp>
          <p:nvSpPr>
            <p:cNvPr id="35" name="文本框 34">
              <a:extLst>
                <a:ext uri="{FF2B5EF4-FFF2-40B4-BE49-F238E27FC236}">
                  <a16:creationId xmlns:a16="http://schemas.microsoft.com/office/drawing/2014/main" id="{DBB98D5D-5A7C-8287-245F-27D5CD94A2C0}"/>
                </a:ext>
              </a:extLst>
            </p:cNvPr>
            <p:cNvSpPr txBox="1"/>
            <p:nvPr/>
          </p:nvSpPr>
          <p:spPr>
            <a:xfrm>
              <a:off x="2116616" y="1576946"/>
              <a:ext cx="612988" cy="992579"/>
            </a:xfrm>
            <a:prstGeom prst="rect">
              <a:avLst/>
            </a:prstGeom>
            <a:noFill/>
          </p:spPr>
          <p:txBody>
            <a:bodyPr wrap="none" lIns="68580" tIns="34290" rIns="68580" bIns="34290" rtlCol="0">
              <a:spAutoFit/>
            </a:bodyPr>
            <a:lstStyle/>
            <a:p>
              <a:r>
                <a:rPr lang="en-US" altLang="zh-CN" sz="6000" b="1" dirty="0">
                  <a:solidFill>
                    <a:schemeClr val="tx1">
                      <a:lumMod val="75000"/>
                      <a:lumOff val="25000"/>
                    </a:schemeClr>
                  </a:solidFill>
                  <a:latin typeface="+mn-ea"/>
                </a:rPr>
                <a:t>4</a:t>
              </a:r>
              <a:endParaRPr lang="zh-CN" altLang="en-US" sz="6000" b="1" dirty="0">
                <a:solidFill>
                  <a:schemeClr val="tx1">
                    <a:lumMod val="75000"/>
                    <a:lumOff val="25000"/>
                  </a:schemeClr>
                </a:solidFill>
                <a:latin typeface="+mn-ea"/>
              </a:endParaRPr>
            </a:p>
          </p:txBody>
        </p:sp>
        <p:sp>
          <p:nvSpPr>
            <p:cNvPr id="36" name="Text Box 13">
              <a:extLst>
                <a:ext uri="{FF2B5EF4-FFF2-40B4-BE49-F238E27FC236}">
                  <a16:creationId xmlns:a16="http://schemas.microsoft.com/office/drawing/2014/main" id="{221B8840-5B37-44E6-8133-7072F6D408F2}"/>
                </a:ext>
              </a:extLst>
            </p:cNvPr>
            <p:cNvSpPr txBox="1">
              <a:spLocks noChangeArrowheads="1"/>
            </p:cNvSpPr>
            <p:nvPr/>
          </p:nvSpPr>
          <p:spPr bwMode="gray">
            <a:xfrm>
              <a:off x="5319704" y="2122615"/>
              <a:ext cx="6787115" cy="172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nSpc>
                  <a:spcPct val="150000"/>
                </a:lnSpc>
              </a:pPr>
              <a:r>
                <a:rPr lang="zh-TW" altLang="en-US" sz="1200" dirty="0">
                  <a:solidFill>
                    <a:schemeClr val="tx1">
                      <a:lumMod val="85000"/>
                      <a:lumOff val="15000"/>
                    </a:schemeClr>
                  </a:solidFill>
                  <a:latin typeface="+mn-ea"/>
                </a:rPr>
                <a:t>無論何種利率情境、支付方式，同一合約性質</a:t>
              </a:r>
              <a:r>
                <a:rPr lang="zh-CN" altLang="en-US" sz="1200" dirty="0">
                  <a:solidFill>
                    <a:schemeClr val="tx1">
                      <a:lumMod val="85000"/>
                      <a:lumOff val="15000"/>
                    </a:schemeClr>
                  </a:solidFill>
                  <a:latin typeface="+mn-ea"/>
                </a:rPr>
                <a:t>：</a:t>
              </a:r>
              <a:endParaRPr lang="en-US" altLang="zh-CN"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有長照合約的支付比例低于無長照合約</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原因爲含長照保險供應商支付長照費用需要從供應商支付的金額中體現。</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結算年齡會影響有無長照的風險狀况</a:t>
              </a:r>
              <a:r>
                <a:rPr lang="zh-CN" altLang="en-US" sz="1200" dirty="0">
                  <a:solidFill>
                    <a:schemeClr val="tx1">
                      <a:lumMod val="85000"/>
                      <a:lumOff val="15000"/>
                    </a:schemeClr>
                  </a:solidFill>
                  <a:latin typeface="+mn-ea"/>
                </a:rPr>
                <a:t>：</a:t>
              </a:r>
              <a:endParaRPr lang="en-US" altLang="zh-CN" sz="1200" dirty="0">
                <a:solidFill>
                  <a:schemeClr val="tx1">
                    <a:lumMod val="85000"/>
                    <a:lumOff val="15000"/>
                  </a:schemeClr>
                </a:solidFill>
                <a:latin typeface="+mn-ea"/>
              </a:endParaRPr>
            </a:p>
            <a:p>
              <a:pPr marL="0" indent="0">
                <a:lnSpc>
                  <a:spcPct val="150000"/>
                </a:lnSpc>
              </a:pPr>
              <a:r>
                <a:rPr lang="zh-CN" altLang="en-US" sz="1200" dirty="0">
                  <a:solidFill>
                    <a:schemeClr val="tx1">
                      <a:lumMod val="85000"/>
                      <a:lumOff val="15000"/>
                    </a:schemeClr>
                  </a:solidFill>
                  <a:latin typeface="+mn-ea"/>
                </a:rPr>
                <a:t>通常情況下</a:t>
              </a:r>
              <a:r>
                <a:rPr lang="zh-TW" altLang="en-US" sz="1200" dirty="0">
                  <a:solidFill>
                    <a:schemeClr val="tx1">
                      <a:lumMod val="85000"/>
                      <a:lumOff val="15000"/>
                    </a:schemeClr>
                  </a:solidFill>
                  <a:latin typeface="+mn-ea"/>
                </a:rPr>
                <a:t>，有長照風險高于無長照</a:t>
              </a:r>
              <a:r>
                <a:rPr lang="zh-CN" altLang="en-US" sz="1200" dirty="0">
                  <a:solidFill>
                    <a:schemeClr val="tx1">
                      <a:lumMod val="85000"/>
                      <a:lumOff val="15000"/>
                    </a:schemeClr>
                  </a:solidFill>
                  <a:latin typeface="+mn-ea"/>
                </a:rPr>
                <a:t>，由此說明</a:t>
              </a:r>
              <a:r>
                <a:rPr lang="zh-CN" altLang="en-US" sz="1200" b="1" dirty="0">
                  <a:solidFill>
                    <a:schemeClr val="tx1">
                      <a:lumMod val="85000"/>
                      <a:lumOff val="15000"/>
                    </a:schemeClr>
                  </a:solidFill>
                  <a:latin typeface="+mn-ea"/>
                </a:rPr>
                <a:t>市場上含長照險的合約較少的原因</a:t>
              </a:r>
              <a:r>
                <a:rPr lang="zh-TW" altLang="en-US" sz="1200" dirty="0">
                  <a:solidFill>
                    <a:schemeClr val="tx1">
                      <a:lumMod val="85000"/>
                      <a:lumOff val="15000"/>
                    </a:schemeClr>
                  </a:solidFill>
                  <a:latin typeface="+mn-ea"/>
                </a:rPr>
                <a:t>；</a:t>
              </a:r>
              <a:endParaRPr lang="en-US" altLang="zh-TW" sz="1200" dirty="0">
                <a:solidFill>
                  <a:schemeClr val="tx1">
                    <a:lumMod val="85000"/>
                    <a:lumOff val="15000"/>
                  </a:schemeClr>
                </a:solidFill>
                <a:latin typeface="+mn-ea"/>
              </a:endParaRPr>
            </a:p>
            <a:p>
              <a:pPr marL="0" indent="0">
                <a:lnSpc>
                  <a:spcPct val="150000"/>
                </a:lnSpc>
              </a:pPr>
              <a:r>
                <a:rPr lang="zh-TW" altLang="en-US" sz="1200" dirty="0">
                  <a:solidFill>
                    <a:schemeClr val="tx1">
                      <a:lumMod val="85000"/>
                      <a:lumOff val="15000"/>
                    </a:schemeClr>
                  </a:solidFill>
                  <a:latin typeface="+mn-ea"/>
                </a:rPr>
                <a:t>當結算年齡</a:t>
              </a:r>
              <a:r>
                <a:rPr lang="zh-CN" altLang="en-US" sz="1200" dirty="0">
                  <a:solidFill>
                    <a:schemeClr val="tx1">
                      <a:lumMod val="85000"/>
                      <a:lumOff val="15000"/>
                    </a:schemeClr>
                  </a:solidFill>
                  <a:latin typeface="+mn-ea"/>
                </a:rPr>
                <a:t>極大時</a:t>
              </a:r>
              <a:r>
                <a:rPr lang="zh-TW" altLang="en-US" sz="1200" dirty="0">
                  <a:solidFill>
                    <a:schemeClr val="tx1">
                      <a:lumMod val="85000"/>
                      <a:lumOff val="15000"/>
                    </a:schemeClr>
                  </a:solidFill>
                  <a:latin typeface="+mn-ea"/>
                </a:rPr>
                <a:t>，有長照風險低于無長照，原因爲支付比例和未來長照費用的綜合影響。</a:t>
              </a:r>
            </a:p>
          </p:txBody>
        </p:sp>
      </p:grpSp>
    </p:spTree>
    <p:extLst>
      <p:ext uri="{BB962C8B-B14F-4D97-AF65-F5344CB8AC3E}">
        <p14:creationId xmlns:p14="http://schemas.microsoft.com/office/powerpoint/2010/main" val="2020138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2930-17C6-D78D-C9B4-82B2BC31383D}"/>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402DA20F-DFB6-E76C-7650-ED53E03FB66A}"/>
              </a:ext>
            </a:extLst>
          </p:cNvPr>
          <p:cNvGrpSpPr/>
          <p:nvPr/>
        </p:nvGrpSpPr>
        <p:grpSpPr>
          <a:xfrm>
            <a:off x="4" y="969100"/>
            <a:ext cx="12191996" cy="1794132"/>
            <a:chOff x="4" y="977295"/>
            <a:chExt cx="12191996" cy="1794132"/>
          </a:xfrm>
        </p:grpSpPr>
        <p:sp>
          <p:nvSpPr>
            <p:cNvPr id="13" name="弧形 12">
              <a:extLst>
                <a:ext uri="{FF2B5EF4-FFF2-40B4-BE49-F238E27FC236}">
                  <a16:creationId xmlns:a16="http://schemas.microsoft.com/office/drawing/2014/main" id="{ABDCC736-33F1-C5D1-DE74-0FDBA0B843D5}"/>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535405E1-E4BD-FCE8-0B58-A43C4212FFCA}"/>
                </a:ext>
              </a:extLst>
            </p:cNvPr>
            <p:cNvGrpSpPr/>
            <p:nvPr/>
          </p:nvGrpSpPr>
          <p:grpSpPr>
            <a:xfrm>
              <a:off x="4" y="2268060"/>
              <a:ext cx="12191996" cy="5240"/>
              <a:chOff x="4" y="2268060"/>
              <a:chExt cx="12191996" cy="5240"/>
            </a:xfrm>
          </p:grpSpPr>
          <p:cxnSp>
            <p:nvCxnSpPr>
              <p:cNvPr id="15" name="直接连接符 14">
                <a:extLst>
                  <a:ext uri="{FF2B5EF4-FFF2-40B4-BE49-F238E27FC236}">
                    <a16:creationId xmlns:a16="http://schemas.microsoft.com/office/drawing/2014/main" id="{2A4A530A-C6A2-8F2F-032C-A55B73226E6A}"/>
                  </a:ext>
                </a:extLst>
              </p:cNvPr>
              <p:cNvCxnSpPr>
                <a:cxnSpLocks/>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F7512E1-C153-9011-1BCD-6A7DA34BD8AE}"/>
                  </a:ext>
                </a:extLst>
              </p:cNvPr>
              <p:cNvCxnSpPr>
                <a:cxnSpLocks/>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grpSp>
        <p:nvGrpSpPr>
          <p:cNvPr id="32" name="组合 31">
            <a:extLst>
              <a:ext uri="{FF2B5EF4-FFF2-40B4-BE49-F238E27FC236}">
                <a16:creationId xmlns:a16="http://schemas.microsoft.com/office/drawing/2014/main" id="{8A55BD95-A163-FF82-E599-992655ECC166}"/>
              </a:ext>
            </a:extLst>
          </p:cNvPr>
          <p:cNvGrpSpPr/>
          <p:nvPr/>
        </p:nvGrpSpPr>
        <p:grpSpPr>
          <a:xfrm>
            <a:off x="5232713" y="1001744"/>
            <a:ext cx="1726574" cy="1726572"/>
            <a:chOff x="5232713" y="1001744"/>
            <a:chExt cx="1726574" cy="1726572"/>
          </a:xfrm>
        </p:grpSpPr>
        <p:grpSp>
          <p:nvGrpSpPr>
            <p:cNvPr id="33" name="组合 32">
              <a:extLst>
                <a:ext uri="{FF2B5EF4-FFF2-40B4-BE49-F238E27FC236}">
                  <a16:creationId xmlns:a16="http://schemas.microsoft.com/office/drawing/2014/main" id="{E73F5219-274C-2513-5F30-8523B9C9F7E2}"/>
                </a:ext>
              </a:extLst>
            </p:cNvPr>
            <p:cNvGrpSpPr/>
            <p:nvPr/>
          </p:nvGrpSpPr>
          <p:grpSpPr>
            <a:xfrm>
              <a:off x="5232713" y="1001744"/>
              <a:ext cx="1726574" cy="1726572"/>
              <a:chOff x="5232713" y="1001744"/>
              <a:chExt cx="1726574" cy="1726572"/>
            </a:xfrm>
          </p:grpSpPr>
          <p:sp>
            <p:nvSpPr>
              <p:cNvPr id="36" name="椭圆 35">
                <a:extLst>
                  <a:ext uri="{FF2B5EF4-FFF2-40B4-BE49-F238E27FC236}">
                    <a16:creationId xmlns:a16="http://schemas.microsoft.com/office/drawing/2014/main" id="{7D256067-F78B-2269-A5DD-7AF9AA63F891}"/>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B18230C0-BB89-95D3-F01F-78C1B2D5A75C}"/>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Picture 4">
              <a:extLst>
                <a:ext uri="{FF2B5EF4-FFF2-40B4-BE49-F238E27FC236}">
                  <a16:creationId xmlns:a16="http://schemas.microsoft.com/office/drawing/2014/main" id="{DFDECA31-D1C6-308D-6F83-60098EB9B5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文本框 2">
            <a:extLst>
              <a:ext uri="{FF2B5EF4-FFF2-40B4-BE49-F238E27FC236}">
                <a16:creationId xmlns:a16="http://schemas.microsoft.com/office/drawing/2014/main" id="{FD0C2ED3-63EA-019A-A473-D785410C7B22}"/>
              </a:ext>
            </a:extLst>
          </p:cNvPr>
          <p:cNvSpPr txBox="1"/>
          <p:nvPr/>
        </p:nvSpPr>
        <p:spPr>
          <a:xfrm>
            <a:off x="2146052" y="2798318"/>
            <a:ext cx="8245723" cy="923330"/>
          </a:xfrm>
          <a:prstGeom prst="rect">
            <a:avLst/>
          </a:prstGeom>
          <a:noFill/>
        </p:spPr>
        <p:txBody>
          <a:bodyPr wrap="square" rtlCol="0">
            <a:spAutoFit/>
          </a:bodyPr>
          <a:lstStyle/>
          <a:p>
            <a:pPr algn="dist"/>
            <a:r>
              <a:rPr lang="zh-CN" altLang="en-US" sz="5400" dirty="0">
                <a:solidFill>
                  <a:srgbClr val="1F3762"/>
                </a:solidFill>
                <a:latin typeface="字体视界-NWE粗楷体" panose="02000500000000000000" pitchFamily="2" charset="-122"/>
                <a:ea typeface="字体视界-NWE粗楷体" panose="02000500000000000000" pitchFamily="2" charset="-122"/>
              </a:rPr>
              <a:t>匯報完畢，請老師指導！</a:t>
            </a:r>
          </a:p>
        </p:txBody>
      </p:sp>
    </p:spTree>
    <p:extLst>
      <p:ext uri="{BB962C8B-B14F-4D97-AF65-F5344CB8AC3E}">
        <p14:creationId xmlns:p14="http://schemas.microsoft.com/office/powerpoint/2010/main" val="380727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9CA5-9465-72B6-6BAA-D9D47F4F1A5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DA97B910-92DE-C856-3ED7-2D486DC8488D}"/>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42C42249-9C89-8428-4394-4E8B9D75E95E}"/>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42303DA5-ABE1-6713-9C13-B4F18A57AE4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AA80DE2-1BF5-E615-0107-0510B69ED5F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D17DEBA-EA63-3B9A-0AA5-594623577F66}"/>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63629EAB-4E3E-25B2-0C26-73B6120BD5E8}"/>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0D98F3DE-A301-4755-1FFF-B22843723B0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95D6BDD3-B59A-C25D-6A63-C82BFB1EA9EA}"/>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BBC60089-3F94-4841-42A5-E9A5F1CE33E2}"/>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0F21A62-EBEB-7C42-13B8-233AA89ADE71}"/>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D68B7846-85EE-CEC7-DEFC-76C9FDDD7AB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18C2DA9C-F96C-7676-F03D-7D68EC65E86E}"/>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研究背景</a:t>
            </a:r>
          </a:p>
        </p:txBody>
      </p:sp>
      <p:sp>
        <p:nvSpPr>
          <p:cNvPr id="3" name="矩形 1">
            <a:extLst>
              <a:ext uri="{FF2B5EF4-FFF2-40B4-BE49-F238E27FC236}">
                <a16:creationId xmlns:a16="http://schemas.microsoft.com/office/drawing/2014/main" id="{985BD17F-5386-2389-A32B-32609CE82A69}"/>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sp>
        <p:nvSpPr>
          <p:cNvPr id="39" name="TextBox 21">
            <a:extLst>
              <a:ext uri="{FF2B5EF4-FFF2-40B4-BE49-F238E27FC236}">
                <a16:creationId xmlns:a16="http://schemas.microsoft.com/office/drawing/2014/main" id="{9F071162-0242-3606-A140-E4C94BF29C24}"/>
              </a:ext>
            </a:extLst>
          </p:cNvPr>
          <p:cNvSpPr txBox="1"/>
          <p:nvPr/>
        </p:nvSpPr>
        <p:spPr>
          <a:xfrm>
            <a:off x="2092619" y="1192380"/>
            <a:ext cx="9720000" cy="4198369"/>
          </a:xfrm>
          <a:prstGeom prst="rect">
            <a:avLst/>
          </a:prstGeom>
          <a:noFill/>
        </p:spPr>
        <p:txBody>
          <a:bodyPr wrap="square" lIns="91418" tIns="45708" rIns="91418" bIns="45708" rtlCol="0">
            <a:spAutoFit/>
          </a:bodyPr>
          <a:lstStyle/>
          <a:p>
            <a:pPr>
              <a:lnSpc>
                <a:spcPct val="150000"/>
              </a:lnSpc>
            </a:pPr>
            <a:r>
              <a:rPr lang="zh-TW" altLang="en-US" dirty="0">
                <a:solidFill>
                  <a:srgbClr val="1F3762"/>
                </a:solidFill>
                <a:latin typeface="+mn-ea"/>
                <a:cs typeface="+mn-ea"/>
                <a:sym typeface="+mn-lt"/>
              </a:rPr>
              <a:t>房屋淨值釋放産品包括：</a:t>
            </a:r>
          </a:p>
          <a:p>
            <a:pPr>
              <a:lnSpc>
                <a:spcPct val="150000"/>
              </a:lnSpc>
            </a:pPr>
            <a:r>
              <a:rPr lang="zh-TW" altLang="en-US" b="1" dirty="0">
                <a:solidFill>
                  <a:srgbClr val="1F3762"/>
                </a:solidFill>
                <a:latin typeface="+mn-ea"/>
                <a:cs typeface="+mn-ea"/>
                <a:sym typeface="+mn-lt"/>
              </a:rPr>
              <a:t>（</a:t>
            </a:r>
            <a:r>
              <a:rPr lang="en-US" altLang="zh-TW" b="1" dirty="0">
                <a:solidFill>
                  <a:srgbClr val="1F3762"/>
                </a:solidFill>
                <a:latin typeface="+mn-ea"/>
                <a:cs typeface="+mn-ea"/>
                <a:sym typeface="+mn-lt"/>
              </a:rPr>
              <a:t>a</a:t>
            </a:r>
            <a:r>
              <a:rPr lang="zh-TW" altLang="en-US" b="1" dirty="0">
                <a:solidFill>
                  <a:srgbClr val="1F3762"/>
                </a:solidFill>
                <a:latin typeface="+mn-ea"/>
                <a:cs typeface="+mn-ea"/>
                <a:sym typeface="+mn-lt"/>
              </a:rPr>
              <a:t>）反向抵押貸款（</a:t>
            </a:r>
            <a:r>
              <a:rPr lang="en-US" altLang="zh-TW" b="1" dirty="0">
                <a:solidFill>
                  <a:srgbClr val="1F3762"/>
                </a:solidFill>
                <a:latin typeface="+mn-ea"/>
                <a:cs typeface="+mn-ea"/>
                <a:sym typeface="+mn-lt"/>
              </a:rPr>
              <a:t>Reverse Mortgage</a:t>
            </a:r>
            <a:r>
              <a:rPr lang="zh-TW" altLang="en-US" b="1" dirty="0">
                <a:solidFill>
                  <a:srgbClr val="1F3762"/>
                </a:solidFill>
                <a:latin typeface="+mn-ea"/>
                <a:cs typeface="+mn-ea"/>
                <a:sym typeface="+mn-lt"/>
              </a:rPr>
              <a:t>）</a:t>
            </a:r>
            <a:endParaRPr lang="en-US" altLang="zh-TW" b="1" dirty="0">
              <a:solidFill>
                <a:srgbClr val="C00000"/>
              </a:solidFill>
              <a:latin typeface="+mn-ea"/>
              <a:cs typeface="+mn-ea"/>
              <a:sym typeface="+mn-lt"/>
            </a:endParaRPr>
          </a:p>
          <a:p>
            <a:pPr>
              <a:lnSpc>
                <a:spcPct val="150000"/>
              </a:lnSpc>
            </a:pPr>
            <a:r>
              <a:rPr lang="zh-TW" altLang="en-US" b="1" dirty="0">
                <a:solidFill>
                  <a:srgbClr val="1F3762"/>
                </a:solidFill>
                <a:latin typeface="+mn-ea"/>
                <a:cs typeface="+mn-ea"/>
                <a:sym typeface="+mn-lt"/>
              </a:rPr>
              <a:t>（</a:t>
            </a:r>
            <a:r>
              <a:rPr lang="en-US" altLang="zh-TW" b="1" dirty="0">
                <a:solidFill>
                  <a:srgbClr val="1F3762"/>
                </a:solidFill>
                <a:latin typeface="+mn-ea"/>
                <a:cs typeface="+mn-ea"/>
                <a:sym typeface="+mn-lt"/>
              </a:rPr>
              <a:t>b</a:t>
            </a:r>
            <a:r>
              <a:rPr lang="zh-TW" altLang="en-US" b="1" dirty="0">
                <a:solidFill>
                  <a:srgbClr val="1F3762"/>
                </a:solidFill>
                <a:latin typeface="+mn-ea"/>
                <a:cs typeface="+mn-ea"/>
                <a:sym typeface="+mn-lt"/>
              </a:rPr>
              <a:t>）房屋銷售收益分享（房屋逆轉</a:t>
            </a:r>
            <a:r>
              <a:rPr lang="en-US" altLang="zh-TW" b="1" dirty="0">
                <a:solidFill>
                  <a:srgbClr val="1F3762"/>
                </a:solidFill>
                <a:latin typeface="+mn-ea"/>
                <a:cs typeface="+mn-ea"/>
                <a:sym typeface="+mn-lt"/>
              </a:rPr>
              <a:t>Home Reversion</a:t>
            </a:r>
            <a:r>
              <a:rPr lang="zh-TW" altLang="en-US" b="1" dirty="0">
                <a:solidFill>
                  <a:srgbClr val="1F3762"/>
                </a:solidFill>
                <a:latin typeface="+mn-ea"/>
                <a:cs typeface="+mn-ea"/>
                <a:sym typeface="+mn-lt"/>
              </a:rPr>
              <a:t>，出售時已經把未來的房租等費用扣除）</a:t>
            </a:r>
          </a:p>
          <a:p>
            <a:pPr>
              <a:lnSpc>
                <a:spcPct val="150000"/>
              </a:lnSpc>
            </a:pPr>
            <a:r>
              <a:rPr lang="zh-TW" altLang="en-US" dirty="0">
                <a:solidFill>
                  <a:srgbClr val="1F3762"/>
                </a:solidFill>
                <a:latin typeface="+mn-ea"/>
                <a:cs typeface="+mn-ea"/>
                <a:sym typeface="+mn-lt"/>
              </a:rPr>
              <a:t>（</a:t>
            </a:r>
            <a:r>
              <a:rPr lang="en-US" altLang="zh-TW" dirty="0">
                <a:solidFill>
                  <a:srgbClr val="1F3762"/>
                </a:solidFill>
                <a:latin typeface="+mn-ea"/>
                <a:cs typeface="+mn-ea"/>
                <a:sym typeface="+mn-lt"/>
              </a:rPr>
              <a:t>c</a:t>
            </a:r>
            <a:r>
              <a:rPr lang="zh-TW" altLang="en-US" dirty="0">
                <a:solidFill>
                  <a:srgbClr val="1F3762"/>
                </a:solidFill>
                <a:latin typeface="+mn-ea"/>
                <a:cs typeface="+mn-ea"/>
                <a:sym typeface="+mn-lt"/>
              </a:rPr>
              <a:t>）股權釋放協議（</a:t>
            </a:r>
            <a:r>
              <a:rPr lang="en-US" altLang="zh-TW" dirty="0">
                <a:solidFill>
                  <a:srgbClr val="1F3762"/>
                </a:solidFill>
                <a:latin typeface="+mn-ea"/>
                <a:cs typeface="+mn-ea"/>
                <a:sym typeface="+mn-lt"/>
              </a:rPr>
              <a:t>Equity Release Agreement</a:t>
            </a:r>
            <a:r>
              <a:rPr lang="zh-TW" altLang="en-US" dirty="0">
                <a:solidFill>
                  <a:srgbClr val="1F3762"/>
                </a:solidFill>
                <a:latin typeface="+mn-ea"/>
                <a:cs typeface="+mn-ea"/>
                <a:sym typeface="+mn-lt"/>
              </a:rPr>
              <a:t>，賣方出售部分份額以獲得付款，買方針對已出售的部分收取租金等費用，該費用從未出售部分扣除，賣方房屋淨值隨費用增加而下降，協議可約定，即使賣方房屋淨值份額降至爲零，仍可保障其有繼續居住權利，合約終止時對份額進行清算 ）</a:t>
            </a:r>
          </a:p>
          <a:p>
            <a:pPr>
              <a:lnSpc>
                <a:spcPct val="150000"/>
              </a:lnSpc>
            </a:pPr>
            <a:r>
              <a:rPr lang="zh-TW" altLang="en-US" dirty="0">
                <a:solidFill>
                  <a:srgbClr val="1F3762"/>
                </a:solidFill>
                <a:latin typeface="+mn-ea"/>
                <a:cs typeface="+mn-ea"/>
                <a:sym typeface="+mn-lt"/>
              </a:rPr>
              <a:t>（</a:t>
            </a:r>
            <a:r>
              <a:rPr lang="en-US" altLang="zh-TW" dirty="0">
                <a:solidFill>
                  <a:srgbClr val="1F3762"/>
                </a:solidFill>
                <a:latin typeface="+mn-ea"/>
                <a:cs typeface="+mn-ea"/>
                <a:sym typeface="+mn-lt"/>
              </a:rPr>
              <a:t>d</a:t>
            </a:r>
            <a:r>
              <a:rPr lang="zh-TW" altLang="en-US" dirty="0">
                <a:solidFill>
                  <a:srgbClr val="1F3762"/>
                </a:solidFill>
                <a:latin typeface="+mn-ea"/>
                <a:cs typeface="+mn-ea"/>
                <a:sym typeface="+mn-lt"/>
              </a:rPr>
              <a:t>）政府的房屋淨值獲取計劃（</a:t>
            </a:r>
            <a:r>
              <a:rPr lang="en-US" altLang="zh-TW" dirty="0">
                <a:solidFill>
                  <a:srgbClr val="1F3762"/>
                </a:solidFill>
                <a:latin typeface="+mn-ea"/>
                <a:cs typeface="+mn-ea"/>
                <a:sym typeface="+mn-lt"/>
              </a:rPr>
              <a:t>Government‘s Home Equity Access Scheme</a:t>
            </a:r>
            <a:r>
              <a:rPr lang="zh-TW" altLang="en-US" dirty="0">
                <a:solidFill>
                  <a:srgbClr val="1F3762"/>
                </a:solidFill>
                <a:latin typeface="+mn-ea"/>
                <a:cs typeface="+mn-ea"/>
                <a:sym typeface="+mn-lt"/>
              </a:rPr>
              <a:t>，針對軍人或殘疾人等特殊群體，與養老金挂鈎）。</a:t>
            </a:r>
          </a:p>
          <a:p>
            <a:pPr>
              <a:lnSpc>
                <a:spcPct val="150000"/>
              </a:lnSpc>
            </a:pPr>
            <a:r>
              <a:rPr lang="zh-TW" altLang="en-US" b="1" dirty="0">
                <a:solidFill>
                  <a:srgbClr val="C00000"/>
                </a:solidFill>
                <a:latin typeface="+mn-ea"/>
                <a:cs typeface="+mn-ea"/>
                <a:sym typeface="+mn-lt"/>
              </a:rPr>
              <a:t>反向抵押貸款是目前澳洲最受歡迎的房屋淨值釋放産品</a:t>
            </a:r>
            <a:r>
              <a:rPr lang="zh-TW" altLang="en-US" dirty="0">
                <a:solidFill>
                  <a:srgbClr val="1F3762"/>
                </a:solidFill>
                <a:latin typeface="+mn-ea"/>
                <a:cs typeface="+mn-ea"/>
                <a:sym typeface="+mn-lt"/>
              </a:rPr>
              <a:t>（澳大利亞證券和投資委員會，</a:t>
            </a:r>
            <a:r>
              <a:rPr lang="en-US" altLang="zh-TW" dirty="0">
                <a:solidFill>
                  <a:srgbClr val="1F3762"/>
                </a:solidFill>
                <a:latin typeface="+mn-ea"/>
                <a:cs typeface="+mn-ea"/>
                <a:sym typeface="+mn-lt"/>
              </a:rPr>
              <a:t>2005</a:t>
            </a:r>
            <a:r>
              <a:rPr lang="zh-TW" altLang="en-US" dirty="0">
                <a:solidFill>
                  <a:srgbClr val="1F3762"/>
                </a:solidFill>
                <a:latin typeface="+mn-ea"/>
                <a:cs typeface="+mn-ea"/>
                <a:sym typeface="+mn-lt"/>
              </a:rPr>
              <a:t>） </a:t>
            </a:r>
          </a:p>
        </p:txBody>
      </p:sp>
      <p:sp>
        <p:nvSpPr>
          <p:cNvPr id="40" name="TextBox 21">
            <a:extLst>
              <a:ext uri="{FF2B5EF4-FFF2-40B4-BE49-F238E27FC236}">
                <a16:creationId xmlns:a16="http://schemas.microsoft.com/office/drawing/2014/main" id="{778D5F38-84F4-D33A-90B5-CA09791849AD}"/>
              </a:ext>
            </a:extLst>
          </p:cNvPr>
          <p:cNvSpPr txBox="1"/>
          <p:nvPr/>
        </p:nvSpPr>
        <p:spPr>
          <a:xfrm>
            <a:off x="2092619" y="5767860"/>
            <a:ext cx="9720000" cy="874382"/>
          </a:xfrm>
          <a:prstGeom prst="rect">
            <a:avLst/>
          </a:prstGeom>
          <a:noFill/>
        </p:spPr>
        <p:txBody>
          <a:bodyPr wrap="square" lIns="91418" tIns="45708" rIns="91418" bIns="45708" rtlCol="0">
            <a:spAutoFit/>
          </a:bodyPr>
          <a:lstStyle/>
          <a:p>
            <a:pPr>
              <a:lnSpc>
                <a:spcPct val="150000"/>
              </a:lnSpc>
            </a:pPr>
            <a:r>
              <a:rPr lang="zh-CN" altLang="en-US" b="1" dirty="0">
                <a:solidFill>
                  <a:srgbClr val="1F3762"/>
                </a:solidFill>
                <a:latin typeface="+mn-ea"/>
                <a:cs typeface="+mn-ea"/>
                <a:sym typeface="+mn-lt"/>
              </a:rPr>
              <a:t>終身抵押貸款 （</a:t>
            </a:r>
            <a:r>
              <a:rPr lang="en-US" altLang="zh-CN" b="1" dirty="0">
                <a:solidFill>
                  <a:srgbClr val="1F3762"/>
                </a:solidFill>
                <a:latin typeface="+mn-ea"/>
                <a:cs typeface="+mn-ea"/>
                <a:sym typeface="+mn-lt"/>
              </a:rPr>
              <a:t>Prêt </a:t>
            </a:r>
            <a:r>
              <a:rPr lang="en-US" altLang="zh-CN" b="1" dirty="0" err="1">
                <a:solidFill>
                  <a:srgbClr val="1F3762"/>
                </a:solidFill>
                <a:latin typeface="+mn-ea"/>
                <a:cs typeface="+mn-ea"/>
                <a:sym typeface="+mn-lt"/>
              </a:rPr>
              <a:t>Viager</a:t>
            </a:r>
            <a:r>
              <a:rPr lang="en-US" altLang="zh-CN" b="1" dirty="0">
                <a:solidFill>
                  <a:srgbClr val="1F3762"/>
                </a:solidFill>
                <a:latin typeface="+mn-ea"/>
                <a:cs typeface="+mn-ea"/>
                <a:sym typeface="+mn-lt"/>
              </a:rPr>
              <a:t> </a:t>
            </a:r>
            <a:r>
              <a:rPr lang="en-US" altLang="zh-CN" b="1" dirty="0" err="1">
                <a:solidFill>
                  <a:srgbClr val="1F3762"/>
                </a:solidFill>
                <a:latin typeface="+mn-ea"/>
                <a:cs typeface="+mn-ea"/>
                <a:sym typeface="+mn-lt"/>
              </a:rPr>
              <a:t>Hypothécaire</a:t>
            </a:r>
            <a:r>
              <a:rPr lang="en-US" altLang="zh-CN" b="1" dirty="0">
                <a:solidFill>
                  <a:srgbClr val="1F3762"/>
                </a:solidFill>
                <a:latin typeface="+mn-ea"/>
                <a:cs typeface="+mn-ea"/>
                <a:sym typeface="+mn-lt"/>
              </a:rPr>
              <a:t> or Life Mortgage  </a:t>
            </a:r>
            <a:r>
              <a:rPr lang="zh-CN" altLang="en-US" b="1" dirty="0">
                <a:solidFill>
                  <a:srgbClr val="1F3762"/>
                </a:solidFill>
                <a:latin typeface="+mn-ea"/>
                <a:cs typeface="+mn-ea"/>
                <a:sym typeface="+mn-lt"/>
              </a:rPr>
              <a:t>即</a:t>
            </a:r>
            <a:r>
              <a:rPr lang="en-US" altLang="zh-CN" b="1" dirty="0">
                <a:solidFill>
                  <a:srgbClr val="1F3762"/>
                </a:solidFill>
                <a:latin typeface="+mn-ea"/>
                <a:cs typeface="+mn-ea"/>
                <a:sym typeface="+mn-lt"/>
              </a:rPr>
              <a:t>RM</a:t>
            </a:r>
            <a:r>
              <a:rPr lang="zh-CN" altLang="en-US" b="1" dirty="0">
                <a:solidFill>
                  <a:srgbClr val="1F3762"/>
                </a:solidFill>
                <a:latin typeface="+mn-ea"/>
                <a:cs typeface="+mn-ea"/>
                <a:sym typeface="+mn-lt"/>
              </a:rPr>
              <a:t>）</a:t>
            </a:r>
          </a:p>
          <a:p>
            <a:pPr>
              <a:lnSpc>
                <a:spcPct val="150000"/>
              </a:lnSpc>
            </a:pPr>
            <a:r>
              <a:rPr lang="zh-CN" altLang="en-US" b="1" dirty="0">
                <a:solidFill>
                  <a:srgbClr val="1F3762"/>
                </a:solidFill>
                <a:latin typeface="+mn-ea"/>
                <a:cs typeface="+mn-ea"/>
                <a:sym typeface="+mn-lt"/>
              </a:rPr>
              <a:t>終身銷售年金 （</a:t>
            </a:r>
            <a:r>
              <a:rPr lang="en-US" altLang="zh-CN" b="1" dirty="0">
                <a:solidFill>
                  <a:srgbClr val="1F3762"/>
                </a:solidFill>
                <a:latin typeface="+mn-ea"/>
                <a:cs typeface="+mn-ea"/>
                <a:sym typeface="+mn-lt"/>
              </a:rPr>
              <a:t>Le </a:t>
            </a:r>
            <a:r>
              <a:rPr lang="en-US" altLang="zh-CN" b="1" dirty="0" err="1">
                <a:solidFill>
                  <a:srgbClr val="1F3762"/>
                </a:solidFill>
                <a:latin typeface="+mn-ea"/>
                <a:cs typeface="+mn-ea"/>
                <a:sym typeface="+mn-lt"/>
              </a:rPr>
              <a:t>Viager</a:t>
            </a:r>
            <a:r>
              <a:rPr lang="en-US" altLang="zh-CN" b="1" dirty="0">
                <a:solidFill>
                  <a:srgbClr val="1F3762"/>
                </a:solidFill>
                <a:latin typeface="+mn-ea"/>
                <a:cs typeface="+mn-ea"/>
                <a:sym typeface="+mn-lt"/>
              </a:rPr>
              <a:t> or Life Sale </a:t>
            </a:r>
            <a:r>
              <a:rPr lang="zh-CN" altLang="en-US" b="1" dirty="0">
                <a:solidFill>
                  <a:srgbClr val="1F3762"/>
                </a:solidFill>
                <a:latin typeface="+mn-ea"/>
                <a:cs typeface="+mn-ea"/>
                <a:sym typeface="+mn-lt"/>
              </a:rPr>
              <a:t>即</a:t>
            </a:r>
            <a:r>
              <a:rPr lang="en-US" altLang="zh-CN" b="1" dirty="0">
                <a:solidFill>
                  <a:srgbClr val="1F3762"/>
                </a:solidFill>
                <a:latin typeface="+mn-ea"/>
                <a:cs typeface="+mn-ea"/>
                <a:sym typeface="+mn-lt"/>
              </a:rPr>
              <a:t>HR</a:t>
            </a:r>
            <a:r>
              <a:rPr lang="zh-CN" altLang="en-US" b="1" dirty="0">
                <a:solidFill>
                  <a:srgbClr val="1F3762"/>
                </a:solidFill>
                <a:latin typeface="+mn-ea"/>
                <a:cs typeface="+mn-ea"/>
                <a:sym typeface="+mn-lt"/>
              </a:rPr>
              <a:t>）</a:t>
            </a:r>
          </a:p>
        </p:txBody>
      </p:sp>
      <p:grpSp>
        <p:nvGrpSpPr>
          <p:cNvPr id="5" name="组合 4">
            <a:extLst>
              <a:ext uri="{FF2B5EF4-FFF2-40B4-BE49-F238E27FC236}">
                <a16:creationId xmlns:a16="http://schemas.microsoft.com/office/drawing/2014/main" id="{87A6B6E7-F16D-6E1E-9FC3-63F6CD110F51}"/>
              </a:ext>
            </a:extLst>
          </p:cNvPr>
          <p:cNvGrpSpPr/>
          <p:nvPr/>
        </p:nvGrpSpPr>
        <p:grpSpPr>
          <a:xfrm>
            <a:off x="926595" y="1780846"/>
            <a:ext cx="929966" cy="412994"/>
            <a:chOff x="1689408" y="3009753"/>
            <a:chExt cx="1589703" cy="486263"/>
          </a:xfrm>
        </p:grpSpPr>
        <p:sp>
          <p:nvSpPr>
            <p:cNvPr id="6" name="矩形: 圆角 5">
              <a:extLst>
                <a:ext uri="{FF2B5EF4-FFF2-40B4-BE49-F238E27FC236}">
                  <a16:creationId xmlns:a16="http://schemas.microsoft.com/office/drawing/2014/main" id="{70477F4B-1DB8-6CBE-15E3-6733B57653EC}"/>
                </a:ext>
              </a:extLst>
            </p:cNvPr>
            <p:cNvSpPr/>
            <p:nvPr/>
          </p:nvSpPr>
          <p:spPr>
            <a:xfrm>
              <a:off x="1689408" y="3009753"/>
              <a:ext cx="1589703" cy="486263"/>
            </a:xfrm>
            <a:prstGeom prst="roundRect">
              <a:avLst/>
            </a:prstGeom>
            <a:noFill/>
            <a:ln w="38100">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F3762"/>
                </a:solidFill>
              </a:endParaRPr>
            </a:p>
          </p:txBody>
        </p:sp>
        <p:sp>
          <p:nvSpPr>
            <p:cNvPr id="8" name="矩形 7">
              <a:extLst>
                <a:ext uri="{FF2B5EF4-FFF2-40B4-BE49-F238E27FC236}">
                  <a16:creationId xmlns:a16="http://schemas.microsoft.com/office/drawing/2014/main" id="{86FC7621-93F6-8605-778A-4372EFCCFE9F}"/>
                </a:ext>
              </a:extLst>
            </p:cNvPr>
            <p:cNvSpPr/>
            <p:nvPr/>
          </p:nvSpPr>
          <p:spPr>
            <a:xfrm>
              <a:off x="1887990" y="3019649"/>
              <a:ext cx="1192538" cy="471093"/>
            </a:xfrm>
            <a:prstGeom prst="rect">
              <a:avLst/>
            </a:prstGeom>
          </p:spPr>
          <p:txBody>
            <a:bodyPr wrap="none">
              <a:spAutoFit/>
            </a:bodyPr>
            <a:lstStyle/>
            <a:p>
              <a:r>
                <a:rPr lang="zh-CN" altLang="en-US" sz="2000" b="1" dirty="0">
                  <a:solidFill>
                    <a:srgbClr val="1F3762"/>
                  </a:solidFill>
                  <a:cs typeface="+mn-ea"/>
                  <a:sym typeface="+mn-lt"/>
                </a:rPr>
                <a:t>澳洲</a:t>
              </a:r>
            </a:p>
          </p:txBody>
        </p:sp>
      </p:grpSp>
      <p:grpSp>
        <p:nvGrpSpPr>
          <p:cNvPr id="20" name="组合 19">
            <a:extLst>
              <a:ext uri="{FF2B5EF4-FFF2-40B4-BE49-F238E27FC236}">
                <a16:creationId xmlns:a16="http://schemas.microsoft.com/office/drawing/2014/main" id="{2B5769B0-0630-CF85-97EA-B93E936C0FF0}"/>
              </a:ext>
            </a:extLst>
          </p:cNvPr>
          <p:cNvGrpSpPr/>
          <p:nvPr/>
        </p:nvGrpSpPr>
        <p:grpSpPr>
          <a:xfrm>
            <a:off x="926594" y="5998554"/>
            <a:ext cx="929966" cy="412994"/>
            <a:chOff x="1689408" y="3009753"/>
            <a:chExt cx="1589703" cy="486263"/>
          </a:xfrm>
        </p:grpSpPr>
        <p:sp>
          <p:nvSpPr>
            <p:cNvPr id="21" name="矩形: 圆角 20">
              <a:extLst>
                <a:ext uri="{FF2B5EF4-FFF2-40B4-BE49-F238E27FC236}">
                  <a16:creationId xmlns:a16="http://schemas.microsoft.com/office/drawing/2014/main" id="{78EA89E5-A423-F3C1-A728-F8DD040B8547}"/>
                </a:ext>
              </a:extLst>
            </p:cNvPr>
            <p:cNvSpPr/>
            <p:nvPr/>
          </p:nvSpPr>
          <p:spPr>
            <a:xfrm>
              <a:off x="1689408" y="3009753"/>
              <a:ext cx="1589703" cy="486263"/>
            </a:xfrm>
            <a:prstGeom prst="roundRect">
              <a:avLst/>
            </a:prstGeom>
            <a:noFill/>
            <a:ln w="38100">
              <a:solidFill>
                <a:srgbClr val="1F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F3762"/>
                </a:solidFill>
              </a:endParaRPr>
            </a:p>
          </p:txBody>
        </p:sp>
        <p:sp>
          <p:nvSpPr>
            <p:cNvPr id="22" name="矩形 21">
              <a:extLst>
                <a:ext uri="{FF2B5EF4-FFF2-40B4-BE49-F238E27FC236}">
                  <a16:creationId xmlns:a16="http://schemas.microsoft.com/office/drawing/2014/main" id="{02C5698A-A5F3-38B9-712B-6B6286F353E1}"/>
                </a:ext>
              </a:extLst>
            </p:cNvPr>
            <p:cNvSpPr/>
            <p:nvPr/>
          </p:nvSpPr>
          <p:spPr>
            <a:xfrm>
              <a:off x="1887990" y="3019649"/>
              <a:ext cx="1192538" cy="471093"/>
            </a:xfrm>
            <a:prstGeom prst="rect">
              <a:avLst/>
            </a:prstGeom>
          </p:spPr>
          <p:txBody>
            <a:bodyPr wrap="none">
              <a:spAutoFit/>
            </a:bodyPr>
            <a:lstStyle/>
            <a:p>
              <a:r>
                <a:rPr lang="zh-CN" altLang="en-US" sz="2000" b="1" dirty="0">
                  <a:solidFill>
                    <a:srgbClr val="1F3762"/>
                  </a:solidFill>
                  <a:cs typeface="+mn-ea"/>
                  <a:sym typeface="+mn-lt"/>
                </a:rPr>
                <a:t>法國</a:t>
              </a:r>
            </a:p>
          </p:txBody>
        </p:sp>
      </p:grpSp>
    </p:spTree>
    <p:extLst>
      <p:ext uri="{BB962C8B-B14F-4D97-AF65-F5344CB8AC3E}">
        <p14:creationId xmlns:p14="http://schemas.microsoft.com/office/powerpoint/2010/main" val="2336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9CA5-9465-72B6-6BAA-D9D47F4F1A5D}"/>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DA97B910-92DE-C856-3ED7-2D486DC8488D}"/>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42C42249-9C89-8428-4394-4E8B9D75E95E}"/>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42303DA5-ABE1-6713-9C13-B4F18A57AE47}"/>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3AA80DE2-1BF5-E615-0107-0510B69ED5FD}"/>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D17DEBA-EA63-3B9A-0AA5-594623577F66}"/>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63629EAB-4E3E-25B2-0C26-73B6120BD5E8}"/>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0D98F3DE-A301-4755-1FFF-B22843723B0C}"/>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95D6BDD3-B59A-C25D-6A63-C82BFB1EA9EA}"/>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BBC60089-3F94-4841-42A5-E9A5F1CE33E2}"/>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0F21A62-EBEB-7C42-13B8-233AA89ADE71}"/>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D68B7846-85EE-CEC7-DEFC-76C9FDDD7AB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18C2DA9C-F96C-7676-F03D-7D68EC65E86E}"/>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研究背景</a:t>
            </a:r>
          </a:p>
        </p:txBody>
      </p:sp>
      <p:sp>
        <p:nvSpPr>
          <p:cNvPr id="3" name="矩形 1">
            <a:extLst>
              <a:ext uri="{FF2B5EF4-FFF2-40B4-BE49-F238E27FC236}">
                <a16:creationId xmlns:a16="http://schemas.microsoft.com/office/drawing/2014/main" id="{985BD17F-5386-2389-A32B-32609CE82A69}"/>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graphicFrame>
        <p:nvGraphicFramePr>
          <p:cNvPr id="4" name="表格 3">
            <a:extLst>
              <a:ext uri="{FF2B5EF4-FFF2-40B4-BE49-F238E27FC236}">
                <a16:creationId xmlns:a16="http://schemas.microsoft.com/office/drawing/2014/main" id="{5A008094-FD30-DDC2-974D-2E3B7DD2E54D}"/>
              </a:ext>
            </a:extLst>
          </p:cNvPr>
          <p:cNvGraphicFramePr>
            <a:graphicFrameLocks noGrp="1"/>
          </p:cNvGraphicFramePr>
          <p:nvPr>
            <p:extLst>
              <p:ext uri="{D42A27DB-BD31-4B8C-83A1-F6EECF244321}">
                <p14:modId xmlns:p14="http://schemas.microsoft.com/office/powerpoint/2010/main" val="62918247"/>
              </p:ext>
            </p:extLst>
          </p:nvPr>
        </p:nvGraphicFramePr>
        <p:xfrm>
          <a:off x="824854" y="3775160"/>
          <a:ext cx="10895956" cy="2632473"/>
        </p:xfrm>
        <a:graphic>
          <a:graphicData uri="http://schemas.openxmlformats.org/drawingml/2006/table">
            <a:tbl>
              <a:tblPr>
                <a:tableStyleId>{5C22544A-7EE6-4342-B048-85BDC9FD1C3A}</a:tableStyleId>
              </a:tblPr>
              <a:tblGrid>
                <a:gridCol w="1645130">
                  <a:extLst>
                    <a:ext uri="{9D8B030D-6E8A-4147-A177-3AD203B41FA5}">
                      <a16:colId xmlns:a16="http://schemas.microsoft.com/office/drawing/2014/main" val="420045289"/>
                    </a:ext>
                  </a:extLst>
                </a:gridCol>
                <a:gridCol w="1103799">
                  <a:extLst>
                    <a:ext uri="{9D8B030D-6E8A-4147-A177-3AD203B41FA5}">
                      <a16:colId xmlns:a16="http://schemas.microsoft.com/office/drawing/2014/main" val="1568355448"/>
                    </a:ext>
                  </a:extLst>
                </a:gridCol>
                <a:gridCol w="1163861">
                  <a:extLst>
                    <a:ext uri="{9D8B030D-6E8A-4147-A177-3AD203B41FA5}">
                      <a16:colId xmlns:a16="http://schemas.microsoft.com/office/drawing/2014/main" val="4018581371"/>
                    </a:ext>
                  </a:extLst>
                </a:gridCol>
                <a:gridCol w="1163861">
                  <a:extLst>
                    <a:ext uri="{9D8B030D-6E8A-4147-A177-3AD203B41FA5}">
                      <a16:colId xmlns:a16="http://schemas.microsoft.com/office/drawing/2014/main" val="3318183222"/>
                    </a:ext>
                  </a:extLst>
                </a:gridCol>
                <a:gridCol w="1163861">
                  <a:extLst>
                    <a:ext uri="{9D8B030D-6E8A-4147-A177-3AD203B41FA5}">
                      <a16:colId xmlns:a16="http://schemas.microsoft.com/office/drawing/2014/main" val="3480903693"/>
                    </a:ext>
                  </a:extLst>
                </a:gridCol>
                <a:gridCol w="1163861">
                  <a:extLst>
                    <a:ext uri="{9D8B030D-6E8A-4147-A177-3AD203B41FA5}">
                      <a16:colId xmlns:a16="http://schemas.microsoft.com/office/drawing/2014/main" val="3371736041"/>
                    </a:ext>
                  </a:extLst>
                </a:gridCol>
                <a:gridCol w="1163861">
                  <a:extLst>
                    <a:ext uri="{9D8B030D-6E8A-4147-A177-3AD203B41FA5}">
                      <a16:colId xmlns:a16="http://schemas.microsoft.com/office/drawing/2014/main" val="3258552025"/>
                    </a:ext>
                  </a:extLst>
                </a:gridCol>
                <a:gridCol w="1163861">
                  <a:extLst>
                    <a:ext uri="{9D8B030D-6E8A-4147-A177-3AD203B41FA5}">
                      <a16:colId xmlns:a16="http://schemas.microsoft.com/office/drawing/2014/main" val="1565185372"/>
                    </a:ext>
                  </a:extLst>
                </a:gridCol>
                <a:gridCol w="1163861">
                  <a:extLst>
                    <a:ext uri="{9D8B030D-6E8A-4147-A177-3AD203B41FA5}">
                      <a16:colId xmlns:a16="http://schemas.microsoft.com/office/drawing/2014/main" val="1192376896"/>
                    </a:ext>
                  </a:extLst>
                </a:gridCol>
              </a:tblGrid>
              <a:tr h="376879">
                <a:tc rowSpan="2">
                  <a:txBody>
                    <a:bodyPr/>
                    <a:lstStyle/>
                    <a:p>
                      <a:pPr algn="ctr" fontAlgn="b"/>
                      <a:r>
                        <a:rPr lang="en-US" altLang="zh-CN" sz="1800" u="none" strike="noStrike" dirty="0">
                          <a:solidFill>
                            <a:schemeClr val="bg1"/>
                          </a:solidFill>
                          <a:effectLst/>
                          <a:latin typeface="+mn-ea"/>
                          <a:ea typeface="+mn-ea"/>
                        </a:rPr>
                        <a:t>Payment</a:t>
                      </a:r>
                      <a:r>
                        <a:rPr lang="zh-CN" altLang="en-US" sz="1800" u="none" strike="noStrike" dirty="0">
                          <a:solidFill>
                            <a:schemeClr val="bg1"/>
                          </a:solidFill>
                          <a:effectLst/>
                          <a:latin typeface="+mn-ea"/>
                          <a:ea typeface="+mn-ea"/>
                        </a:rPr>
                        <a:t>　</a:t>
                      </a:r>
                      <a:endParaRPr lang="zh-CN" altLang="en-US" sz="1800" b="0"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gridSpan="2">
                  <a:txBody>
                    <a:bodyPr/>
                    <a:lstStyle/>
                    <a:p>
                      <a:pPr algn="ctr" fontAlgn="b"/>
                      <a:r>
                        <a:rPr lang="en-US" sz="1800" u="none" strike="noStrike" dirty="0">
                          <a:solidFill>
                            <a:schemeClr val="bg1"/>
                          </a:solidFill>
                          <a:effectLst/>
                          <a:latin typeface="+mn-ea"/>
                          <a:ea typeface="+mn-ea"/>
                        </a:rPr>
                        <a:t>Australia</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hMerge="1">
                  <a:txBody>
                    <a:bodyPr/>
                    <a:lstStyle/>
                    <a:p>
                      <a:endParaRPr lang="zh-CN" altLang="en-US"/>
                    </a:p>
                  </a:txBody>
                  <a:tcPr/>
                </a:tc>
                <a:tc gridSpan="2">
                  <a:txBody>
                    <a:bodyPr/>
                    <a:lstStyle/>
                    <a:p>
                      <a:pPr algn="ctr" fontAlgn="b"/>
                      <a:r>
                        <a:rPr lang="en-US" sz="1800" u="none" strike="noStrike" dirty="0">
                          <a:solidFill>
                            <a:schemeClr val="bg1"/>
                          </a:solidFill>
                          <a:effectLst/>
                          <a:latin typeface="+mn-ea"/>
                          <a:ea typeface="+mn-ea"/>
                        </a:rPr>
                        <a:t>UK</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hMerge="1">
                  <a:txBody>
                    <a:bodyPr/>
                    <a:lstStyle/>
                    <a:p>
                      <a:endParaRPr lang="zh-CN" altLang="en-US"/>
                    </a:p>
                  </a:txBody>
                  <a:tcPr/>
                </a:tc>
                <a:tc gridSpan="2">
                  <a:txBody>
                    <a:bodyPr/>
                    <a:lstStyle/>
                    <a:p>
                      <a:pPr algn="ctr" fontAlgn="b"/>
                      <a:r>
                        <a:rPr lang="en-US" sz="1800" u="none" strike="noStrike" dirty="0">
                          <a:solidFill>
                            <a:schemeClr val="bg1"/>
                          </a:solidFill>
                          <a:effectLst/>
                          <a:latin typeface="+mn-ea"/>
                          <a:ea typeface="+mn-ea"/>
                        </a:rPr>
                        <a:t>USA</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hMerge="1">
                  <a:txBody>
                    <a:bodyPr/>
                    <a:lstStyle/>
                    <a:p>
                      <a:endParaRPr lang="zh-CN" altLang="en-US"/>
                    </a:p>
                  </a:txBody>
                  <a:tcPr/>
                </a:tc>
                <a:tc gridSpan="2">
                  <a:txBody>
                    <a:bodyPr/>
                    <a:lstStyle/>
                    <a:p>
                      <a:pPr algn="ctr" fontAlgn="b"/>
                      <a:r>
                        <a:rPr lang="en-US" sz="1800" u="none" strike="noStrike" dirty="0">
                          <a:solidFill>
                            <a:schemeClr val="bg1"/>
                          </a:solidFill>
                          <a:effectLst/>
                          <a:latin typeface="+mn-ea"/>
                          <a:ea typeface="+mn-ea"/>
                        </a:rPr>
                        <a:t>France</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hMerge="1">
                  <a:txBody>
                    <a:bodyPr/>
                    <a:lstStyle/>
                    <a:p>
                      <a:endParaRPr lang="zh-CN" altLang="en-US"/>
                    </a:p>
                  </a:txBody>
                  <a:tcPr/>
                </a:tc>
                <a:extLst>
                  <a:ext uri="{0D108BD9-81ED-4DB2-BD59-A6C34878D82A}">
                    <a16:rowId xmlns:a16="http://schemas.microsoft.com/office/drawing/2014/main" val="96571157"/>
                  </a:ext>
                </a:extLst>
              </a:tr>
              <a:tr h="386971">
                <a:tc vMerge="1">
                  <a:txBody>
                    <a:bodyPr/>
                    <a:lstStyle/>
                    <a:p>
                      <a:endParaRPr lang="zh-CN" altLang="en-US"/>
                    </a:p>
                  </a:txBody>
                  <a:tcPr/>
                </a:tc>
                <a:tc>
                  <a:txBody>
                    <a:bodyPr/>
                    <a:lstStyle/>
                    <a:p>
                      <a:pPr algn="ctr" fontAlgn="b"/>
                      <a:r>
                        <a:rPr lang="en-US" sz="1800" u="none" strike="noStrike" dirty="0">
                          <a:solidFill>
                            <a:schemeClr val="bg1"/>
                          </a:solidFill>
                          <a:effectLst/>
                          <a:latin typeface="+mn-ea"/>
                          <a:ea typeface="+mn-ea"/>
                        </a:rPr>
                        <a:t>RM</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HR</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RM</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HR</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RM</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HR</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RM</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tc>
                  <a:txBody>
                    <a:bodyPr/>
                    <a:lstStyle/>
                    <a:p>
                      <a:pPr algn="ctr" fontAlgn="b"/>
                      <a:r>
                        <a:rPr lang="en-US" sz="1800" u="none" strike="noStrike" dirty="0">
                          <a:solidFill>
                            <a:schemeClr val="bg1"/>
                          </a:solidFill>
                          <a:effectLst/>
                          <a:latin typeface="+mn-ea"/>
                          <a:ea typeface="+mn-ea"/>
                        </a:rPr>
                        <a:t>HR</a:t>
                      </a:r>
                      <a:endParaRPr lang="en-US" sz="1800" b="1" i="0" u="none" strike="noStrike" dirty="0">
                        <a:solidFill>
                          <a:schemeClr val="bg1"/>
                        </a:solidFill>
                        <a:effectLst/>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762"/>
                    </a:solidFill>
                  </a:tcPr>
                </a:tc>
                <a:extLst>
                  <a:ext uri="{0D108BD9-81ED-4DB2-BD59-A6C34878D82A}">
                    <a16:rowId xmlns:a16="http://schemas.microsoft.com/office/drawing/2014/main" val="236992480"/>
                  </a:ext>
                </a:extLst>
              </a:tr>
              <a:tr h="436735">
                <a:tc>
                  <a:txBody>
                    <a:bodyPr/>
                    <a:lstStyle/>
                    <a:p>
                      <a:pPr algn="l" fontAlgn="b"/>
                      <a:r>
                        <a:rPr lang="en-US" sz="1600" u="none" strike="noStrike" dirty="0">
                          <a:effectLst/>
                        </a:rPr>
                        <a:t>Lump sum</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C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C00000"/>
                          </a:solidFill>
                          <a:effectLst/>
                          <a:latin typeface="微软雅黑" panose="020B0503020204020204" pitchFamily="34" charset="-122"/>
                          <a:ea typeface="微软雅黑" panose="020B0503020204020204" pitchFamily="34" charset="-122"/>
                        </a:rPr>
                        <a:t>√</a:t>
                      </a:r>
                    </a:p>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(fix rate)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2755235805"/>
                  </a:ext>
                </a:extLst>
              </a:tr>
              <a:tr h="436735">
                <a:tc>
                  <a:txBody>
                    <a:bodyPr/>
                    <a:lstStyle/>
                    <a:p>
                      <a:pPr algn="l" fontAlgn="b"/>
                      <a:r>
                        <a:rPr lang="en-US" sz="1600" u="none" strike="noStrike" dirty="0">
                          <a:effectLst/>
                        </a:rPr>
                        <a:t>Income streams</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(Tenure/Term)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1434819325"/>
                  </a:ext>
                </a:extLst>
              </a:tr>
              <a:tr h="451303">
                <a:tc>
                  <a:txBody>
                    <a:bodyPr/>
                    <a:lstStyle/>
                    <a:p>
                      <a:pPr algn="l" fontAlgn="b"/>
                      <a:r>
                        <a:rPr lang="en-US" sz="1600" u="none" strike="noStrike" dirty="0">
                          <a:effectLst/>
                        </a:rPr>
                        <a:t>Line of credit</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extLst>
                  <a:ext uri="{0D108BD9-81ED-4DB2-BD59-A6C34878D82A}">
                    <a16:rowId xmlns:a16="http://schemas.microsoft.com/office/drawing/2014/main" val="2590124580"/>
                  </a:ext>
                </a:extLst>
              </a:tr>
              <a:tr h="436735">
                <a:tc>
                  <a:txBody>
                    <a:bodyPr/>
                    <a:lstStyle/>
                    <a:p>
                      <a:pPr algn="l" fontAlgn="b"/>
                      <a:r>
                        <a:rPr lang="en-US" sz="1600" u="none" strike="noStrike" dirty="0">
                          <a:effectLst/>
                        </a:rPr>
                        <a:t>Combination</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lang="en-US" altLang="zh-CN" sz="2000" b="0" i="0" u="none" strike="noStrike" dirty="0">
                          <a:solidFill>
                            <a:schemeClr val="bg1">
                              <a:lumMod val="50000"/>
                            </a:schemeClr>
                          </a:solidFill>
                          <a:effectLst/>
                          <a:latin typeface="微软雅黑" panose="020B0503020204020204" pitchFamily="34" charset="-122"/>
                          <a:ea typeface="微软雅黑" panose="020B0503020204020204" pitchFamily="34" charset="-122"/>
                        </a:rPr>
                        <a:t>X</a:t>
                      </a:r>
                      <a:r>
                        <a:rPr lang="zh-CN" altLang="en-US" sz="20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p>
                      <a:pPr algn="ctr" fontAlgn="b"/>
                      <a:r>
                        <a:rPr lang="en-US" sz="1050" b="0" i="0" u="none" strike="noStrike" dirty="0">
                          <a:solidFill>
                            <a:srgbClr val="000000"/>
                          </a:solidFill>
                          <a:effectLst/>
                          <a:latin typeface="微软雅黑" panose="020B0503020204020204" pitchFamily="34" charset="-122"/>
                          <a:ea typeface="微软雅黑" panose="020B0503020204020204" pitchFamily="34" charset="-122"/>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algn="ctr" fontAlgn="b"/>
                      <a:r>
                        <a:rPr kumimoji="0" lang="en-US" altLang="zh-CN"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X</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ysDash"/>
                      <a:round/>
                      <a:headEnd type="none" w="med" len="med"/>
                      <a:tailEnd type="none" w="med" len="me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1" i="0" u="none" strike="noStrike" dirty="0">
                          <a:solidFill>
                            <a:srgbClr val="000000"/>
                          </a:solidFill>
                          <a:effectLst/>
                          <a:latin typeface="微软雅黑" panose="020B0503020204020204" pitchFamily="34" charset="-122"/>
                          <a:ea typeface="微软雅黑" panose="020B0503020204020204" pitchFamily="34" charset="-122"/>
                        </a:rPr>
                        <a:t>√</a:t>
                      </a:r>
                    </a:p>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2841623"/>
                  </a:ext>
                </a:extLst>
              </a:tr>
            </a:tbl>
          </a:graphicData>
        </a:graphic>
      </p:graphicFrame>
      <p:pic>
        <p:nvPicPr>
          <p:cNvPr id="7" name="图形 6" descr="星星">
            <a:extLst>
              <a:ext uri="{FF2B5EF4-FFF2-40B4-BE49-F238E27FC236}">
                <a16:creationId xmlns:a16="http://schemas.microsoft.com/office/drawing/2014/main" id="{569579AC-4E20-E20E-41B1-70BBCD49F2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96774">
            <a:off x="2436043" y="4111193"/>
            <a:ext cx="407509" cy="397443"/>
          </a:xfrm>
          <a:prstGeom prst="rect">
            <a:avLst/>
          </a:prstGeom>
        </p:spPr>
      </p:pic>
      <p:grpSp>
        <p:nvGrpSpPr>
          <p:cNvPr id="25" name="组合 24">
            <a:extLst>
              <a:ext uri="{FF2B5EF4-FFF2-40B4-BE49-F238E27FC236}">
                <a16:creationId xmlns:a16="http://schemas.microsoft.com/office/drawing/2014/main" id="{21FBD553-1AF7-42C7-A85D-BD97A6E76C79}"/>
              </a:ext>
            </a:extLst>
          </p:cNvPr>
          <p:cNvGrpSpPr/>
          <p:nvPr/>
        </p:nvGrpSpPr>
        <p:grpSpPr>
          <a:xfrm>
            <a:off x="1430768" y="1317113"/>
            <a:ext cx="10079998" cy="2102310"/>
            <a:chOff x="2954338" y="1279908"/>
            <a:chExt cx="8152473" cy="1979026"/>
          </a:xfrm>
        </p:grpSpPr>
        <p:sp>
          <p:nvSpPr>
            <p:cNvPr id="26" name="矩形 25">
              <a:extLst>
                <a:ext uri="{FF2B5EF4-FFF2-40B4-BE49-F238E27FC236}">
                  <a16:creationId xmlns:a16="http://schemas.microsoft.com/office/drawing/2014/main" id="{687C725B-6415-E191-FB67-2842E2382E69}"/>
                </a:ext>
              </a:extLst>
            </p:cNvPr>
            <p:cNvSpPr>
              <a:spLocks noChangeArrowheads="1"/>
            </p:cNvSpPr>
            <p:nvPr/>
          </p:nvSpPr>
          <p:spPr bwMode="auto">
            <a:xfrm>
              <a:off x="2954338" y="2527068"/>
              <a:ext cx="8152473" cy="7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dirty="0">
                  <a:solidFill>
                    <a:srgbClr val="1F3762"/>
                  </a:solidFill>
                  <a:cs typeface="+mn-ea"/>
                  <a:sym typeface="+mn-lt"/>
                </a:rPr>
                <a:t>在澳洲的反向抵押貸款中，</a:t>
              </a:r>
              <a:r>
                <a:rPr lang="zh-TW" altLang="en-US" dirty="0">
                  <a:solidFill>
                    <a:srgbClr val="1F3762"/>
                  </a:solidFill>
                  <a:cs typeface="+mn-ea"/>
                  <a:sym typeface="+mn-lt"/>
                </a:rPr>
                <a:t>一次給付型占市場的</a:t>
              </a:r>
              <a:r>
                <a:rPr lang="en-US" altLang="zh-TW" dirty="0">
                  <a:solidFill>
                    <a:srgbClr val="1F3762"/>
                  </a:solidFill>
                  <a:cs typeface="+mn-ea"/>
                  <a:sym typeface="+mn-lt"/>
                </a:rPr>
                <a:t>95%</a:t>
              </a:r>
              <a:r>
                <a:rPr lang="zh-TW" altLang="en-US" dirty="0">
                  <a:solidFill>
                    <a:srgbClr val="1F3762"/>
                  </a:solidFill>
                  <a:cs typeface="+mn-ea"/>
                  <a:sym typeface="+mn-lt"/>
                </a:rPr>
                <a:t>，定期付款型占</a:t>
              </a:r>
              <a:r>
                <a:rPr lang="en-US" altLang="zh-TW" dirty="0">
                  <a:solidFill>
                    <a:srgbClr val="1F3762"/>
                  </a:solidFill>
                  <a:cs typeface="+mn-ea"/>
                  <a:sym typeface="+mn-lt"/>
                </a:rPr>
                <a:t>5%</a:t>
              </a:r>
              <a:r>
                <a:rPr lang="zh-TW" altLang="en-US" dirty="0">
                  <a:solidFill>
                    <a:srgbClr val="1F3762"/>
                  </a:solidFill>
                  <a:cs typeface="+mn-ea"/>
                  <a:sym typeface="+mn-lt"/>
                </a:rPr>
                <a:t>（ </a:t>
              </a:r>
              <a:r>
                <a:rPr lang="en-US" altLang="zh-TW" dirty="0">
                  <a:solidFill>
                    <a:srgbClr val="1F3762"/>
                  </a:solidFill>
                  <a:cs typeface="+mn-ea"/>
                  <a:sym typeface="+mn-lt"/>
                </a:rPr>
                <a:t>Alai</a:t>
              </a:r>
              <a:r>
                <a:rPr lang="zh-TW" altLang="en-US" dirty="0">
                  <a:solidFill>
                    <a:srgbClr val="1F3762"/>
                  </a:solidFill>
                  <a:cs typeface="+mn-ea"/>
                  <a:sym typeface="+mn-lt"/>
                </a:rPr>
                <a:t>，</a:t>
              </a:r>
              <a:r>
                <a:rPr lang="en-US" altLang="zh-TW" dirty="0">
                  <a:solidFill>
                    <a:srgbClr val="1F3762"/>
                  </a:solidFill>
                  <a:cs typeface="+mn-ea"/>
                  <a:sym typeface="+mn-lt"/>
                </a:rPr>
                <a:t>2014</a:t>
              </a:r>
              <a:r>
                <a:rPr lang="zh-TW" altLang="en-US" dirty="0">
                  <a:solidFill>
                    <a:srgbClr val="1F3762"/>
                  </a:solidFill>
                  <a:cs typeface="+mn-ea"/>
                  <a:sym typeface="+mn-lt"/>
                </a:rPr>
                <a:t>）</a:t>
              </a:r>
              <a:endParaRPr lang="en-US" altLang="zh-TW" dirty="0">
                <a:solidFill>
                  <a:srgbClr val="1F3762"/>
                </a:solidFill>
                <a:cs typeface="+mn-ea"/>
                <a:sym typeface="+mn-lt"/>
              </a:endParaRPr>
            </a:p>
            <a:p>
              <a:pPr>
                <a:lnSpc>
                  <a:spcPct val="130000"/>
                </a:lnSpc>
              </a:pPr>
              <a:r>
                <a:rPr lang="zh-CN" altLang="en-US" dirty="0">
                  <a:solidFill>
                    <a:srgbClr val="1F3762"/>
                  </a:solidFill>
                  <a:cs typeface="+mn-ea"/>
                  <a:sym typeface="+mn-lt"/>
                </a:rPr>
                <a:t>在美國的反向抵押貸款</a:t>
              </a:r>
              <a:r>
                <a:rPr lang="en-US" altLang="zh-CN" dirty="0">
                  <a:solidFill>
                    <a:srgbClr val="1F3762"/>
                  </a:solidFill>
                  <a:cs typeface="+mn-ea"/>
                  <a:sym typeface="+mn-lt"/>
                </a:rPr>
                <a:t>HECM</a:t>
              </a:r>
              <a:r>
                <a:rPr lang="zh-CN" altLang="en-US" dirty="0">
                  <a:solidFill>
                    <a:srgbClr val="1F3762"/>
                  </a:solidFill>
                  <a:cs typeface="+mn-ea"/>
                  <a:sym typeface="+mn-lt"/>
                </a:rPr>
                <a:t>中，一次性貸款占市場的</a:t>
              </a:r>
              <a:r>
                <a:rPr lang="en-US" altLang="zh-CN" dirty="0">
                  <a:solidFill>
                    <a:srgbClr val="1F3762"/>
                  </a:solidFill>
                  <a:cs typeface="+mn-ea"/>
                  <a:sym typeface="+mn-lt"/>
                </a:rPr>
                <a:t>70%</a:t>
              </a:r>
              <a:r>
                <a:rPr lang="zh-CN" altLang="en-US" dirty="0">
                  <a:solidFill>
                    <a:srgbClr val="1F3762"/>
                  </a:solidFill>
                  <a:cs typeface="+mn-ea"/>
                  <a:sym typeface="+mn-lt"/>
                </a:rPr>
                <a:t>左右（消費者金融保護局，</a:t>
              </a:r>
              <a:r>
                <a:rPr lang="en-US" altLang="zh-CN" dirty="0">
                  <a:solidFill>
                    <a:srgbClr val="1F3762"/>
                  </a:solidFill>
                  <a:cs typeface="+mn-ea"/>
                  <a:sym typeface="+mn-lt"/>
                </a:rPr>
                <a:t>2012</a:t>
              </a:r>
              <a:r>
                <a:rPr lang="zh-CN" altLang="en-US" dirty="0">
                  <a:solidFill>
                    <a:srgbClr val="1F3762"/>
                  </a:solidFill>
                  <a:cs typeface="+mn-ea"/>
                  <a:sym typeface="+mn-lt"/>
                </a:rPr>
                <a:t>）</a:t>
              </a:r>
              <a:endParaRPr lang="en-US" altLang="zh-CN" dirty="0">
                <a:solidFill>
                  <a:srgbClr val="1F3762"/>
                </a:solidFill>
                <a:cs typeface="+mn-ea"/>
                <a:sym typeface="+mn-lt"/>
              </a:endParaRPr>
            </a:p>
          </p:txBody>
        </p:sp>
        <p:sp>
          <p:nvSpPr>
            <p:cNvPr id="27" name="矩形 26">
              <a:extLst>
                <a:ext uri="{FF2B5EF4-FFF2-40B4-BE49-F238E27FC236}">
                  <a16:creationId xmlns:a16="http://schemas.microsoft.com/office/drawing/2014/main" id="{CD3F4391-DCFB-D3A4-EA23-64BE774CFFE4}"/>
                </a:ext>
              </a:extLst>
            </p:cNvPr>
            <p:cNvSpPr/>
            <p:nvPr/>
          </p:nvSpPr>
          <p:spPr>
            <a:xfrm>
              <a:off x="2963100" y="1279908"/>
              <a:ext cx="7014175" cy="1232128"/>
            </a:xfrm>
            <a:prstGeom prst="rect">
              <a:avLst/>
            </a:prstGeom>
          </p:spPr>
          <p:txBody>
            <a:bodyPr wrap="none">
              <a:spAutoFit/>
            </a:bodyPr>
            <a:lstStyle/>
            <a:p>
              <a:pPr>
                <a:lnSpc>
                  <a:spcPct val="150000"/>
                </a:lnSpc>
              </a:pPr>
              <a:r>
                <a:rPr lang="en-US" altLang="zh-CN" sz="2800" b="1" dirty="0">
                  <a:solidFill>
                    <a:srgbClr val="1F3762"/>
                  </a:solidFill>
                  <a:cs typeface="+mn-ea"/>
                  <a:sym typeface="+mn-lt"/>
                </a:rPr>
                <a:t>RM </a:t>
              </a:r>
              <a:r>
                <a:rPr lang="zh-CN" altLang="en-US" sz="2800" b="1" dirty="0">
                  <a:solidFill>
                    <a:srgbClr val="1F3762"/>
                  </a:solidFill>
                  <a:cs typeface="+mn-ea"/>
                  <a:sym typeface="+mn-lt"/>
                </a:rPr>
                <a:t>和 </a:t>
              </a:r>
              <a:r>
                <a:rPr lang="en-US" altLang="zh-CN" sz="2800" b="1" dirty="0">
                  <a:solidFill>
                    <a:srgbClr val="1F3762"/>
                  </a:solidFill>
                  <a:cs typeface="+mn-ea"/>
                  <a:sym typeface="+mn-lt"/>
                </a:rPr>
                <a:t>HR </a:t>
              </a:r>
              <a:r>
                <a:rPr lang="zh-CN" altLang="en-US" sz="2800" b="1" dirty="0">
                  <a:solidFill>
                    <a:srgbClr val="1F3762"/>
                  </a:solidFill>
                  <a:cs typeface="+mn-ea"/>
                  <a:sym typeface="+mn-lt"/>
                </a:rPr>
                <a:t>産品比較：</a:t>
              </a:r>
              <a:r>
                <a:rPr lang="zh-TW" altLang="en-US" sz="2800" b="1" dirty="0">
                  <a:solidFill>
                    <a:srgbClr val="1F3762"/>
                  </a:solidFill>
                  <a:cs typeface="+mn-ea"/>
                  <a:sym typeface="+mn-lt"/>
                </a:rPr>
                <a:t>反向抵押貸款</a:t>
              </a:r>
              <a:r>
                <a:rPr lang="en-US" altLang="zh-TW" sz="2800" b="1" dirty="0">
                  <a:solidFill>
                    <a:srgbClr val="1F3762"/>
                  </a:solidFill>
                  <a:cs typeface="+mn-ea"/>
                  <a:sym typeface="+mn-lt"/>
                </a:rPr>
                <a:t>(RM)</a:t>
              </a:r>
              <a:r>
                <a:rPr lang="zh-TW" altLang="en-US" sz="2800" b="1" dirty="0">
                  <a:solidFill>
                    <a:srgbClr val="1F3762"/>
                  </a:solidFill>
                  <a:cs typeface="+mn-ea"/>
                  <a:sym typeface="+mn-lt"/>
                </a:rPr>
                <a:t>爲市場主流</a:t>
              </a:r>
              <a:endParaRPr lang="en-US" altLang="zh-TW" sz="2800" b="1" dirty="0">
                <a:solidFill>
                  <a:srgbClr val="1F3762"/>
                </a:solidFill>
                <a:cs typeface="+mn-ea"/>
                <a:sym typeface="+mn-lt"/>
              </a:endParaRPr>
            </a:p>
            <a:p>
              <a:pPr>
                <a:lnSpc>
                  <a:spcPct val="150000"/>
                </a:lnSpc>
              </a:pPr>
              <a:r>
                <a:rPr lang="zh-CN" altLang="en-US" sz="2800" b="1" dirty="0">
                  <a:solidFill>
                    <a:srgbClr val="1F3762"/>
                  </a:solidFill>
                  <a:cs typeface="+mn-ea"/>
                  <a:sym typeface="+mn-lt"/>
                </a:rPr>
                <a:t>支付方式：</a:t>
              </a:r>
              <a:r>
                <a:rPr lang="en-US" altLang="zh-CN" sz="2800" b="1" dirty="0">
                  <a:solidFill>
                    <a:srgbClr val="1F3762"/>
                  </a:solidFill>
                  <a:cs typeface="+mn-ea"/>
                  <a:sym typeface="+mn-lt"/>
                </a:rPr>
                <a:t>RM</a:t>
              </a:r>
              <a:r>
                <a:rPr lang="zh-CN" altLang="en-US" sz="2800" b="1" dirty="0">
                  <a:solidFill>
                    <a:srgbClr val="1F3762"/>
                  </a:solidFill>
                  <a:cs typeface="+mn-ea"/>
                  <a:sym typeface="+mn-lt"/>
                </a:rPr>
                <a:t>中一次性支付為市場主流</a:t>
              </a:r>
              <a:endParaRPr lang="en-US" altLang="zh-TW" sz="2800" b="1" dirty="0">
                <a:solidFill>
                  <a:srgbClr val="1F3762"/>
                </a:solidFill>
                <a:cs typeface="+mn-ea"/>
                <a:sym typeface="+mn-lt"/>
              </a:endParaRPr>
            </a:p>
          </p:txBody>
        </p:sp>
      </p:grpSp>
      <p:pic>
        <p:nvPicPr>
          <p:cNvPr id="30" name="图形 29" descr="星星">
            <a:extLst>
              <a:ext uri="{FF2B5EF4-FFF2-40B4-BE49-F238E27FC236}">
                <a16:creationId xmlns:a16="http://schemas.microsoft.com/office/drawing/2014/main" id="{2D3CF645-D7CA-FD1C-9108-7554B372AC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96774">
            <a:off x="4736978" y="4111193"/>
            <a:ext cx="407509" cy="397443"/>
          </a:xfrm>
          <a:prstGeom prst="rect">
            <a:avLst/>
          </a:prstGeom>
        </p:spPr>
      </p:pic>
      <p:pic>
        <p:nvPicPr>
          <p:cNvPr id="31" name="图形 30" descr="星星">
            <a:extLst>
              <a:ext uri="{FF2B5EF4-FFF2-40B4-BE49-F238E27FC236}">
                <a16:creationId xmlns:a16="http://schemas.microsoft.com/office/drawing/2014/main" id="{C00BEDC6-8B40-125B-EF08-875514404F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96774">
            <a:off x="7076012" y="4111193"/>
            <a:ext cx="407509" cy="397443"/>
          </a:xfrm>
          <a:prstGeom prst="rect">
            <a:avLst/>
          </a:prstGeom>
        </p:spPr>
      </p:pic>
    </p:spTree>
    <p:extLst>
      <p:ext uri="{BB962C8B-B14F-4D97-AF65-F5344CB8AC3E}">
        <p14:creationId xmlns:p14="http://schemas.microsoft.com/office/powerpoint/2010/main" val="142651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9CCA-4789-9C4B-11FF-85255A6CA9D5}"/>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5C0CBC1F-71CB-D32E-C494-E35C8F3096C4}"/>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D137EEEC-E120-DA89-57D7-B71F733F8B2B}"/>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EE1722CA-FE2D-A8E1-78E9-DF7715E656F4}"/>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CA9A850F-6232-D1B9-0082-33E266051770}"/>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BF64D2D-6C04-D5B3-24CA-3DC0356FB491}"/>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2908D811-1856-E37B-1A38-585CFF090C00}"/>
              </a:ext>
            </a:extLst>
          </p:cNvPr>
          <p:cNvPicPr>
            <a:picLocks noChangeAspect="1"/>
          </p:cNvPicPr>
          <p:nvPr/>
        </p:nvPicPr>
        <p:blipFill rotWithShape="1">
          <a:blip r:embed="rId3">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60F05F8C-C457-0152-9519-99A54D71EBB6}"/>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D552839A-F602-3D67-97A1-DA1A37C068D5}"/>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D0C2B9BD-DD4F-433E-C71F-DB9EE318355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AB89C34-0975-9AFF-721D-02F7CB9ABC8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E3F0D1B-DAC5-B455-810B-36D7BCB1421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0CD00017-E372-7E9B-4500-0797FAC0F8C7}"/>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研究背景</a:t>
            </a:r>
          </a:p>
        </p:txBody>
      </p:sp>
      <p:sp>
        <p:nvSpPr>
          <p:cNvPr id="3" name="矩形 1">
            <a:extLst>
              <a:ext uri="{FF2B5EF4-FFF2-40B4-BE49-F238E27FC236}">
                <a16:creationId xmlns:a16="http://schemas.microsoft.com/office/drawing/2014/main" id="{99262485-D8E0-CD74-5004-FDBB7DD75DE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sp>
        <p:nvSpPr>
          <p:cNvPr id="20" name="ïṧļîdé">
            <a:extLst>
              <a:ext uri="{FF2B5EF4-FFF2-40B4-BE49-F238E27FC236}">
                <a16:creationId xmlns:a16="http://schemas.microsoft.com/office/drawing/2014/main" id="{FFF758E5-04E8-C2C1-0E12-2DDBCD9B5A6D}"/>
              </a:ext>
            </a:extLst>
          </p:cNvPr>
          <p:cNvSpPr/>
          <p:nvPr/>
        </p:nvSpPr>
        <p:spPr>
          <a:xfrm>
            <a:off x="4950169" y="4445524"/>
            <a:ext cx="900000" cy="900000"/>
          </a:xfrm>
          <a:prstGeom prst="corner">
            <a:avLst>
              <a:gd name="adj1" fmla="val 16416"/>
              <a:gd name="adj2" fmla="val 16509"/>
            </a:avLst>
          </a:prstGeom>
          <a:solidFill>
            <a:schemeClr val="bg2">
              <a:lumMod val="50000"/>
            </a:schemeClr>
          </a:solid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sz="1050" b="1" kern="0" dirty="0">
              <a:solidFill>
                <a:prstClr val="white"/>
              </a:solidFill>
              <a:latin typeface="+mn-ea"/>
              <a:cs typeface="Open Sans" panose="020B0606030504020204" charset="0"/>
            </a:endParaRPr>
          </a:p>
        </p:txBody>
      </p:sp>
      <p:sp>
        <p:nvSpPr>
          <p:cNvPr id="21" name="îṩľïḍè">
            <a:extLst>
              <a:ext uri="{FF2B5EF4-FFF2-40B4-BE49-F238E27FC236}">
                <a16:creationId xmlns:a16="http://schemas.microsoft.com/office/drawing/2014/main" id="{A5A57CAC-5A43-3D3B-1082-ADE1C58175EC}"/>
              </a:ext>
            </a:extLst>
          </p:cNvPr>
          <p:cNvSpPr/>
          <p:nvPr/>
        </p:nvSpPr>
        <p:spPr>
          <a:xfrm flipH="1">
            <a:off x="5939113" y="4445524"/>
            <a:ext cx="900000" cy="900000"/>
          </a:xfrm>
          <a:prstGeom prst="corner">
            <a:avLst>
              <a:gd name="adj1" fmla="val 16416"/>
              <a:gd name="adj2" fmla="val 16509"/>
            </a:avLst>
          </a:prstGeom>
          <a:solidFill>
            <a:schemeClr val="tx2">
              <a:lumMod val="75000"/>
            </a:schemeClr>
          </a:solid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sz="1050" b="1" kern="0" dirty="0">
              <a:solidFill>
                <a:prstClr val="white"/>
              </a:solidFill>
              <a:latin typeface="+mn-ea"/>
              <a:cs typeface="Open Sans" panose="020B0606030504020204" charset="0"/>
            </a:endParaRPr>
          </a:p>
        </p:txBody>
      </p:sp>
      <p:sp>
        <p:nvSpPr>
          <p:cNvPr id="26" name="í$ḻîḓê">
            <a:extLst>
              <a:ext uri="{FF2B5EF4-FFF2-40B4-BE49-F238E27FC236}">
                <a16:creationId xmlns:a16="http://schemas.microsoft.com/office/drawing/2014/main" id="{EDA2F3C7-BA3B-D14F-FACB-CC512023B102}"/>
              </a:ext>
            </a:extLst>
          </p:cNvPr>
          <p:cNvSpPr/>
          <p:nvPr/>
        </p:nvSpPr>
        <p:spPr>
          <a:xfrm flipV="1">
            <a:off x="4950169" y="3396803"/>
            <a:ext cx="900000" cy="900000"/>
          </a:xfrm>
          <a:prstGeom prst="corner">
            <a:avLst>
              <a:gd name="adj1" fmla="val 16416"/>
              <a:gd name="adj2" fmla="val 16509"/>
            </a:avLst>
          </a:prstGeom>
          <a:solidFill>
            <a:srgbClr val="1F3762"/>
          </a:solid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sz="1050" b="1" kern="0" dirty="0">
              <a:solidFill>
                <a:prstClr val="white"/>
              </a:solidFill>
              <a:latin typeface="+mn-ea"/>
              <a:cs typeface="Open Sans" panose="020B0606030504020204" charset="0"/>
            </a:endParaRPr>
          </a:p>
        </p:txBody>
      </p:sp>
      <p:sp>
        <p:nvSpPr>
          <p:cNvPr id="27" name="îṩ1íḋè">
            <a:extLst>
              <a:ext uri="{FF2B5EF4-FFF2-40B4-BE49-F238E27FC236}">
                <a16:creationId xmlns:a16="http://schemas.microsoft.com/office/drawing/2014/main" id="{CEF69AF7-8FD9-C532-200B-4CCF0727900C}"/>
              </a:ext>
            </a:extLst>
          </p:cNvPr>
          <p:cNvSpPr/>
          <p:nvPr/>
        </p:nvSpPr>
        <p:spPr>
          <a:xfrm flipH="1" flipV="1">
            <a:off x="5939113" y="3396803"/>
            <a:ext cx="900000" cy="900000"/>
          </a:xfrm>
          <a:prstGeom prst="corner">
            <a:avLst>
              <a:gd name="adj1" fmla="val 16416"/>
              <a:gd name="adj2" fmla="val 16509"/>
            </a:avLst>
          </a:prstGeom>
          <a:solidFill>
            <a:schemeClr val="bg1">
              <a:lumMod val="65000"/>
            </a:schemeClr>
          </a:solid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sz="1050" b="1" kern="0" dirty="0">
              <a:solidFill>
                <a:prstClr val="white"/>
              </a:solidFill>
              <a:latin typeface="+mn-ea"/>
              <a:cs typeface="Open Sans" panose="020B0606030504020204" charset="0"/>
            </a:endParaRPr>
          </a:p>
        </p:txBody>
      </p:sp>
      <p:cxnSp>
        <p:nvCxnSpPr>
          <p:cNvPr id="29" name="直接连接符 28">
            <a:extLst>
              <a:ext uri="{FF2B5EF4-FFF2-40B4-BE49-F238E27FC236}">
                <a16:creationId xmlns:a16="http://schemas.microsoft.com/office/drawing/2014/main" id="{13CAE0AC-2B4A-A7E4-F81E-1EB246DCC271}"/>
              </a:ext>
            </a:extLst>
          </p:cNvPr>
          <p:cNvCxnSpPr>
            <a:cxnSpLocks/>
          </p:cNvCxnSpPr>
          <p:nvPr/>
        </p:nvCxnSpPr>
        <p:spPr>
          <a:xfrm>
            <a:off x="1978268" y="4508590"/>
            <a:ext cx="2520000" cy="0"/>
          </a:xfrm>
          <a:prstGeom prst="line">
            <a:avLst/>
          </a:prstGeom>
          <a:noFill/>
          <a:ln w="3175" cap="rnd" cmpd="sng" algn="ctr">
            <a:solidFill>
              <a:sysClr val="window" lastClr="FFFFFF">
                <a:lumMod val="75000"/>
              </a:sysClr>
            </a:solidFill>
            <a:prstDash val="solid"/>
            <a:round/>
          </a:ln>
          <a:effectLst/>
        </p:spPr>
      </p:cxnSp>
      <p:cxnSp>
        <p:nvCxnSpPr>
          <p:cNvPr id="30" name="直接连接符 29">
            <a:extLst>
              <a:ext uri="{FF2B5EF4-FFF2-40B4-BE49-F238E27FC236}">
                <a16:creationId xmlns:a16="http://schemas.microsoft.com/office/drawing/2014/main" id="{62C076F9-D9DA-F589-18A5-933A3BA2E4A9}"/>
              </a:ext>
            </a:extLst>
          </p:cNvPr>
          <p:cNvCxnSpPr>
            <a:cxnSpLocks/>
          </p:cNvCxnSpPr>
          <p:nvPr/>
        </p:nvCxnSpPr>
        <p:spPr>
          <a:xfrm flipV="1">
            <a:off x="7294385" y="4770805"/>
            <a:ext cx="2520000" cy="18357"/>
          </a:xfrm>
          <a:prstGeom prst="line">
            <a:avLst/>
          </a:prstGeom>
          <a:noFill/>
          <a:ln w="3175" cap="rnd" cmpd="sng" algn="ctr">
            <a:solidFill>
              <a:sysClr val="window" lastClr="FFFFFF">
                <a:lumMod val="75000"/>
              </a:sysClr>
            </a:solidFill>
            <a:prstDash val="solid"/>
            <a:round/>
          </a:ln>
          <a:effectLst/>
        </p:spPr>
      </p:cxnSp>
      <p:grpSp>
        <p:nvGrpSpPr>
          <p:cNvPr id="31" name="ïṣliḋè">
            <a:extLst>
              <a:ext uri="{FF2B5EF4-FFF2-40B4-BE49-F238E27FC236}">
                <a16:creationId xmlns:a16="http://schemas.microsoft.com/office/drawing/2014/main" id="{3AAE039F-F27E-79FF-0ACF-8152F8733D02}"/>
              </a:ext>
            </a:extLst>
          </p:cNvPr>
          <p:cNvGrpSpPr/>
          <p:nvPr/>
        </p:nvGrpSpPr>
        <p:grpSpPr>
          <a:xfrm>
            <a:off x="4780340" y="5024245"/>
            <a:ext cx="468000" cy="468000"/>
            <a:chOff x="6362700" y="1171575"/>
            <a:chExt cx="571500" cy="571500"/>
          </a:xfrm>
          <a:solidFill>
            <a:schemeClr val="bg2">
              <a:lumMod val="50000"/>
            </a:schemeClr>
          </a:solidFill>
          <a:effectLst/>
        </p:grpSpPr>
        <p:sp>
          <p:nvSpPr>
            <p:cNvPr id="32" name="îṩ1íďe">
              <a:extLst>
                <a:ext uri="{FF2B5EF4-FFF2-40B4-BE49-F238E27FC236}">
                  <a16:creationId xmlns:a16="http://schemas.microsoft.com/office/drawing/2014/main" id="{79771A91-CE72-0209-8D05-D831B336E755}"/>
                </a:ext>
              </a:extLst>
            </p:cNvPr>
            <p:cNvSpPr/>
            <p:nvPr/>
          </p:nvSpPr>
          <p:spPr>
            <a:xfrm>
              <a:off x="6362700" y="1171575"/>
              <a:ext cx="571500" cy="571500"/>
            </a:xfrm>
            <a:prstGeom prst="ellipse">
              <a:avLst/>
            </a:prstGeom>
            <a:grp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lang="zh-CN" altLang="en-US" sz="1050" b="1" kern="0" dirty="0">
                <a:solidFill>
                  <a:prstClr val="white"/>
                </a:solidFill>
                <a:latin typeface="+mn-ea"/>
                <a:cs typeface="Open Sans" panose="020B0606030504020204" charset="0"/>
              </a:endParaRPr>
            </a:p>
          </p:txBody>
        </p:sp>
        <p:sp>
          <p:nvSpPr>
            <p:cNvPr id="33" name="ïšľiḓe">
              <a:extLst>
                <a:ext uri="{FF2B5EF4-FFF2-40B4-BE49-F238E27FC236}">
                  <a16:creationId xmlns:a16="http://schemas.microsoft.com/office/drawing/2014/main" id="{873F441D-3148-282E-7B10-D52C9F44E7BC}"/>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w="12700" cap="flat" cmpd="sng" algn="ctr">
              <a:noFill/>
              <a:prstDash val="solid"/>
              <a:miter lim="800000"/>
            </a:ln>
            <a:effectLst>
              <a:outerShdw blurRad="762000" dist="254000" dir="5400000" algn="t" rotWithShape="0">
                <a:prstClr val="black">
                  <a:alpha val="40000"/>
                </a:prstClr>
              </a:outerShdw>
            </a:effectLst>
          </p:spPr>
          <p:txBody>
            <a:bodyPr rot="0" spcFirstLastPara="0" vertOverflow="overflow" horzOverflow="overflow" vert="horz" wrap="square" lIns="68580" tIns="34290" rIns="27000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a:defRPr/>
              </a:pPr>
              <a:endParaRPr sz="1050" b="1" dirty="0">
                <a:solidFill>
                  <a:prstClr val="white"/>
                </a:solidFill>
                <a:latin typeface="+mn-ea"/>
                <a:cs typeface="Open Sans" panose="020B0606030504020204" charset="0"/>
              </a:endParaRPr>
            </a:p>
          </p:txBody>
        </p:sp>
      </p:grpSp>
      <p:grpSp>
        <p:nvGrpSpPr>
          <p:cNvPr id="34" name="isľîḍê">
            <a:extLst>
              <a:ext uri="{FF2B5EF4-FFF2-40B4-BE49-F238E27FC236}">
                <a16:creationId xmlns:a16="http://schemas.microsoft.com/office/drawing/2014/main" id="{EF112415-6079-8688-0941-73244ADCCE17}"/>
              </a:ext>
            </a:extLst>
          </p:cNvPr>
          <p:cNvGrpSpPr/>
          <p:nvPr/>
        </p:nvGrpSpPr>
        <p:grpSpPr>
          <a:xfrm>
            <a:off x="6507791" y="5024245"/>
            <a:ext cx="468000" cy="468000"/>
            <a:chOff x="6362700" y="1171575"/>
            <a:chExt cx="571500" cy="571500"/>
          </a:xfrm>
          <a:solidFill>
            <a:schemeClr val="tx2">
              <a:lumMod val="75000"/>
            </a:schemeClr>
          </a:solidFill>
          <a:effectLst/>
        </p:grpSpPr>
        <p:sp>
          <p:nvSpPr>
            <p:cNvPr id="35" name="îSḷiḓê">
              <a:extLst>
                <a:ext uri="{FF2B5EF4-FFF2-40B4-BE49-F238E27FC236}">
                  <a16:creationId xmlns:a16="http://schemas.microsoft.com/office/drawing/2014/main" id="{A82A9980-3D27-7F6F-7BCA-9C16A357EF9B}"/>
                </a:ext>
              </a:extLst>
            </p:cNvPr>
            <p:cNvSpPr/>
            <p:nvPr/>
          </p:nvSpPr>
          <p:spPr>
            <a:xfrm>
              <a:off x="6362700" y="1171575"/>
              <a:ext cx="571500" cy="571500"/>
            </a:xfrm>
            <a:prstGeom prst="ellipse">
              <a:avLst/>
            </a:prstGeom>
            <a:grp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lang="zh-CN" altLang="en-US" sz="1050" b="1" kern="0" dirty="0">
                <a:solidFill>
                  <a:prstClr val="white"/>
                </a:solidFill>
                <a:latin typeface="+mn-ea"/>
                <a:cs typeface="Open Sans" panose="020B0606030504020204" charset="0"/>
              </a:endParaRPr>
            </a:p>
          </p:txBody>
        </p:sp>
        <p:sp>
          <p:nvSpPr>
            <p:cNvPr id="36" name="ïSḷïḓè">
              <a:extLst>
                <a:ext uri="{FF2B5EF4-FFF2-40B4-BE49-F238E27FC236}">
                  <a16:creationId xmlns:a16="http://schemas.microsoft.com/office/drawing/2014/main" id="{B60E988E-2417-91F0-AD04-E2CF3CD1ED6E}"/>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w="12700" cap="flat" cmpd="sng" algn="ctr">
              <a:noFill/>
              <a:prstDash val="solid"/>
              <a:miter lim="800000"/>
            </a:ln>
            <a:effectLst>
              <a:outerShdw blurRad="762000" dist="254000" dir="5400000" algn="t" rotWithShape="0">
                <a:prstClr val="black">
                  <a:alpha val="40000"/>
                </a:prstClr>
              </a:outerShdw>
            </a:effectLst>
          </p:spPr>
          <p:txBody>
            <a:bodyPr rot="0" spcFirstLastPara="0" vertOverflow="overflow" horzOverflow="overflow" vert="horz" wrap="square" lIns="68580" tIns="34290" rIns="27000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a:defRPr/>
              </a:pPr>
              <a:endParaRPr sz="1050" b="1" dirty="0">
                <a:solidFill>
                  <a:prstClr val="white"/>
                </a:solidFill>
                <a:latin typeface="+mn-ea"/>
                <a:cs typeface="Open Sans" panose="020B0606030504020204" charset="0"/>
              </a:endParaRPr>
            </a:p>
          </p:txBody>
        </p:sp>
      </p:grpSp>
      <p:grpSp>
        <p:nvGrpSpPr>
          <p:cNvPr id="37" name="iŝļíḋê">
            <a:extLst>
              <a:ext uri="{FF2B5EF4-FFF2-40B4-BE49-F238E27FC236}">
                <a16:creationId xmlns:a16="http://schemas.microsoft.com/office/drawing/2014/main" id="{768FC466-1CB2-AD03-769F-7EB12DDEBDA3}"/>
              </a:ext>
            </a:extLst>
          </p:cNvPr>
          <p:cNvGrpSpPr/>
          <p:nvPr/>
        </p:nvGrpSpPr>
        <p:grpSpPr>
          <a:xfrm>
            <a:off x="4780340" y="3251391"/>
            <a:ext cx="468000" cy="468000"/>
            <a:chOff x="6362700" y="1171575"/>
            <a:chExt cx="571500" cy="571500"/>
          </a:xfrm>
          <a:solidFill>
            <a:srgbClr val="1F3762"/>
          </a:solidFill>
          <a:effectLst/>
        </p:grpSpPr>
        <p:sp>
          <p:nvSpPr>
            <p:cNvPr id="38" name="íśļiḑè">
              <a:extLst>
                <a:ext uri="{FF2B5EF4-FFF2-40B4-BE49-F238E27FC236}">
                  <a16:creationId xmlns:a16="http://schemas.microsoft.com/office/drawing/2014/main" id="{744D69E8-A6ED-3293-4F13-2F5C1EB787D9}"/>
                </a:ext>
              </a:extLst>
            </p:cNvPr>
            <p:cNvSpPr/>
            <p:nvPr/>
          </p:nvSpPr>
          <p:spPr>
            <a:xfrm>
              <a:off x="6362700" y="1171575"/>
              <a:ext cx="571500" cy="571500"/>
            </a:xfrm>
            <a:prstGeom prst="ellipse">
              <a:avLst/>
            </a:prstGeom>
            <a:grp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lang="zh-CN" altLang="en-US" sz="1050" b="1" kern="0" dirty="0">
                <a:solidFill>
                  <a:prstClr val="white"/>
                </a:solidFill>
                <a:latin typeface="+mn-ea"/>
                <a:cs typeface="Open Sans" panose="020B0606030504020204" charset="0"/>
              </a:endParaRPr>
            </a:p>
          </p:txBody>
        </p:sp>
        <p:sp>
          <p:nvSpPr>
            <p:cNvPr id="39" name="iṩļiḑê">
              <a:extLst>
                <a:ext uri="{FF2B5EF4-FFF2-40B4-BE49-F238E27FC236}">
                  <a16:creationId xmlns:a16="http://schemas.microsoft.com/office/drawing/2014/main" id="{2689A69D-C54C-D14F-86E7-1664EA77E7B7}"/>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w="12700" cap="flat" cmpd="sng" algn="ctr">
              <a:noFill/>
              <a:prstDash val="solid"/>
              <a:miter lim="800000"/>
            </a:ln>
            <a:effectLst>
              <a:outerShdw blurRad="762000" dist="254000" dir="5400000" algn="t" rotWithShape="0">
                <a:prstClr val="black">
                  <a:alpha val="40000"/>
                </a:prstClr>
              </a:outerShdw>
            </a:effectLst>
          </p:spPr>
          <p:txBody>
            <a:bodyPr rot="0" spcFirstLastPara="0" vertOverflow="overflow" horzOverflow="overflow" vert="horz" wrap="square" lIns="68580" tIns="34290" rIns="27000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a:defRPr/>
              </a:pPr>
              <a:endParaRPr sz="1050" b="1" dirty="0">
                <a:solidFill>
                  <a:prstClr val="white"/>
                </a:solidFill>
                <a:latin typeface="+mn-ea"/>
                <a:cs typeface="Open Sans" panose="020B0606030504020204" charset="0"/>
              </a:endParaRPr>
            </a:p>
          </p:txBody>
        </p:sp>
      </p:grpSp>
      <p:grpSp>
        <p:nvGrpSpPr>
          <p:cNvPr id="40" name="iṡḻiḋé">
            <a:extLst>
              <a:ext uri="{FF2B5EF4-FFF2-40B4-BE49-F238E27FC236}">
                <a16:creationId xmlns:a16="http://schemas.microsoft.com/office/drawing/2014/main" id="{32224CBA-7289-D829-8DDD-E01D57011502}"/>
              </a:ext>
            </a:extLst>
          </p:cNvPr>
          <p:cNvGrpSpPr/>
          <p:nvPr/>
        </p:nvGrpSpPr>
        <p:grpSpPr>
          <a:xfrm>
            <a:off x="6507791" y="3251391"/>
            <a:ext cx="468000" cy="468000"/>
            <a:chOff x="6362700" y="1171575"/>
            <a:chExt cx="571500" cy="571500"/>
          </a:xfrm>
          <a:solidFill>
            <a:schemeClr val="bg1">
              <a:lumMod val="65000"/>
            </a:schemeClr>
          </a:solidFill>
          <a:effectLst/>
        </p:grpSpPr>
        <p:sp>
          <p:nvSpPr>
            <p:cNvPr id="41" name="íṣ1ïḑè">
              <a:extLst>
                <a:ext uri="{FF2B5EF4-FFF2-40B4-BE49-F238E27FC236}">
                  <a16:creationId xmlns:a16="http://schemas.microsoft.com/office/drawing/2014/main" id="{8E58F26F-B27B-16AF-7A6E-3959C795CE40}"/>
                </a:ext>
              </a:extLst>
            </p:cNvPr>
            <p:cNvSpPr/>
            <p:nvPr/>
          </p:nvSpPr>
          <p:spPr>
            <a:xfrm>
              <a:off x="6362700" y="1171575"/>
              <a:ext cx="571500" cy="571500"/>
            </a:xfrm>
            <a:prstGeom prst="ellipse">
              <a:avLst/>
            </a:prstGeom>
            <a:grpFill/>
            <a:ln w="12700" cap="flat" cmpd="sng" algn="ctr">
              <a:noFill/>
              <a:prstDash val="solid"/>
              <a:miter lim="800000"/>
            </a:ln>
            <a:effectLst/>
          </p:spPr>
          <p:txBody>
            <a:bodyPr rot="0" spcFirstLastPara="0" vertOverflow="overflow" horzOverflow="overflow" vert="horz" wrap="square" lIns="68580" tIns="34290" rIns="270000" bIns="34290" numCol="1" spcCol="0" rtlCol="0" fromWordArt="0" anchor="ctr" anchorCtr="0" forceAA="0" compatLnSpc="1">
              <a:noAutofit/>
            </a:bodyPr>
            <a:lstStyle/>
            <a:p>
              <a:pPr algn="r" defTabSz="685800">
                <a:defRPr/>
              </a:pPr>
              <a:endParaRPr lang="zh-CN" altLang="en-US" sz="1050" b="1" kern="0" dirty="0">
                <a:solidFill>
                  <a:prstClr val="white"/>
                </a:solidFill>
                <a:latin typeface="+mn-ea"/>
                <a:cs typeface="Open Sans" panose="020B0606030504020204" charset="0"/>
              </a:endParaRPr>
            </a:p>
          </p:txBody>
        </p:sp>
        <p:sp>
          <p:nvSpPr>
            <p:cNvPr id="42" name="îSľïdè">
              <a:extLst>
                <a:ext uri="{FF2B5EF4-FFF2-40B4-BE49-F238E27FC236}">
                  <a16:creationId xmlns:a16="http://schemas.microsoft.com/office/drawing/2014/main" id="{B711C791-CC44-EA04-99D5-3D1BAD5019D7}"/>
                </a:ext>
              </a:extLst>
            </p:cNvPr>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w="12700" cap="flat" cmpd="sng" algn="ctr">
              <a:noFill/>
              <a:prstDash val="solid"/>
              <a:miter lim="800000"/>
            </a:ln>
            <a:effectLst>
              <a:outerShdw blurRad="762000" dist="254000" dir="5400000" algn="t" rotWithShape="0">
                <a:prstClr val="black">
                  <a:alpha val="40000"/>
                </a:prstClr>
              </a:outerShdw>
            </a:effectLst>
          </p:spPr>
          <p:txBody>
            <a:bodyPr rot="0" spcFirstLastPara="0" vertOverflow="overflow" horzOverflow="overflow" vert="horz" wrap="square" lIns="68580" tIns="34290" rIns="27000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685800">
                <a:defRPr/>
              </a:pPr>
              <a:endParaRPr sz="1050" b="1" dirty="0">
                <a:solidFill>
                  <a:prstClr val="white"/>
                </a:solidFill>
                <a:latin typeface="+mn-ea"/>
                <a:cs typeface="Open Sans" panose="020B0606030504020204" charset="0"/>
              </a:endParaRPr>
            </a:p>
          </p:txBody>
        </p:sp>
      </p:grpSp>
      <p:grpSp>
        <p:nvGrpSpPr>
          <p:cNvPr id="60" name="组合 59">
            <a:extLst>
              <a:ext uri="{FF2B5EF4-FFF2-40B4-BE49-F238E27FC236}">
                <a16:creationId xmlns:a16="http://schemas.microsoft.com/office/drawing/2014/main" id="{9E33A31F-C5B7-243F-8EB0-E697BD1B680B}"/>
              </a:ext>
            </a:extLst>
          </p:cNvPr>
          <p:cNvGrpSpPr/>
          <p:nvPr/>
        </p:nvGrpSpPr>
        <p:grpSpPr>
          <a:xfrm>
            <a:off x="2388187" y="3018432"/>
            <a:ext cx="2854923" cy="1192717"/>
            <a:chOff x="1318437" y="2016997"/>
            <a:chExt cx="2854923" cy="1192717"/>
          </a:xfrm>
        </p:grpSpPr>
        <p:sp>
          <p:nvSpPr>
            <p:cNvPr id="43" name="Text Placeholder 32">
              <a:extLst>
                <a:ext uri="{FF2B5EF4-FFF2-40B4-BE49-F238E27FC236}">
                  <a16:creationId xmlns:a16="http://schemas.microsoft.com/office/drawing/2014/main" id="{F263345C-D39E-AB11-9E65-A817DA518E21}"/>
                </a:ext>
              </a:extLst>
            </p:cNvPr>
            <p:cNvSpPr txBox="1"/>
            <p:nvPr/>
          </p:nvSpPr>
          <p:spPr>
            <a:xfrm>
              <a:off x="1318437" y="2498109"/>
              <a:ext cx="2854923" cy="71160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en-US" altLang="zh-TW" sz="1600" dirty="0">
                  <a:solidFill>
                    <a:srgbClr val="1F3762"/>
                  </a:solidFill>
                  <a:latin typeface="+mn-ea"/>
                  <a:sym typeface="Arial" panose="020B0604020202020204" pitchFamily="34" charset="0"/>
                </a:rPr>
                <a:t>RM</a:t>
              </a:r>
              <a:r>
                <a:rPr lang="zh-TW" altLang="en-US" sz="1600" dirty="0">
                  <a:solidFill>
                    <a:srgbClr val="1F3762"/>
                  </a:solidFill>
                  <a:latin typeface="+mn-ea"/>
                  <a:sym typeface="Arial" panose="020B0604020202020204" pitchFamily="34" charset="0"/>
                </a:rPr>
                <a:t>支付比例</a:t>
              </a:r>
              <a:r>
                <a:rPr lang="en-US" altLang="zh-TW" sz="1600" dirty="0">
                  <a:solidFill>
                    <a:srgbClr val="1F3762"/>
                  </a:solidFill>
                  <a:latin typeface="+mn-ea"/>
                  <a:sym typeface="Arial" panose="020B0604020202020204" pitchFamily="34" charset="0"/>
                </a:rPr>
                <a:t>18%-50%</a:t>
              </a:r>
            </a:p>
            <a:p>
              <a:pPr marL="0" indent="0" algn="just">
                <a:lnSpc>
                  <a:spcPct val="130000"/>
                </a:lnSpc>
                <a:buNone/>
              </a:pPr>
              <a:r>
                <a:rPr lang="en-US" altLang="zh-TW" sz="1600" dirty="0">
                  <a:solidFill>
                    <a:srgbClr val="1F3762"/>
                  </a:solidFill>
                  <a:latin typeface="+mn-ea"/>
                  <a:sym typeface="Arial" panose="020B0604020202020204" pitchFamily="34" charset="0"/>
                </a:rPr>
                <a:t>HR</a:t>
              </a:r>
              <a:r>
                <a:rPr lang="zh-TW" altLang="en-US" sz="1600" dirty="0">
                  <a:solidFill>
                    <a:srgbClr val="1F3762"/>
                  </a:solidFill>
                  <a:latin typeface="+mn-ea"/>
                  <a:sym typeface="Arial" panose="020B0604020202020204" pitchFamily="34" charset="0"/>
                </a:rPr>
                <a:t>支付比例 </a:t>
              </a:r>
              <a:r>
                <a:rPr lang="en-US" altLang="zh-TW" sz="1600" dirty="0">
                  <a:solidFill>
                    <a:srgbClr val="1F3762"/>
                  </a:solidFill>
                  <a:latin typeface="+mn-ea"/>
                  <a:sym typeface="Arial" panose="020B0604020202020204" pitchFamily="34" charset="0"/>
                </a:rPr>
                <a:t>30%-60%</a:t>
              </a:r>
              <a:endParaRPr lang="en-US" altLang="zh-CN" sz="1600" dirty="0">
                <a:solidFill>
                  <a:srgbClr val="1F3762"/>
                </a:solidFill>
                <a:latin typeface="+mn-ea"/>
                <a:sym typeface="Arial" panose="020B0604020202020204" pitchFamily="34" charset="0"/>
              </a:endParaRPr>
            </a:p>
          </p:txBody>
        </p:sp>
        <p:sp>
          <p:nvSpPr>
            <p:cNvPr id="44" name="Text Placeholder 33">
              <a:extLst>
                <a:ext uri="{FF2B5EF4-FFF2-40B4-BE49-F238E27FC236}">
                  <a16:creationId xmlns:a16="http://schemas.microsoft.com/office/drawing/2014/main" id="{396CB800-4D42-8587-9CA2-E28F98C6B3F3}"/>
                </a:ext>
              </a:extLst>
            </p:cNvPr>
            <p:cNvSpPr txBox="1"/>
            <p:nvPr/>
          </p:nvSpPr>
          <p:spPr>
            <a:xfrm>
              <a:off x="1318437" y="2016997"/>
              <a:ext cx="1278518"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2400" b="1" dirty="0">
                  <a:solidFill>
                    <a:schemeClr val="tx1">
                      <a:lumMod val="75000"/>
                      <a:lumOff val="25000"/>
                    </a:schemeClr>
                  </a:solidFill>
                  <a:latin typeface="+mn-ea"/>
                  <a:sym typeface="Arial" panose="020B0604020202020204" pitchFamily="34" charset="0"/>
                </a:rPr>
                <a:t>英國</a:t>
              </a:r>
              <a:endParaRPr lang="en-AU" sz="2400" b="1" dirty="0">
                <a:solidFill>
                  <a:schemeClr val="tx1">
                    <a:lumMod val="75000"/>
                    <a:lumOff val="25000"/>
                  </a:schemeClr>
                </a:solidFill>
                <a:latin typeface="+mn-ea"/>
                <a:sym typeface="Arial" panose="020B0604020202020204" pitchFamily="34" charset="0"/>
              </a:endParaRPr>
            </a:p>
          </p:txBody>
        </p:sp>
      </p:grpSp>
      <p:grpSp>
        <p:nvGrpSpPr>
          <p:cNvPr id="59" name="组合 58">
            <a:extLst>
              <a:ext uri="{FF2B5EF4-FFF2-40B4-BE49-F238E27FC236}">
                <a16:creationId xmlns:a16="http://schemas.microsoft.com/office/drawing/2014/main" id="{7D39516E-F01E-BDEA-F1A4-E7C5B14EF78F}"/>
              </a:ext>
            </a:extLst>
          </p:cNvPr>
          <p:cNvGrpSpPr/>
          <p:nvPr/>
        </p:nvGrpSpPr>
        <p:grpSpPr>
          <a:xfrm>
            <a:off x="7333687" y="5126171"/>
            <a:ext cx="2854923" cy="770037"/>
            <a:chOff x="7639055" y="1957910"/>
            <a:chExt cx="2854923" cy="770037"/>
          </a:xfrm>
        </p:grpSpPr>
        <p:sp>
          <p:nvSpPr>
            <p:cNvPr id="51" name="Text Placeholder 32">
              <a:extLst>
                <a:ext uri="{FF2B5EF4-FFF2-40B4-BE49-F238E27FC236}">
                  <a16:creationId xmlns:a16="http://schemas.microsoft.com/office/drawing/2014/main" id="{F1E7C487-6B00-97E1-FAE7-426EF39F5648}"/>
                </a:ext>
              </a:extLst>
            </p:cNvPr>
            <p:cNvSpPr txBox="1"/>
            <p:nvPr/>
          </p:nvSpPr>
          <p:spPr>
            <a:xfrm>
              <a:off x="7639055" y="2439022"/>
              <a:ext cx="2854923" cy="28892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en-US" altLang="zh-TW" sz="1600" dirty="0">
                  <a:solidFill>
                    <a:srgbClr val="1F3762"/>
                  </a:solidFill>
                  <a:latin typeface="+mn-ea"/>
                  <a:sym typeface="Arial" panose="020B0604020202020204" pitchFamily="34" charset="0"/>
                </a:rPr>
                <a:t>HECM</a:t>
              </a:r>
              <a:r>
                <a:rPr lang="zh-TW" altLang="en-US" sz="1600" dirty="0">
                  <a:solidFill>
                    <a:srgbClr val="1F3762"/>
                  </a:solidFill>
                  <a:latin typeface="+mn-ea"/>
                  <a:sym typeface="Arial" panose="020B0604020202020204" pitchFamily="34" charset="0"/>
                </a:rPr>
                <a:t>支付比例</a:t>
              </a:r>
              <a:r>
                <a:rPr lang="en-US" altLang="zh-TW" sz="1600" dirty="0">
                  <a:solidFill>
                    <a:srgbClr val="1F3762"/>
                  </a:solidFill>
                  <a:latin typeface="+mn-ea"/>
                  <a:sym typeface="Arial" panose="020B0604020202020204" pitchFamily="34" charset="0"/>
                </a:rPr>
                <a:t>45%-62%</a:t>
              </a:r>
              <a:endParaRPr lang="en-US" altLang="zh-CN" sz="1600" dirty="0">
                <a:solidFill>
                  <a:srgbClr val="1F3762"/>
                </a:solidFill>
                <a:latin typeface="+mn-ea"/>
                <a:sym typeface="Arial" panose="020B0604020202020204" pitchFamily="34" charset="0"/>
              </a:endParaRPr>
            </a:p>
          </p:txBody>
        </p:sp>
        <p:sp>
          <p:nvSpPr>
            <p:cNvPr id="52" name="Text Placeholder 33">
              <a:extLst>
                <a:ext uri="{FF2B5EF4-FFF2-40B4-BE49-F238E27FC236}">
                  <a16:creationId xmlns:a16="http://schemas.microsoft.com/office/drawing/2014/main" id="{22926796-4DE2-57CB-B31A-B60864605550}"/>
                </a:ext>
              </a:extLst>
            </p:cNvPr>
            <p:cNvSpPr txBox="1"/>
            <p:nvPr/>
          </p:nvSpPr>
          <p:spPr>
            <a:xfrm>
              <a:off x="7639055" y="1957910"/>
              <a:ext cx="1278518"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2400" b="1" dirty="0">
                  <a:solidFill>
                    <a:schemeClr val="tx1">
                      <a:lumMod val="75000"/>
                      <a:lumOff val="25000"/>
                    </a:schemeClr>
                  </a:solidFill>
                  <a:latin typeface="+mn-ea"/>
                  <a:sym typeface="Arial" panose="020B0604020202020204" pitchFamily="34" charset="0"/>
                </a:rPr>
                <a:t>美國</a:t>
              </a:r>
              <a:endParaRPr lang="en-AU" sz="2400" b="1" dirty="0">
                <a:solidFill>
                  <a:schemeClr val="tx1">
                    <a:lumMod val="75000"/>
                    <a:lumOff val="25000"/>
                  </a:schemeClr>
                </a:solidFill>
                <a:latin typeface="+mn-ea"/>
                <a:sym typeface="Arial" panose="020B0604020202020204" pitchFamily="34" charset="0"/>
              </a:endParaRPr>
            </a:p>
          </p:txBody>
        </p:sp>
      </p:grpSp>
      <p:grpSp>
        <p:nvGrpSpPr>
          <p:cNvPr id="57" name="组合 56">
            <a:extLst>
              <a:ext uri="{FF2B5EF4-FFF2-40B4-BE49-F238E27FC236}">
                <a16:creationId xmlns:a16="http://schemas.microsoft.com/office/drawing/2014/main" id="{D9634ADC-2147-F6C1-22F1-2209B078E765}"/>
              </a:ext>
            </a:extLst>
          </p:cNvPr>
          <p:cNvGrpSpPr/>
          <p:nvPr/>
        </p:nvGrpSpPr>
        <p:grpSpPr>
          <a:xfrm>
            <a:off x="7294385" y="2807738"/>
            <a:ext cx="3687580" cy="1853411"/>
            <a:chOff x="2117797" y="5162153"/>
            <a:chExt cx="3687580" cy="1853411"/>
          </a:xfrm>
        </p:grpSpPr>
        <p:sp>
          <p:nvSpPr>
            <p:cNvPr id="53" name="Text Placeholder 32">
              <a:extLst>
                <a:ext uri="{FF2B5EF4-FFF2-40B4-BE49-F238E27FC236}">
                  <a16:creationId xmlns:a16="http://schemas.microsoft.com/office/drawing/2014/main" id="{DF039621-8FE3-D129-981B-829E251A1C15}"/>
                </a:ext>
              </a:extLst>
            </p:cNvPr>
            <p:cNvSpPr txBox="1"/>
            <p:nvPr/>
          </p:nvSpPr>
          <p:spPr>
            <a:xfrm>
              <a:off x="2117797" y="5643265"/>
              <a:ext cx="3687580" cy="13722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buNone/>
              </a:pPr>
              <a:r>
                <a:rPr lang="en-US" altLang="zh-TW" sz="1600" dirty="0">
                  <a:solidFill>
                    <a:srgbClr val="1F3762"/>
                  </a:solidFill>
                  <a:latin typeface="+mn-ea"/>
                  <a:sym typeface="Arial" panose="020B0604020202020204" pitchFamily="34" charset="0"/>
                </a:rPr>
                <a:t>RM</a:t>
              </a:r>
              <a:r>
                <a:rPr lang="zh-TW" altLang="en-US" sz="1600" dirty="0">
                  <a:solidFill>
                    <a:srgbClr val="1F3762"/>
                  </a:solidFill>
                  <a:latin typeface="+mn-ea"/>
                  <a:sym typeface="Arial" panose="020B0604020202020204" pitchFamily="34" charset="0"/>
                </a:rPr>
                <a:t>支付比例</a:t>
              </a:r>
              <a:r>
                <a:rPr lang="zh-CN" altLang="en-US" sz="1600" dirty="0">
                  <a:solidFill>
                    <a:srgbClr val="1F3762"/>
                  </a:solidFill>
                  <a:latin typeface="+mn-ea"/>
                  <a:sym typeface="Arial" panose="020B0604020202020204" pitchFamily="34" charset="0"/>
                </a:rPr>
                <a:t>：</a:t>
              </a:r>
              <a:endParaRPr lang="en-US" altLang="zh-CN" sz="1600" dirty="0">
                <a:solidFill>
                  <a:srgbClr val="1F3762"/>
                </a:solidFill>
                <a:latin typeface="+mn-ea"/>
                <a:sym typeface="Arial" panose="020B0604020202020204" pitchFamily="34" charset="0"/>
              </a:endParaRPr>
            </a:p>
            <a:p>
              <a:pPr marL="0" indent="0" algn="just">
                <a:lnSpc>
                  <a:spcPct val="110000"/>
                </a:lnSpc>
                <a:buNone/>
              </a:pPr>
              <a:r>
                <a:rPr lang="en-US" altLang="zh-TW" sz="1600" dirty="0">
                  <a:solidFill>
                    <a:srgbClr val="1F3762"/>
                  </a:solidFill>
                  <a:latin typeface="+mn-ea"/>
                  <a:sym typeface="Arial" panose="020B0604020202020204" pitchFamily="34" charset="0"/>
                </a:rPr>
                <a:t>      60</a:t>
              </a:r>
              <a:r>
                <a:rPr lang="zh-TW" altLang="en-US" sz="1600" dirty="0">
                  <a:solidFill>
                    <a:srgbClr val="1F3762"/>
                  </a:solidFill>
                  <a:latin typeface="+mn-ea"/>
                  <a:sym typeface="Arial" panose="020B0604020202020204" pitchFamily="34" charset="0"/>
                </a:rPr>
                <a:t>歲時為</a:t>
              </a:r>
              <a:r>
                <a:rPr lang="en-US" altLang="zh-TW" sz="1600" dirty="0">
                  <a:solidFill>
                    <a:srgbClr val="1F3762"/>
                  </a:solidFill>
                  <a:latin typeface="+mn-ea"/>
                  <a:sym typeface="Arial" panose="020B0604020202020204" pitchFamily="34" charset="0"/>
                </a:rPr>
                <a:t>15%-20%</a:t>
              </a:r>
              <a:r>
                <a:rPr lang="zh-TW" altLang="en-US" sz="1600" dirty="0">
                  <a:solidFill>
                    <a:srgbClr val="1F3762"/>
                  </a:solidFill>
                  <a:latin typeface="+mn-ea"/>
                  <a:sym typeface="Arial" panose="020B0604020202020204" pitchFamily="34" charset="0"/>
                </a:rPr>
                <a:t>，</a:t>
              </a:r>
              <a:endParaRPr lang="en-US" altLang="zh-TW" sz="1600" dirty="0">
                <a:solidFill>
                  <a:srgbClr val="1F3762"/>
                </a:solidFill>
                <a:latin typeface="+mn-ea"/>
                <a:sym typeface="Arial" panose="020B0604020202020204" pitchFamily="34" charset="0"/>
              </a:endParaRPr>
            </a:p>
            <a:p>
              <a:pPr marL="0" indent="0" algn="just">
                <a:lnSpc>
                  <a:spcPct val="110000"/>
                </a:lnSpc>
                <a:buNone/>
              </a:pPr>
              <a:r>
                <a:rPr lang="en-US" altLang="zh-TW" sz="1600" dirty="0">
                  <a:solidFill>
                    <a:srgbClr val="1F3762"/>
                  </a:solidFill>
                  <a:latin typeface="+mn-ea"/>
                  <a:sym typeface="Arial" panose="020B0604020202020204" pitchFamily="34" charset="0"/>
                </a:rPr>
                <a:t>      60</a:t>
              </a:r>
              <a:r>
                <a:rPr lang="zh-TW" altLang="en-US" sz="1600" dirty="0">
                  <a:solidFill>
                    <a:srgbClr val="1F3762"/>
                  </a:solidFill>
                  <a:latin typeface="+mn-ea"/>
                  <a:sym typeface="Arial" panose="020B0604020202020204" pitchFamily="34" charset="0"/>
                </a:rPr>
                <a:t>歲以上每歲增加</a:t>
              </a:r>
              <a:r>
                <a:rPr lang="en-US" altLang="zh-TW" sz="1600" dirty="0">
                  <a:solidFill>
                    <a:srgbClr val="1F3762"/>
                  </a:solidFill>
                  <a:latin typeface="+mn-ea"/>
                  <a:sym typeface="Arial" panose="020B0604020202020204" pitchFamily="34" charset="0"/>
                </a:rPr>
                <a:t>1%</a:t>
              </a:r>
            </a:p>
            <a:p>
              <a:pPr marL="0" indent="0" algn="just">
                <a:lnSpc>
                  <a:spcPct val="110000"/>
                </a:lnSpc>
                <a:buNone/>
              </a:pPr>
              <a:r>
                <a:rPr lang="en-US" altLang="zh-TW" sz="1600" dirty="0">
                  <a:solidFill>
                    <a:srgbClr val="1F3762"/>
                  </a:solidFill>
                  <a:latin typeface="+mn-ea"/>
                  <a:sym typeface="Arial" panose="020B0604020202020204" pitchFamily="34" charset="0"/>
                </a:rPr>
                <a:t>HR</a:t>
              </a:r>
              <a:r>
                <a:rPr lang="zh-TW" altLang="en-US" sz="1600" dirty="0">
                  <a:solidFill>
                    <a:srgbClr val="1F3762"/>
                  </a:solidFill>
                  <a:latin typeface="+mn-ea"/>
                  <a:sym typeface="Arial" panose="020B0604020202020204" pitchFamily="34" charset="0"/>
                </a:rPr>
                <a:t>支付比例</a:t>
              </a:r>
              <a:r>
                <a:rPr lang="zh-CN" altLang="en-US" sz="1600" dirty="0">
                  <a:solidFill>
                    <a:srgbClr val="1F3762"/>
                  </a:solidFill>
                  <a:latin typeface="+mn-ea"/>
                  <a:sym typeface="Arial" panose="020B0604020202020204" pitchFamily="34" charset="0"/>
                </a:rPr>
                <a:t>：</a:t>
              </a:r>
              <a:r>
                <a:rPr lang="en-US" altLang="zh-TW" sz="1600" dirty="0">
                  <a:solidFill>
                    <a:srgbClr val="1F3762"/>
                  </a:solidFill>
                  <a:latin typeface="+mn-ea"/>
                  <a:sym typeface="Arial" panose="020B0604020202020204" pitchFamily="34" charset="0"/>
                </a:rPr>
                <a:t>37%-78%</a:t>
              </a:r>
              <a:endParaRPr lang="en-US" altLang="zh-CN" sz="1600" dirty="0">
                <a:solidFill>
                  <a:srgbClr val="1F3762"/>
                </a:solidFill>
                <a:latin typeface="+mn-ea"/>
                <a:sym typeface="Arial" panose="020B0604020202020204" pitchFamily="34" charset="0"/>
              </a:endParaRPr>
            </a:p>
          </p:txBody>
        </p:sp>
        <p:sp>
          <p:nvSpPr>
            <p:cNvPr id="54" name="Text Placeholder 33">
              <a:extLst>
                <a:ext uri="{FF2B5EF4-FFF2-40B4-BE49-F238E27FC236}">
                  <a16:creationId xmlns:a16="http://schemas.microsoft.com/office/drawing/2014/main" id="{8667E440-5325-18FB-4AF0-A234795B3B6B}"/>
                </a:ext>
              </a:extLst>
            </p:cNvPr>
            <p:cNvSpPr txBox="1"/>
            <p:nvPr/>
          </p:nvSpPr>
          <p:spPr>
            <a:xfrm>
              <a:off x="2117797" y="5162153"/>
              <a:ext cx="1278518"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2400" b="1" dirty="0">
                  <a:solidFill>
                    <a:schemeClr val="tx1">
                      <a:lumMod val="75000"/>
                      <a:lumOff val="25000"/>
                    </a:schemeClr>
                  </a:solidFill>
                  <a:latin typeface="+mn-ea"/>
                  <a:sym typeface="Arial" panose="020B0604020202020204" pitchFamily="34" charset="0"/>
                </a:rPr>
                <a:t>澳洲</a:t>
              </a:r>
              <a:endParaRPr lang="en-AU" sz="2400" b="1" dirty="0">
                <a:solidFill>
                  <a:schemeClr val="tx1">
                    <a:lumMod val="75000"/>
                    <a:lumOff val="25000"/>
                  </a:schemeClr>
                </a:solidFill>
                <a:latin typeface="+mn-ea"/>
                <a:sym typeface="Arial" panose="020B0604020202020204" pitchFamily="34" charset="0"/>
              </a:endParaRPr>
            </a:p>
          </p:txBody>
        </p:sp>
      </p:grpSp>
      <p:grpSp>
        <p:nvGrpSpPr>
          <p:cNvPr id="58" name="组合 57">
            <a:extLst>
              <a:ext uri="{FF2B5EF4-FFF2-40B4-BE49-F238E27FC236}">
                <a16:creationId xmlns:a16="http://schemas.microsoft.com/office/drawing/2014/main" id="{6A177CEF-E2EA-663C-B5B5-65A985D6D574}"/>
              </a:ext>
            </a:extLst>
          </p:cNvPr>
          <p:cNvGrpSpPr/>
          <p:nvPr/>
        </p:nvGrpSpPr>
        <p:grpSpPr>
          <a:xfrm>
            <a:off x="2270115" y="4737078"/>
            <a:ext cx="2854923" cy="1192717"/>
            <a:chOff x="8089167" y="5259196"/>
            <a:chExt cx="2854923" cy="1192717"/>
          </a:xfrm>
        </p:grpSpPr>
        <p:sp>
          <p:nvSpPr>
            <p:cNvPr id="55" name="Text Placeholder 32">
              <a:extLst>
                <a:ext uri="{FF2B5EF4-FFF2-40B4-BE49-F238E27FC236}">
                  <a16:creationId xmlns:a16="http://schemas.microsoft.com/office/drawing/2014/main" id="{E818DAB3-F457-5D82-7208-E8F0F2C3EC06}"/>
                </a:ext>
              </a:extLst>
            </p:cNvPr>
            <p:cNvSpPr txBox="1"/>
            <p:nvPr/>
          </p:nvSpPr>
          <p:spPr>
            <a:xfrm>
              <a:off x="8089167" y="5740308"/>
              <a:ext cx="2854923" cy="71160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30000"/>
                </a:lnSpc>
                <a:buNone/>
              </a:pPr>
              <a:r>
                <a:rPr lang="en-US" altLang="zh-TW" sz="1600" dirty="0">
                  <a:solidFill>
                    <a:srgbClr val="1F3762"/>
                  </a:solidFill>
                  <a:latin typeface="+mn-ea"/>
                  <a:sym typeface="Arial" panose="020B0604020202020204" pitchFamily="34" charset="0"/>
                </a:rPr>
                <a:t>RM</a:t>
              </a:r>
              <a:r>
                <a:rPr lang="zh-TW" altLang="en-US" sz="1600" dirty="0">
                  <a:solidFill>
                    <a:srgbClr val="1F3762"/>
                  </a:solidFill>
                  <a:latin typeface="+mn-ea"/>
                  <a:sym typeface="Arial" panose="020B0604020202020204" pitchFamily="34" charset="0"/>
                </a:rPr>
                <a:t>支付比例</a:t>
              </a:r>
              <a:r>
                <a:rPr lang="en-US" altLang="zh-TW" sz="1600" dirty="0">
                  <a:solidFill>
                    <a:srgbClr val="1F3762"/>
                  </a:solidFill>
                  <a:latin typeface="+mn-ea"/>
                  <a:sym typeface="Arial" panose="020B0604020202020204" pitchFamily="34" charset="0"/>
                </a:rPr>
                <a:t>15%-75%</a:t>
              </a:r>
            </a:p>
            <a:p>
              <a:pPr marL="0" indent="0" algn="just">
                <a:lnSpc>
                  <a:spcPct val="130000"/>
                </a:lnSpc>
                <a:buNone/>
              </a:pPr>
              <a:r>
                <a:rPr lang="en-US" altLang="zh-TW" sz="1600" dirty="0">
                  <a:solidFill>
                    <a:srgbClr val="1F3762"/>
                  </a:solidFill>
                  <a:latin typeface="+mn-ea"/>
                  <a:sym typeface="Arial" panose="020B0604020202020204" pitchFamily="34" charset="0"/>
                </a:rPr>
                <a:t>HR</a:t>
              </a:r>
              <a:r>
                <a:rPr lang="zh-TW" altLang="en-US" sz="1600" dirty="0">
                  <a:solidFill>
                    <a:srgbClr val="1F3762"/>
                  </a:solidFill>
                  <a:latin typeface="+mn-ea"/>
                  <a:sym typeface="Arial" panose="020B0604020202020204" pitchFamily="34" charset="0"/>
                </a:rPr>
                <a:t>支付比例</a:t>
              </a:r>
              <a:r>
                <a:rPr lang="en-US" altLang="zh-TW" sz="1600" dirty="0">
                  <a:solidFill>
                    <a:srgbClr val="1F3762"/>
                  </a:solidFill>
                  <a:latin typeface="+mn-ea"/>
                  <a:sym typeface="Arial" panose="020B0604020202020204" pitchFamily="34" charset="0"/>
                </a:rPr>
                <a:t>30%</a:t>
              </a:r>
              <a:r>
                <a:rPr lang="zh-TW" altLang="en-US" sz="1600" dirty="0">
                  <a:solidFill>
                    <a:srgbClr val="1F3762"/>
                  </a:solidFill>
                  <a:latin typeface="+mn-ea"/>
                  <a:sym typeface="Arial" panose="020B0604020202020204" pitchFamily="34" charset="0"/>
                </a:rPr>
                <a:t>預付款</a:t>
              </a:r>
              <a:r>
                <a:rPr lang="en-US" altLang="zh-TW" sz="1600" dirty="0">
                  <a:solidFill>
                    <a:srgbClr val="1F3762"/>
                  </a:solidFill>
                  <a:latin typeface="+mn-ea"/>
                  <a:sym typeface="Arial" panose="020B0604020202020204" pitchFamily="34" charset="0"/>
                </a:rPr>
                <a:t>+</a:t>
              </a:r>
              <a:r>
                <a:rPr lang="zh-TW" altLang="en-US" sz="1600" dirty="0">
                  <a:solidFill>
                    <a:srgbClr val="1F3762"/>
                  </a:solidFill>
                  <a:latin typeface="+mn-ea"/>
                  <a:sym typeface="Arial" panose="020B0604020202020204" pitchFamily="34" charset="0"/>
                </a:rPr>
                <a:t>年金</a:t>
              </a:r>
              <a:endParaRPr lang="en-US" altLang="zh-CN" sz="1600" dirty="0">
                <a:solidFill>
                  <a:srgbClr val="1F3762"/>
                </a:solidFill>
                <a:latin typeface="+mn-ea"/>
                <a:sym typeface="Arial" panose="020B0604020202020204" pitchFamily="34" charset="0"/>
              </a:endParaRPr>
            </a:p>
          </p:txBody>
        </p:sp>
        <p:sp>
          <p:nvSpPr>
            <p:cNvPr id="56" name="Text Placeholder 33">
              <a:extLst>
                <a:ext uri="{FF2B5EF4-FFF2-40B4-BE49-F238E27FC236}">
                  <a16:creationId xmlns:a16="http://schemas.microsoft.com/office/drawing/2014/main" id="{067CD699-50D0-FA0E-4AA6-914FB4234B73}"/>
                </a:ext>
              </a:extLst>
            </p:cNvPr>
            <p:cNvSpPr txBox="1"/>
            <p:nvPr/>
          </p:nvSpPr>
          <p:spPr>
            <a:xfrm>
              <a:off x="8089167" y="5259196"/>
              <a:ext cx="1278518"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2400" b="1" dirty="0">
                  <a:solidFill>
                    <a:schemeClr val="tx1">
                      <a:lumMod val="75000"/>
                      <a:lumOff val="25000"/>
                    </a:schemeClr>
                  </a:solidFill>
                  <a:latin typeface="+mn-ea"/>
                  <a:sym typeface="Arial" panose="020B0604020202020204" pitchFamily="34" charset="0"/>
                </a:rPr>
                <a:t>法國</a:t>
              </a:r>
              <a:endParaRPr lang="en-AU" sz="2400" b="1" dirty="0">
                <a:solidFill>
                  <a:schemeClr val="tx1">
                    <a:lumMod val="75000"/>
                    <a:lumOff val="25000"/>
                  </a:schemeClr>
                </a:solidFill>
                <a:latin typeface="+mn-ea"/>
                <a:sym typeface="Arial" panose="020B0604020202020204" pitchFamily="34" charset="0"/>
              </a:endParaRPr>
            </a:p>
          </p:txBody>
        </p:sp>
      </p:grpSp>
      <p:sp>
        <p:nvSpPr>
          <p:cNvPr id="63" name="矩形 62">
            <a:extLst>
              <a:ext uri="{FF2B5EF4-FFF2-40B4-BE49-F238E27FC236}">
                <a16:creationId xmlns:a16="http://schemas.microsoft.com/office/drawing/2014/main" id="{1E9DAC36-BDBC-7747-1622-F785324F16D5}"/>
              </a:ext>
            </a:extLst>
          </p:cNvPr>
          <p:cNvSpPr/>
          <p:nvPr/>
        </p:nvSpPr>
        <p:spPr>
          <a:xfrm>
            <a:off x="1406433" y="1317112"/>
            <a:ext cx="9747120" cy="1308884"/>
          </a:xfrm>
          <a:prstGeom prst="rect">
            <a:avLst/>
          </a:prstGeom>
        </p:spPr>
        <p:txBody>
          <a:bodyPr wrap="square">
            <a:spAutoFit/>
          </a:bodyPr>
          <a:lstStyle/>
          <a:p>
            <a:pPr>
              <a:lnSpc>
                <a:spcPct val="150000"/>
              </a:lnSpc>
            </a:pPr>
            <a:r>
              <a:rPr lang="en-US" altLang="zh-CN" sz="2800" b="1" dirty="0">
                <a:solidFill>
                  <a:srgbClr val="1F3762"/>
                </a:solidFill>
                <a:cs typeface="+mn-ea"/>
                <a:sym typeface="+mn-lt"/>
              </a:rPr>
              <a:t>RM</a:t>
            </a:r>
            <a:r>
              <a:rPr lang="zh-CN" altLang="en-US" sz="2800" b="1" dirty="0">
                <a:solidFill>
                  <a:srgbClr val="1F3762"/>
                </a:solidFill>
                <a:cs typeface="+mn-ea"/>
                <a:sym typeface="+mn-lt"/>
              </a:rPr>
              <a:t>支付比例介於</a:t>
            </a:r>
            <a:r>
              <a:rPr lang="en-US" altLang="zh-CN" sz="2800" b="1" dirty="0">
                <a:solidFill>
                  <a:srgbClr val="1F3762"/>
                </a:solidFill>
                <a:cs typeface="+mn-ea"/>
                <a:sym typeface="+mn-lt"/>
              </a:rPr>
              <a:t>18%~75%</a:t>
            </a:r>
            <a:r>
              <a:rPr lang="zh-CN" altLang="en-US" sz="2800" b="1" dirty="0">
                <a:solidFill>
                  <a:srgbClr val="1F3762"/>
                </a:solidFill>
                <a:cs typeface="+mn-ea"/>
                <a:sym typeface="+mn-lt"/>
              </a:rPr>
              <a:t>，</a:t>
            </a:r>
            <a:r>
              <a:rPr lang="en-US" altLang="zh-CN" sz="2800" b="1" dirty="0">
                <a:solidFill>
                  <a:srgbClr val="1F3762"/>
                </a:solidFill>
                <a:cs typeface="+mn-ea"/>
                <a:sym typeface="+mn-lt"/>
              </a:rPr>
              <a:t>HR</a:t>
            </a:r>
            <a:r>
              <a:rPr lang="zh-CN" altLang="en-US" sz="2800" b="1" dirty="0">
                <a:solidFill>
                  <a:srgbClr val="1F3762"/>
                </a:solidFill>
                <a:cs typeface="+mn-ea"/>
                <a:sym typeface="+mn-lt"/>
              </a:rPr>
              <a:t>支付比例介於</a:t>
            </a:r>
            <a:r>
              <a:rPr lang="en-US" altLang="zh-CN" sz="2800" b="1" dirty="0">
                <a:solidFill>
                  <a:srgbClr val="1F3762"/>
                </a:solidFill>
                <a:cs typeface="+mn-ea"/>
                <a:sym typeface="+mn-lt"/>
              </a:rPr>
              <a:t>30%~78%</a:t>
            </a:r>
          </a:p>
          <a:p>
            <a:pPr>
              <a:lnSpc>
                <a:spcPct val="150000"/>
              </a:lnSpc>
            </a:pPr>
            <a:r>
              <a:rPr lang="en-US" altLang="zh-CN" sz="2800" b="1" dirty="0">
                <a:solidFill>
                  <a:srgbClr val="1F3762"/>
                </a:solidFill>
                <a:cs typeface="+mn-ea"/>
                <a:sym typeface="+mn-lt"/>
              </a:rPr>
              <a:t>HR</a:t>
            </a:r>
            <a:r>
              <a:rPr lang="zh-CN" altLang="en-US" sz="2800" b="1" dirty="0">
                <a:solidFill>
                  <a:srgbClr val="1F3762"/>
                </a:solidFill>
                <a:cs typeface="+mn-ea"/>
                <a:sym typeface="+mn-lt"/>
              </a:rPr>
              <a:t>支付比例高於</a:t>
            </a:r>
            <a:r>
              <a:rPr lang="en-US" altLang="zh-CN" sz="2800" b="1" dirty="0">
                <a:solidFill>
                  <a:srgbClr val="1F3762"/>
                </a:solidFill>
                <a:cs typeface="+mn-ea"/>
                <a:sym typeface="+mn-lt"/>
              </a:rPr>
              <a:t>RM</a:t>
            </a:r>
          </a:p>
        </p:txBody>
      </p:sp>
    </p:spTree>
    <p:extLst>
      <p:ext uri="{BB962C8B-B14F-4D97-AF65-F5344CB8AC3E}">
        <p14:creationId xmlns:p14="http://schemas.microsoft.com/office/powerpoint/2010/main" val="4630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9CCA-4789-9C4B-11FF-85255A6CA9D5}"/>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5C0CBC1F-71CB-D32E-C494-E35C8F3096C4}"/>
              </a:ext>
            </a:extLst>
          </p:cNvPr>
          <p:cNvGrpSpPr/>
          <p:nvPr/>
        </p:nvGrpSpPr>
        <p:grpSpPr>
          <a:xfrm>
            <a:off x="0" y="0"/>
            <a:ext cx="12192000" cy="1247266"/>
            <a:chOff x="-9375870" y="977295"/>
            <a:chExt cx="17537595" cy="1794132"/>
          </a:xfrm>
        </p:grpSpPr>
        <p:sp>
          <p:nvSpPr>
            <p:cNvPr id="10" name="弧形 9">
              <a:extLst>
                <a:ext uri="{FF2B5EF4-FFF2-40B4-BE49-F238E27FC236}">
                  <a16:creationId xmlns:a16="http://schemas.microsoft.com/office/drawing/2014/main" id="{D137EEEC-E120-DA89-57D7-B71F733F8B2B}"/>
                </a:ext>
              </a:extLst>
            </p:cNvPr>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EE1722CA-FE2D-A8E1-78E9-DF7715E656F4}"/>
                </a:ext>
              </a:extLst>
            </p:cNvPr>
            <p:cNvGrpSpPr/>
            <p:nvPr/>
          </p:nvGrpSpPr>
          <p:grpSpPr>
            <a:xfrm>
              <a:off x="-9375870" y="2268060"/>
              <a:ext cx="17537595" cy="5240"/>
              <a:chOff x="-9375870" y="2268060"/>
              <a:chExt cx="17537595" cy="5240"/>
            </a:xfrm>
          </p:grpSpPr>
          <p:cxnSp>
            <p:nvCxnSpPr>
              <p:cNvPr id="12" name="直接连接符 11">
                <a:extLst>
                  <a:ext uri="{FF2B5EF4-FFF2-40B4-BE49-F238E27FC236}">
                    <a16:creationId xmlns:a16="http://schemas.microsoft.com/office/drawing/2014/main" id="{CA9A850F-6232-D1B9-0082-33E266051770}"/>
                  </a:ext>
                </a:extLst>
              </p:cNvPr>
              <p:cNvCxnSpPr>
                <a:cxnSpLocks/>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BF64D2D-6C04-D5B3-24CA-3DC0356FB491}"/>
                  </a:ext>
                </a:extLst>
              </p:cNvPr>
              <p:cNvCxnSpPr>
                <a:cxnSpLocks/>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a:extLst>
              <a:ext uri="{FF2B5EF4-FFF2-40B4-BE49-F238E27FC236}">
                <a16:creationId xmlns:a16="http://schemas.microsoft.com/office/drawing/2014/main" id="{2908D811-1856-E37B-1A38-585CFF090C00}"/>
              </a:ext>
            </a:extLst>
          </p:cNvPr>
          <p:cNvPicPr>
            <a:picLocks noChangeAspect="1"/>
          </p:cNvPicPr>
          <p:nvPr/>
        </p:nvPicPr>
        <p:blipFill rotWithShape="1">
          <a:blip r:embed="rId2">
            <a:extLst>
              <a:ext uri="{28A0092B-C50C-407E-A947-70E740481C1C}">
                <a14:useLocalDpi xmlns:a14="http://schemas.microsoft.com/office/drawing/2010/main" val="0"/>
              </a:ext>
            </a:extLst>
          </a:blip>
          <a:srcRect l="56500" t="39024" r="32326" b="39024"/>
          <a:stretch/>
        </p:blipFill>
        <p:spPr>
          <a:xfrm>
            <a:off x="333746" y="31532"/>
            <a:ext cx="829817" cy="916936"/>
          </a:xfrm>
          <a:prstGeom prst="rect">
            <a:avLst/>
          </a:prstGeom>
        </p:spPr>
      </p:pic>
      <p:grpSp>
        <p:nvGrpSpPr>
          <p:cNvPr id="15" name="组合 14">
            <a:extLst>
              <a:ext uri="{FF2B5EF4-FFF2-40B4-BE49-F238E27FC236}">
                <a16:creationId xmlns:a16="http://schemas.microsoft.com/office/drawing/2014/main" id="{60F05F8C-C457-0152-9519-99A54D71EBB6}"/>
              </a:ext>
            </a:extLst>
          </p:cNvPr>
          <p:cNvGrpSpPr/>
          <p:nvPr/>
        </p:nvGrpSpPr>
        <p:grpSpPr>
          <a:xfrm>
            <a:off x="10153442" y="24982"/>
            <a:ext cx="1198800" cy="1198800"/>
            <a:chOff x="5232713" y="1001744"/>
            <a:chExt cx="1726574" cy="1726572"/>
          </a:xfrm>
        </p:grpSpPr>
        <p:grpSp>
          <p:nvGrpSpPr>
            <p:cNvPr id="16" name="组合 15">
              <a:extLst>
                <a:ext uri="{FF2B5EF4-FFF2-40B4-BE49-F238E27FC236}">
                  <a16:creationId xmlns:a16="http://schemas.microsoft.com/office/drawing/2014/main" id="{D552839A-F602-3D67-97A1-DA1A37C068D5}"/>
                </a:ext>
              </a:extLst>
            </p:cNvPr>
            <p:cNvGrpSpPr/>
            <p:nvPr/>
          </p:nvGrpSpPr>
          <p:grpSpPr>
            <a:xfrm>
              <a:off x="5232713" y="1001744"/>
              <a:ext cx="1726574" cy="1726572"/>
              <a:chOff x="5232713" y="1001744"/>
              <a:chExt cx="1726574" cy="1726572"/>
            </a:xfrm>
          </p:grpSpPr>
          <p:sp>
            <p:nvSpPr>
              <p:cNvPr id="18" name="椭圆 17">
                <a:extLst>
                  <a:ext uri="{FF2B5EF4-FFF2-40B4-BE49-F238E27FC236}">
                    <a16:creationId xmlns:a16="http://schemas.microsoft.com/office/drawing/2014/main" id="{D0C2B9BD-DD4F-433E-C71F-DB9EE3183556}"/>
                  </a:ext>
                </a:extLst>
              </p:cNvPr>
              <p:cNvSpPr/>
              <p:nvPr/>
            </p:nvSpPr>
            <p:spPr>
              <a:xfrm>
                <a:off x="5232713" y="1001744"/>
                <a:ext cx="1726574" cy="1726572"/>
              </a:xfrm>
              <a:prstGeom prst="ellipse">
                <a:avLst/>
              </a:prstGeom>
              <a:gradFill>
                <a:gsLst>
                  <a:gs pos="0">
                    <a:schemeClr val="bg1"/>
                  </a:gs>
                  <a:gs pos="74000">
                    <a:schemeClr val="bg1">
                      <a:lumMod val="95000"/>
                    </a:schemeClr>
                  </a:gs>
                  <a:gs pos="10000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BAB89C34-0975-9AFF-721D-02F7CB9ABC86}"/>
                  </a:ext>
                </a:extLst>
              </p:cNvPr>
              <p:cNvSpPr/>
              <p:nvPr/>
            </p:nvSpPr>
            <p:spPr>
              <a:xfrm>
                <a:off x="5258755" y="1005138"/>
                <a:ext cx="1692000" cy="1692000"/>
              </a:xfrm>
              <a:prstGeom prst="ellipse">
                <a:avLst/>
              </a:prstGeom>
              <a:gradFill>
                <a:gsLst>
                  <a:gs pos="0">
                    <a:schemeClr val="bg1"/>
                  </a:gs>
                  <a:gs pos="74000">
                    <a:schemeClr val="bg1">
                      <a:lumMod val="95000"/>
                    </a:schemeClr>
                  </a:gs>
                  <a:gs pos="100000">
                    <a:schemeClr val="bg1">
                      <a:lumMod val="9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4">
              <a:extLst>
                <a:ext uri="{FF2B5EF4-FFF2-40B4-BE49-F238E27FC236}">
                  <a16:creationId xmlns:a16="http://schemas.microsoft.com/office/drawing/2014/main" id="{BE3F0D1B-DAC5-B455-810B-36D7BCB1421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9114" t="21309" r="39396" b="48490"/>
            <a:stretch/>
          </p:blipFill>
          <p:spPr bwMode="auto">
            <a:xfrm>
              <a:off x="5352569" y="1126806"/>
              <a:ext cx="1499532" cy="1483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23">
            <a:extLst>
              <a:ext uri="{FF2B5EF4-FFF2-40B4-BE49-F238E27FC236}">
                <a16:creationId xmlns:a16="http://schemas.microsoft.com/office/drawing/2014/main" id="{0CD00017-E372-7E9B-4500-0797FAC0F8C7}"/>
              </a:ext>
            </a:extLst>
          </p:cNvPr>
          <p:cNvSpPr txBox="1"/>
          <p:nvPr/>
        </p:nvSpPr>
        <p:spPr>
          <a:xfrm>
            <a:off x="4173360" y="323206"/>
            <a:ext cx="1885771" cy="500135"/>
          </a:xfrm>
          <a:prstGeom prst="rect">
            <a:avLst/>
          </a:prstGeom>
          <a:noFill/>
        </p:spPr>
        <p:txBody>
          <a:bodyPr wrap="none" lIns="68579" tIns="34289" rIns="68579" bIns="34289" rtlCol="0">
            <a:spAutoFit/>
          </a:bodyPr>
          <a:lstStyle/>
          <a:p>
            <a:r>
              <a:rPr lang="en-US" altLang="zh-CN" sz="2800" dirty="0">
                <a:solidFill>
                  <a:srgbClr val="1F3762"/>
                </a:solidFill>
                <a:cs typeface="+mn-ea"/>
                <a:sym typeface="+mn-lt"/>
              </a:rPr>
              <a:t>--</a:t>
            </a:r>
            <a:r>
              <a:rPr lang="zh-CN" altLang="en-US" sz="2800" dirty="0">
                <a:solidFill>
                  <a:srgbClr val="1F3762"/>
                </a:solidFill>
                <a:cs typeface="+mn-ea"/>
                <a:sym typeface="+mn-lt"/>
              </a:rPr>
              <a:t>研究內容</a:t>
            </a:r>
          </a:p>
        </p:txBody>
      </p:sp>
      <p:sp>
        <p:nvSpPr>
          <p:cNvPr id="3" name="矩形 1">
            <a:extLst>
              <a:ext uri="{FF2B5EF4-FFF2-40B4-BE49-F238E27FC236}">
                <a16:creationId xmlns:a16="http://schemas.microsoft.com/office/drawing/2014/main" id="{99262485-D8E0-CD74-5004-FDBB7DD75DE4}"/>
              </a:ext>
            </a:extLst>
          </p:cNvPr>
          <p:cNvSpPr>
            <a:spLocks noChangeArrowheads="1"/>
          </p:cNvSpPr>
          <p:nvPr/>
        </p:nvSpPr>
        <p:spPr bwMode="auto">
          <a:xfrm>
            <a:off x="983908" y="97061"/>
            <a:ext cx="4448927" cy="952427"/>
          </a:xfrm>
          <a:prstGeom prst="rect">
            <a:avLst/>
          </a:prstGeom>
          <a:noFill/>
          <a:ln>
            <a:noFill/>
          </a:ln>
        </p:spPr>
        <p:txBody>
          <a:bodyPr vert="horz" anchor="ctr"/>
          <a:lstStyle>
            <a:lvl1pPr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4400" b="1" dirty="0">
                <a:solidFill>
                  <a:srgbClr val="1F3762"/>
                </a:solidFill>
                <a:latin typeface="+mn-lt"/>
                <a:ea typeface="+mn-ea"/>
                <a:cs typeface="+mn-ea"/>
                <a:sym typeface="+mn-lt"/>
              </a:rPr>
              <a:t>研究綜述</a:t>
            </a:r>
          </a:p>
        </p:txBody>
      </p:sp>
      <p:grpSp>
        <p:nvGrpSpPr>
          <p:cNvPr id="4" name="组合 3">
            <a:extLst>
              <a:ext uri="{FF2B5EF4-FFF2-40B4-BE49-F238E27FC236}">
                <a16:creationId xmlns:a16="http://schemas.microsoft.com/office/drawing/2014/main" id="{578B715D-D96A-278E-4296-16DE74088275}"/>
              </a:ext>
            </a:extLst>
          </p:cNvPr>
          <p:cNvGrpSpPr/>
          <p:nvPr/>
        </p:nvGrpSpPr>
        <p:grpSpPr>
          <a:xfrm>
            <a:off x="1421976" y="1326638"/>
            <a:ext cx="10079999" cy="4831520"/>
            <a:chOff x="2954338" y="1279908"/>
            <a:chExt cx="8152473" cy="4548192"/>
          </a:xfrm>
        </p:grpSpPr>
        <p:sp>
          <p:nvSpPr>
            <p:cNvPr id="5" name="矩形 4">
              <a:extLst>
                <a:ext uri="{FF2B5EF4-FFF2-40B4-BE49-F238E27FC236}">
                  <a16:creationId xmlns:a16="http://schemas.microsoft.com/office/drawing/2014/main" id="{30FF001B-49C3-EF95-EFF2-373662EDB537}"/>
                </a:ext>
              </a:extLst>
            </p:cNvPr>
            <p:cNvSpPr>
              <a:spLocks noChangeArrowheads="1"/>
            </p:cNvSpPr>
            <p:nvPr/>
          </p:nvSpPr>
          <p:spPr bwMode="auto">
            <a:xfrm>
              <a:off x="2954338" y="1794120"/>
              <a:ext cx="8152473" cy="40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TW" altLang="en-US" sz="2000" dirty="0">
                  <a:solidFill>
                    <a:srgbClr val="1F3762"/>
                  </a:solidFill>
                  <a:cs typeface="+mn-ea"/>
                  <a:sym typeface="+mn-lt"/>
                </a:rPr>
                <a:t>本論文以美國</a:t>
              </a:r>
              <a:r>
                <a:rPr lang="en-US" altLang="zh-TW" sz="2000" dirty="0">
                  <a:solidFill>
                    <a:srgbClr val="1F3762"/>
                  </a:solidFill>
                  <a:cs typeface="+mn-ea"/>
                  <a:sym typeface="+mn-lt"/>
                </a:rPr>
                <a:t>HECM</a:t>
              </a:r>
              <a:r>
                <a:rPr lang="zh-TW" altLang="en-US" sz="2000" dirty="0">
                  <a:solidFill>
                    <a:srgbClr val="1F3762"/>
                  </a:solidFill>
                  <a:cs typeface="+mn-ea"/>
                  <a:sym typeface="+mn-lt"/>
                </a:rPr>
                <a:t>以及英國</a:t>
              </a:r>
              <a:r>
                <a:rPr lang="en-US" altLang="zh-TW" sz="2000" dirty="0">
                  <a:solidFill>
                    <a:srgbClr val="1F3762"/>
                  </a:solidFill>
                  <a:cs typeface="+mn-ea"/>
                  <a:sym typeface="+mn-lt"/>
                </a:rPr>
                <a:t>Home Reversion plans</a:t>
              </a:r>
              <a:r>
                <a:rPr lang="zh-TW" altLang="en-US" sz="2000" dirty="0">
                  <a:solidFill>
                    <a:srgbClr val="1F3762"/>
                  </a:solidFill>
                  <a:cs typeface="+mn-ea"/>
                  <a:sym typeface="+mn-lt"/>
                </a:rPr>
                <a:t>作為</a:t>
              </a:r>
              <a:r>
                <a:rPr lang="en-US" altLang="zh-TW" sz="2000" dirty="0">
                  <a:solidFill>
                    <a:srgbClr val="1F3762"/>
                  </a:solidFill>
                  <a:cs typeface="+mn-ea"/>
                  <a:sym typeface="+mn-lt"/>
                </a:rPr>
                <a:t>RM</a:t>
              </a:r>
              <a:r>
                <a:rPr lang="zh-TW" altLang="en-US" sz="2000" dirty="0">
                  <a:solidFill>
                    <a:srgbClr val="1F3762"/>
                  </a:solidFill>
                  <a:cs typeface="+mn-ea"/>
                  <a:sym typeface="+mn-lt"/>
                </a:rPr>
                <a:t>及</a:t>
              </a:r>
              <a:r>
                <a:rPr lang="en-US" altLang="zh-TW" sz="2000" dirty="0">
                  <a:solidFill>
                    <a:srgbClr val="1F3762"/>
                  </a:solidFill>
                  <a:cs typeface="+mn-ea"/>
                  <a:sym typeface="+mn-lt"/>
                </a:rPr>
                <a:t>HR</a:t>
              </a:r>
              <a:r>
                <a:rPr lang="zh-TW" altLang="en-US" sz="2000" dirty="0">
                  <a:solidFill>
                    <a:srgbClr val="1F3762"/>
                  </a:solidFill>
                  <a:cs typeface="+mn-ea"/>
                  <a:sym typeface="+mn-lt"/>
                </a:rPr>
                <a:t>評價參考模型方式</a:t>
              </a:r>
            </a:p>
            <a:p>
              <a:pPr>
                <a:lnSpc>
                  <a:spcPct val="150000"/>
                </a:lnSpc>
              </a:pPr>
              <a:r>
                <a:rPr lang="zh-TW" altLang="en-US" sz="2000" dirty="0">
                  <a:solidFill>
                    <a:srgbClr val="1F3762"/>
                  </a:solidFill>
                  <a:cs typeface="+mn-ea"/>
                  <a:sym typeface="+mn-lt"/>
                </a:rPr>
                <a:t>延續劉佩佳</a:t>
              </a:r>
              <a:r>
                <a:rPr lang="en-US" altLang="zh-TW" sz="2000" dirty="0">
                  <a:solidFill>
                    <a:srgbClr val="1F3762"/>
                  </a:solidFill>
                  <a:cs typeface="+mn-ea"/>
                  <a:sym typeface="+mn-lt"/>
                </a:rPr>
                <a:t>(2023)</a:t>
              </a:r>
              <a:r>
                <a:rPr lang="zh-TW" altLang="en-US" sz="2000" dirty="0">
                  <a:solidFill>
                    <a:srgbClr val="1F3762"/>
                  </a:solidFill>
                  <a:cs typeface="+mn-ea"/>
                  <a:sym typeface="+mn-lt"/>
                </a:rPr>
                <a:t>評價</a:t>
              </a:r>
              <a:r>
                <a:rPr lang="en-US" altLang="zh-TW" sz="2000" dirty="0">
                  <a:solidFill>
                    <a:srgbClr val="1F3762"/>
                  </a:solidFill>
                  <a:cs typeface="+mn-ea"/>
                  <a:sym typeface="+mn-lt"/>
                </a:rPr>
                <a:t>RM</a:t>
              </a:r>
              <a:r>
                <a:rPr lang="zh-TW" altLang="en-US" sz="2000" dirty="0">
                  <a:solidFill>
                    <a:srgbClr val="1F3762"/>
                  </a:solidFill>
                  <a:cs typeface="+mn-ea"/>
                  <a:sym typeface="+mn-lt"/>
                </a:rPr>
                <a:t>和</a:t>
              </a:r>
              <a:r>
                <a:rPr lang="en-US" altLang="zh-TW" sz="2000" dirty="0">
                  <a:solidFill>
                    <a:srgbClr val="1F3762"/>
                  </a:solidFill>
                  <a:cs typeface="+mn-ea"/>
                  <a:sym typeface="+mn-lt"/>
                </a:rPr>
                <a:t>HR</a:t>
              </a:r>
              <a:r>
                <a:rPr lang="zh-TW" altLang="en-US" sz="2000" dirty="0">
                  <a:solidFill>
                    <a:srgbClr val="1F3762"/>
                  </a:solidFill>
                  <a:cs typeface="+mn-ea"/>
                  <a:sym typeface="+mn-lt"/>
                </a:rPr>
                <a:t>結合長期照顧保險的模型</a:t>
              </a:r>
              <a:endParaRPr lang="en-US" altLang="zh-TW" sz="2000" dirty="0">
                <a:solidFill>
                  <a:srgbClr val="1F3762"/>
                </a:solidFill>
                <a:cs typeface="+mn-ea"/>
                <a:sym typeface="+mn-lt"/>
              </a:endParaRPr>
            </a:p>
            <a:p>
              <a:pPr>
                <a:lnSpc>
                  <a:spcPct val="150000"/>
                </a:lnSpc>
              </a:pPr>
              <a:r>
                <a:rPr lang="zh-TW" altLang="en-US" sz="2400" b="1" dirty="0">
                  <a:solidFill>
                    <a:srgbClr val="C00000"/>
                  </a:solidFill>
                  <a:cs typeface="+mn-ea"/>
                  <a:sym typeface="+mn-lt"/>
                </a:rPr>
                <a:t>加入分析兩種商品在風險狀況上的衡量</a:t>
              </a:r>
              <a:endParaRPr lang="en-US" altLang="zh-TW" sz="2400" b="1" dirty="0">
                <a:solidFill>
                  <a:srgbClr val="C00000"/>
                </a:solidFill>
                <a:cs typeface="+mn-ea"/>
                <a:sym typeface="+mn-lt"/>
              </a:endParaRPr>
            </a:p>
            <a:p>
              <a:pPr>
                <a:lnSpc>
                  <a:spcPct val="150000"/>
                </a:lnSpc>
              </a:pPr>
              <a:r>
                <a:rPr lang="zh-TW" altLang="en-US" sz="2000" dirty="0">
                  <a:solidFill>
                    <a:srgbClr val="1F3762"/>
                  </a:solidFill>
                  <a:cs typeface="+mn-ea"/>
                  <a:sym typeface="+mn-lt"/>
                </a:rPr>
                <a:t>評價主體：</a:t>
              </a:r>
              <a:r>
                <a:rPr lang="zh-TW" altLang="en-US" sz="2000" dirty="0">
                  <a:solidFill>
                    <a:srgbClr val="C00000"/>
                  </a:solidFill>
                  <a:cs typeface="+mn-ea"/>
                  <a:sym typeface="+mn-lt"/>
                </a:rPr>
                <a:t>有繼承人的</a:t>
              </a:r>
              <a:r>
                <a:rPr lang="en-US" altLang="zh-TW" sz="2000" dirty="0">
                  <a:solidFill>
                    <a:srgbClr val="C00000"/>
                  </a:solidFill>
                  <a:cs typeface="+mn-ea"/>
                  <a:sym typeface="+mn-lt"/>
                </a:rPr>
                <a:t>RM</a:t>
              </a:r>
              <a:r>
                <a:rPr lang="zh-TW" altLang="en-US" sz="2000" dirty="0">
                  <a:solidFill>
                    <a:srgbClr val="C00000"/>
                  </a:solidFill>
                  <a:cs typeface="+mn-ea"/>
                  <a:sym typeface="+mn-lt"/>
                </a:rPr>
                <a:t>合約</a:t>
              </a:r>
              <a:r>
                <a:rPr lang="zh-TW" altLang="en-US" sz="2000" dirty="0">
                  <a:solidFill>
                    <a:srgbClr val="1F3762"/>
                  </a:solidFill>
                  <a:cs typeface="+mn-ea"/>
                  <a:sym typeface="+mn-lt"/>
                </a:rPr>
                <a:t>，無繼承人的</a:t>
              </a:r>
              <a:r>
                <a:rPr lang="en-US" altLang="zh-TW" sz="2000" dirty="0">
                  <a:solidFill>
                    <a:srgbClr val="1F3762"/>
                  </a:solidFill>
                  <a:cs typeface="+mn-ea"/>
                  <a:sym typeface="+mn-lt"/>
                </a:rPr>
                <a:t>RM</a:t>
              </a:r>
              <a:r>
                <a:rPr lang="zh-TW" altLang="en-US" sz="2000" dirty="0">
                  <a:solidFill>
                    <a:srgbClr val="1F3762"/>
                  </a:solidFill>
                  <a:cs typeface="+mn-ea"/>
                  <a:sym typeface="+mn-lt"/>
                </a:rPr>
                <a:t>合約、</a:t>
              </a:r>
              <a:r>
                <a:rPr lang="en-US" altLang="zh-TW" sz="2000" dirty="0">
                  <a:solidFill>
                    <a:srgbClr val="1F3762"/>
                  </a:solidFill>
                  <a:cs typeface="+mn-ea"/>
                  <a:sym typeface="+mn-lt"/>
                </a:rPr>
                <a:t>HR</a:t>
              </a:r>
              <a:r>
                <a:rPr lang="zh-TW" altLang="en-US" sz="2000" dirty="0">
                  <a:solidFill>
                    <a:srgbClr val="1F3762"/>
                  </a:solidFill>
                  <a:cs typeface="+mn-ea"/>
                  <a:sym typeface="+mn-lt"/>
                </a:rPr>
                <a:t>合約</a:t>
              </a:r>
            </a:p>
            <a:p>
              <a:pPr>
                <a:lnSpc>
                  <a:spcPct val="150000"/>
                </a:lnSpc>
              </a:pPr>
              <a:r>
                <a:rPr lang="zh-TW" altLang="en-US" sz="2000" dirty="0">
                  <a:solidFill>
                    <a:srgbClr val="1F3762"/>
                  </a:solidFill>
                  <a:cs typeface="+mn-ea"/>
                  <a:sym typeface="+mn-lt"/>
                </a:rPr>
                <a:t>評價方法：</a:t>
              </a:r>
              <a:endParaRPr lang="en-US" altLang="zh-TW" sz="2000" dirty="0">
                <a:solidFill>
                  <a:srgbClr val="1F3762"/>
                </a:solidFill>
                <a:cs typeface="+mn-ea"/>
                <a:sym typeface="+mn-lt"/>
              </a:endParaRPr>
            </a:p>
            <a:p>
              <a:pPr>
                <a:lnSpc>
                  <a:spcPct val="150000"/>
                </a:lnSpc>
              </a:pPr>
              <a:r>
                <a:rPr lang="zh-CN" altLang="en-US" sz="2000" dirty="0">
                  <a:solidFill>
                    <a:srgbClr val="1F3762"/>
                  </a:solidFill>
                  <a:cs typeface="+mn-ea"/>
                  <a:sym typeface="+mn-lt"/>
                </a:rPr>
                <a:t>（</a:t>
              </a:r>
              <a:r>
                <a:rPr lang="en-US" altLang="zh-CN" sz="2000" dirty="0">
                  <a:solidFill>
                    <a:srgbClr val="1F3762"/>
                  </a:solidFill>
                  <a:cs typeface="+mn-ea"/>
                  <a:sym typeface="+mn-lt"/>
                </a:rPr>
                <a:t>1</a:t>
              </a:r>
              <a:r>
                <a:rPr lang="zh-CN" altLang="en-US" sz="2000" dirty="0">
                  <a:solidFill>
                    <a:srgbClr val="1F3762"/>
                  </a:solidFill>
                  <a:cs typeface="+mn-ea"/>
                  <a:sym typeface="+mn-lt"/>
                </a:rPr>
                <a:t>）根據公平定價公式，比較商品的公平支付比例</a:t>
              </a:r>
              <a:endParaRPr lang="en-US" altLang="zh-CN" sz="2000" dirty="0">
                <a:solidFill>
                  <a:srgbClr val="1F3762"/>
                </a:solidFill>
                <a:cs typeface="+mn-ea"/>
                <a:sym typeface="+mn-lt"/>
              </a:endParaRPr>
            </a:p>
            <a:p>
              <a:pPr>
                <a:lnSpc>
                  <a:spcPct val="150000"/>
                </a:lnSpc>
              </a:pPr>
              <a:r>
                <a:rPr lang="zh-CN" altLang="en-US" sz="2000" dirty="0">
                  <a:solidFill>
                    <a:srgbClr val="1F3762"/>
                  </a:solidFill>
                  <a:cs typeface="+mn-ea"/>
                  <a:sym typeface="+mn-lt"/>
                </a:rPr>
                <a:t>（</a:t>
              </a:r>
              <a:r>
                <a:rPr lang="en-US" altLang="zh-CN" sz="2000" dirty="0">
                  <a:solidFill>
                    <a:srgbClr val="1F3762"/>
                  </a:solidFill>
                  <a:cs typeface="+mn-ea"/>
                  <a:sym typeface="+mn-lt"/>
                </a:rPr>
                <a:t>2</a:t>
              </a:r>
              <a:r>
                <a:rPr lang="zh-CN" altLang="en-US" sz="2000" dirty="0">
                  <a:solidFill>
                    <a:srgbClr val="1F3762"/>
                  </a:solidFill>
                  <a:cs typeface="+mn-ea"/>
                  <a:sym typeface="+mn-lt"/>
                </a:rPr>
                <a:t>）在公平支付比例下，計算</a:t>
              </a:r>
              <a:r>
                <a:rPr lang="zh-TW" altLang="en-US" sz="2000" dirty="0">
                  <a:solidFill>
                    <a:srgbClr val="1F3762"/>
                  </a:solidFill>
                  <a:cs typeface="+mn-ea"/>
                  <a:sym typeface="+mn-lt"/>
                </a:rPr>
                <a:t>合約</a:t>
              </a:r>
              <a:r>
                <a:rPr lang="zh-CN" altLang="en-US" sz="2000" dirty="0">
                  <a:solidFill>
                    <a:srgbClr val="1F3762"/>
                  </a:solidFill>
                  <a:cs typeface="+mn-ea"/>
                  <a:sym typeface="+mn-lt"/>
                </a:rPr>
                <a:t>從</a:t>
              </a:r>
              <a:r>
                <a:rPr lang="zh-TW" altLang="en-US" sz="2000" dirty="0">
                  <a:solidFill>
                    <a:srgbClr val="1F3762"/>
                  </a:solidFill>
                  <a:cs typeface="+mn-ea"/>
                  <a:sym typeface="+mn-lt"/>
                </a:rPr>
                <a:t>開始到結束的不同時點</a:t>
              </a:r>
              <a:r>
                <a:rPr lang="zh-CN" altLang="en-US" sz="2000" dirty="0">
                  <a:solidFill>
                    <a:srgbClr val="1F3762"/>
                  </a:solidFill>
                  <a:cs typeface="+mn-ea"/>
                  <a:sym typeface="+mn-lt"/>
                </a:rPr>
                <a:t>，</a:t>
              </a:r>
              <a:r>
                <a:rPr lang="zh-TW" altLang="en-US" sz="2000" dirty="0">
                  <a:solidFill>
                    <a:srgbClr val="1F3762"/>
                  </a:solidFill>
                  <a:cs typeface="+mn-ea"/>
                  <a:sym typeface="+mn-lt"/>
                </a:rPr>
                <a:t>房價和貸款餘額的差額及發生的機率，構建供應商在該時點的</a:t>
              </a:r>
              <a:r>
                <a:rPr lang="zh-CN" altLang="en-US" sz="2000" dirty="0">
                  <a:solidFill>
                    <a:srgbClr val="1F3762"/>
                  </a:solidFill>
                  <a:cs typeface="+mn-ea"/>
                  <a:sym typeface="+mn-lt"/>
                </a:rPr>
                <a:t>損益</a:t>
              </a:r>
              <a:r>
                <a:rPr lang="zh-TW" altLang="en-US" sz="2000" dirty="0">
                  <a:solidFill>
                    <a:srgbClr val="1F3762"/>
                  </a:solidFill>
                  <a:cs typeface="+mn-ea"/>
                  <a:sym typeface="+mn-lt"/>
                </a:rPr>
                <a:t>（收益和損失）機率分佈情況。在給定的置信水平下，計算供應商面臨</a:t>
              </a:r>
              <a:r>
                <a:rPr lang="zh-TW" altLang="en-US" sz="2000" dirty="0">
                  <a:solidFill>
                    <a:srgbClr val="C00000"/>
                  </a:solidFill>
                  <a:cs typeface="+mn-ea"/>
                  <a:sym typeface="+mn-lt"/>
                </a:rPr>
                <a:t>損失的</a:t>
              </a:r>
              <a:r>
                <a:rPr lang="en-US" altLang="zh-TW" sz="2000" dirty="0" err="1">
                  <a:solidFill>
                    <a:srgbClr val="C00000"/>
                  </a:solidFill>
                  <a:cs typeface="+mn-ea"/>
                  <a:sym typeface="+mn-lt"/>
                </a:rPr>
                <a:t>VaR</a:t>
              </a:r>
              <a:r>
                <a:rPr lang="zh-TW" altLang="en-US" sz="2000" dirty="0">
                  <a:solidFill>
                    <a:srgbClr val="C00000"/>
                  </a:solidFill>
                  <a:cs typeface="+mn-ea"/>
                  <a:sym typeface="+mn-lt"/>
                </a:rPr>
                <a:t>值和</a:t>
              </a:r>
              <a:r>
                <a:rPr lang="en-US" altLang="zh-TW" sz="2000" dirty="0" err="1">
                  <a:solidFill>
                    <a:srgbClr val="C00000"/>
                  </a:solidFill>
                  <a:cs typeface="+mn-ea"/>
                  <a:sym typeface="+mn-lt"/>
                </a:rPr>
                <a:t>CvaR</a:t>
              </a:r>
              <a:r>
                <a:rPr lang="zh-TW" altLang="en-US" sz="2000" dirty="0">
                  <a:solidFill>
                    <a:srgbClr val="C00000"/>
                  </a:solidFill>
                  <a:cs typeface="+mn-ea"/>
                  <a:sym typeface="+mn-lt"/>
                </a:rPr>
                <a:t>值</a:t>
              </a:r>
              <a:r>
                <a:rPr lang="zh-CN" altLang="en-US" sz="2000" dirty="0">
                  <a:solidFill>
                    <a:srgbClr val="1F3762"/>
                  </a:solidFill>
                  <a:cs typeface="+mn-ea"/>
                  <a:sym typeface="+mn-lt"/>
                </a:rPr>
                <a:t>，</a:t>
              </a:r>
              <a:r>
                <a:rPr lang="zh-TW" altLang="en-US" sz="2000" dirty="0">
                  <a:solidFill>
                    <a:srgbClr val="1F3762"/>
                  </a:solidFill>
                  <a:cs typeface="+mn-ea"/>
                  <a:sym typeface="+mn-lt"/>
                </a:rPr>
                <a:t>由此分析並比較</a:t>
              </a:r>
              <a:r>
                <a:rPr lang="en-US" altLang="zh-TW" sz="2000" dirty="0">
                  <a:solidFill>
                    <a:srgbClr val="1F3762"/>
                  </a:solidFill>
                  <a:cs typeface="+mn-ea"/>
                  <a:sym typeface="+mn-lt"/>
                </a:rPr>
                <a:t>RM</a:t>
              </a:r>
              <a:r>
                <a:rPr lang="zh-TW" altLang="en-US" sz="2000" dirty="0">
                  <a:solidFill>
                    <a:srgbClr val="1F3762"/>
                  </a:solidFill>
                  <a:cs typeface="+mn-ea"/>
                  <a:sym typeface="+mn-lt"/>
                </a:rPr>
                <a:t>和</a:t>
              </a:r>
              <a:r>
                <a:rPr lang="en-US" altLang="zh-TW" sz="2000" dirty="0">
                  <a:solidFill>
                    <a:srgbClr val="1F3762"/>
                  </a:solidFill>
                  <a:cs typeface="+mn-ea"/>
                  <a:sym typeface="+mn-lt"/>
                </a:rPr>
                <a:t>HR</a:t>
              </a:r>
              <a:r>
                <a:rPr lang="zh-TW" altLang="en-US" sz="2000" dirty="0">
                  <a:solidFill>
                    <a:srgbClr val="1F3762"/>
                  </a:solidFill>
                  <a:cs typeface="+mn-ea"/>
                  <a:sym typeface="+mn-lt"/>
                </a:rPr>
                <a:t>的風險情況</a:t>
              </a:r>
            </a:p>
          </p:txBody>
        </p:sp>
        <p:sp>
          <p:nvSpPr>
            <p:cNvPr id="6" name="矩形 5">
              <a:extLst>
                <a:ext uri="{FF2B5EF4-FFF2-40B4-BE49-F238E27FC236}">
                  <a16:creationId xmlns:a16="http://schemas.microsoft.com/office/drawing/2014/main" id="{26A31566-7101-5837-EE27-6B50104C1017}"/>
                </a:ext>
              </a:extLst>
            </p:cNvPr>
            <p:cNvSpPr/>
            <p:nvPr/>
          </p:nvSpPr>
          <p:spPr>
            <a:xfrm>
              <a:off x="2963100" y="1279908"/>
              <a:ext cx="1310993" cy="492538"/>
            </a:xfrm>
            <a:prstGeom prst="rect">
              <a:avLst/>
            </a:prstGeom>
          </p:spPr>
          <p:txBody>
            <a:bodyPr wrap="none">
              <a:spAutoFit/>
            </a:bodyPr>
            <a:lstStyle/>
            <a:p>
              <a:r>
                <a:rPr lang="zh-CN" altLang="en-US" sz="2800" b="1" dirty="0">
                  <a:solidFill>
                    <a:srgbClr val="1F3762"/>
                  </a:solidFill>
                  <a:cs typeface="+mn-ea"/>
                  <a:sym typeface="+mn-lt"/>
                </a:rPr>
                <a:t>研究內容</a:t>
              </a:r>
            </a:p>
          </p:txBody>
        </p:sp>
      </p:grpSp>
    </p:spTree>
    <p:extLst>
      <p:ext uri="{BB962C8B-B14F-4D97-AF65-F5344CB8AC3E}">
        <p14:creationId xmlns:p14="http://schemas.microsoft.com/office/powerpoint/2010/main" val="33006192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jwk5emk">
      <a:majorFont>
        <a:latin typeface="字体视界-NWE粗楷体" panose="020F0302020204030204"/>
        <a:ea typeface="字体视界-NWE粗楷体"/>
        <a:cs typeface=""/>
      </a:majorFont>
      <a:minorFont>
        <a:latin typeface="字体视界-NWE粗楷体" panose="020F0502020204030204"/>
        <a:ea typeface="字体视界-NWE粗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TM04033923[[fn=深度]]</Template>
  <TotalTime>13506</TotalTime>
  <Words>13552</Words>
  <Application>Microsoft Office PowerPoint</Application>
  <PresentationFormat>宽屏</PresentationFormat>
  <Paragraphs>1253</Paragraphs>
  <Slides>53</Slides>
  <Notes>23</Notes>
  <HiddenSlides>5</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53</vt:i4>
      </vt:variant>
    </vt:vector>
  </HeadingPairs>
  <TitlesOfParts>
    <vt:vector size="68" baseType="lpstr">
      <vt:lpstr>微軟正黑體</vt:lpstr>
      <vt:lpstr>阿里巴巴普惠体</vt:lpstr>
      <vt:lpstr>等线</vt:lpstr>
      <vt:lpstr>楷体</vt:lpstr>
      <vt:lpstr>微软雅黑</vt:lpstr>
      <vt:lpstr>字体视界-NWE粗楷体</vt:lpstr>
      <vt:lpstr>Aptos Display</vt:lpstr>
      <vt:lpstr>Arial</vt:lpstr>
      <vt:lpstr>Calibri</vt:lpstr>
      <vt:lpstr>Cambria Math</vt:lpstr>
      <vt:lpstr>Gill Sans MT</vt:lpstr>
      <vt:lpstr>Poor Richard</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何維</cp:lastModifiedBy>
  <cp:revision>338</cp:revision>
  <dcterms:created xsi:type="dcterms:W3CDTF">2019-04-03T06:29:54Z</dcterms:created>
  <dcterms:modified xsi:type="dcterms:W3CDTF">2024-08-06T10:55:30Z</dcterms:modified>
</cp:coreProperties>
</file>